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5"/>
  </p:notesMasterIdLst>
  <p:handoutMasterIdLst>
    <p:handoutMasterId r:id="rId126"/>
  </p:handoutMasterIdLst>
  <p:sldIdLst>
    <p:sldId id="486" r:id="rId2"/>
    <p:sldId id="500" r:id="rId3"/>
    <p:sldId id="290" r:id="rId4"/>
    <p:sldId id="312" r:id="rId5"/>
    <p:sldId id="313" r:id="rId6"/>
    <p:sldId id="294" r:id="rId7"/>
    <p:sldId id="304" r:id="rId8"/>
    <p:sldId id="314" r:id="rId9"/>
    <p:sldId id="307" r:id="rId10"/>
    <p:sldId id="293" r:id="rId11"/>
    <p:sldId id="308" r:id="rId12"/>
    <p:sldId id="292" r:id="rId13"/>
    <p:sldId id="309" r:id="rId14"/>
    <p:sldId id="559" r:id="rId15"/>
    <p:sldId id="303" r:id="rId16"/>
    <p:sldId id="299" r:id="rId17"/>
    <p:sldId id="300" r:id="rId18"/>
    <p:sldId id="301" r:id="rId19"/>
    <p:sldId id="305" r:id="rId20"/>
    <p:sldId id="558" r:id="rId21"/>
    <p:sldId id="306" r:id="rId22"/>
    <p:sldId id="614" r:id="rId23"/>
    <p:sldId id="561" r:id="rId24"/>
    <p:sldId id="384" r:id="rId25"/>
    <p:sldId id="370" r:id="rId26"/>
    <p:sldId id="409" r:id="rId27"/>
    <p:sldId id="824" r:id="rId28"/>
    <p:sldId id="825" r:id="rId29"/>
    <p:sldId id="407" r:id="rId30"/>
    <p:sldId id="368" r:id="rId31"/>
    <p:sldId id="334" r:id="rId32"/>
    <p:sldId id="335" r:id="rId33"/>
    <p:sldId id="403" r:id="rId34"/>
    <p:sldId id="317" r:id="rId35"/>
    <p:sldId id="383" r:id="rId36"/>
    <p:sldId id="396" r:id="rId37"/>
    <p:sldId id="397" r:id="rId38"/>
    <p:sldId id="398" r:id="rId39"/>
    <p:sldId id="394" r:id="rId40"/>
    <p:sldId id="357" r:id="rId41"/>
    <p:sldId id="410" r:id="rId42"/>
    <p:sldId id="376" r:id="rId43"/>
    <p:sldId id="362" r:id="rId44"/>
    <p:sldId id="348" r:id="rId45"/>
    <p:sldId id="361" r:id="rId46"/>
    <p:sldId id="411" r:id="rId47"/>
    <p:sldId id="347" r:id="rId48"/>
    <p:sldId id="363" r:id="rId49"/>
    <p:sldId id="400" r:id="rId50"/>
    <p:sldId id="346" r:id="rId51"/>
    <p:sldId id="364" r:id="rId52"/>
    <p:sldId id="385" r:id="rId53"/>
    <p:sldId id="377" r:id="rId54"/>
    <p:sldId id="581" r:id="rId55"/>
    <p:sldId id="565" r:id="rId56"/>
    <p:sldId id="356" r:id="rId57"/>
    <p:sldId id="351" r:id="rId58"/>
    <p:sldId id="336" r:id="rId59"/>
    <p:sldId id="566" r:id="rId60"/>
    <p:sldId id="567" r:id="rId61"/>
    <p:sldId id="328" r:id="rId62"/>
    <p:sldId id="389" r:id="rId63"/>
    <p:sldId id="568" r:id="rId64"/>
    <p:sldId id="387" r:id="rId65"/>
    <p:sldId id="388" r:id="rId66"/>
    <p:sldId id="381" r:id="rId67"/>
    <p:sldId id="382" r:id="rId68"/>
    <p:sldId id="569" r:id="rId69"/>
    <p:sldId id="570" r:id="rId70"/>
    <p:sldId id="338" r:id="rId71"/>
    <p:sldId id="339" r:id="rId72"/>
    <p:sldId id="340" r:id="rId73"/>
    <p:sldId id="341" r:id="rId74"/>
    <p:sldId id="342" r:id="rId75"/>
    <p:sldId id="343" r:id="rId76"/>
    <p:sldId id="344" r:id="rId77"/>
    <p:sldId id="577" r:id="rId78"/>
    <p:sldId id="390" r:id="rId79"/>
    <p:sldId id="391" r:id="rId80"/>
    <p:sldId id="579" r:id="rId81"/>
    <p:sldId id="580" r:id="rId82"/>
    <p:sldId id="465" r:id="rId83"/>
    <p:sldId id="583" r:id="rId84"/>
    <p:sldId id="584" r:id="rId85"/>
    <p:sldId id="585" r:id="rId86"/>
    <p:sldId id="586" r:id="rId87"/>
    <p:sldId id="587" r:id="rId88"/>
    <p:sldId id="360" r:id="rId89"/>
    <p:sldId id="588" r:id="rId90"/>
    <p:sldId id="589" r:id="rId91"/>
    <p:sldId id="590" r:id="rId92"/>
    <p:sldId id="350" r:id="rId93"/>
    <p:sldId id="591" r:id="rId94"/>
    <p:sldId id="319" r:id="rId95"/>
    <p:sldId id="592" r:id="rId96"/>
    <p:sldId id="593" r:id="rId97"/>
    <p:sldId id="594" r:id="rId98"/>
    <p:sldId id="595" r:id="rId99"/>
    <p:sldId id="596" r:id="rId100"/>
    <p:sldId id="597" r:id="rId101"/>
    <p:sldId id="372" r:id="rId102"/>
    <p:sldId id="379" r:id="rId103"/>
    <p:sldId id="598" r:id="rId104"/>
    <p:sldId id="599" r:id="rId105"/>
    <p:sldId id="600" r:id="rId106"/>
    <p:sldId id="373" r:id="rId107"/>
    <p:sldId id="380" r:id="rId108"/>
    <p:sldId id="374" r:id="rId109"/>
    <p:sldId id="375" r:id="rId110"/>
    <p:sldId id="601" r:id="rId111"/>
    <p:sldId id="602" r:id="rId112"/>
    <p:sldId id="378" r:id="rId113"/>
    <p:sldId id="359" r:id="rId114"/>
    <p:sldId id="603" r:id="rId115"/>
    <p:sldId id="607" r:id="rId116"/>
    <p:sldId id="608" r:id="rId117"/>
    <p:sldId id="609" r:id="rId118"/>
    <p:sldId id="386" r:id="rId119"/>
    <p:sldId id="610" r:id="rId120"/>
    <p:sldId id="324" r:id="rId121"/>
    <p:sldId id="611" r:id="rId122"/>
    <p:sldId id="612" r:id="rId123"/>
    <p:sldId id="613" r:id="rId1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erayuth" initials="p" lastIdx="2" clrIdx="0">
    <p:extLst>
      <p:ext uri="{19B8F6BF-5375-455C-9EA6-DF929625EA0E}">
        <p15:presenceInfo xmlns:p15="http://schemas.microsoft.com/office/powerpoint/2012/main" userId="peeray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E6A"/>
    <a:srgbClr val="2E3F45"/>
    <a:srgbClr val="D8D4C1"/>
    <a:srgbClr val="D7D3BB"/>
    <a:srgbClr val="CEC9B6"/>
    <a:srgbClr val="005061"/>
    <a:srgbClr val="2D6069"/>
    <a:srgbClr val="628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86374" autoAdjust="0"/>
  </p:normalViewPr>
  <p:slideViewPr>
    <p:cSldViewPr snapToGrid="0" snapToObjects="1">
      <p:cViewPr varScale="1">
        <p:scale>
          <a:sx n="67" d="100"/>
          <a:sy n="67" d="100"/>
        </p:scale>
        <p:origin x="1072" y="48"/>
      </p:cViewPr>
      <p:guideLst>
        <p:guide orient="horz" pos="2160"/>
        <p:guide pos="2880"/>
      </p:guideLst>
    </p:cSldViewPr>
  </p:slideViewPr>
  <p:outlineViewPr>
    <p:cViewPr>
      <p:scale>
        <a:sx n="33" d="100"/>
        <a:sy n="33" d="100"/>
      </p:scale>
      <p:origin x="0" y="1288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97EE0B-8659-473A-84B3-F62299A1CB38}" type="datetimeFigureOut">
              <a:rPr lang="en-US"/>
              <a:pPr>
                <a:defRPr/>
              </a:pPr>
              <a:t>12/2/2019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1E41AD-61A2-4542-894C-9604B5B99C0C}" type="slidenum">
              <a:rPr lang="en-US"/>
              <a:pPr>
                <a:defRPr/>
              </a:pPr>
              <a:t>‹#›</a:t>
            </a:fld>
            <a:endParaRPr lang="en-US" dirty="0"/>
          </a:p>
        </p:txBody>
      </p:sp>
    </p:spTree>
    <p:extLst>
      <p:ext uri="{BB962C8B-B14F-4D97-AF65-F5344CB8AC3E}">
        <p14:creationId xmlns:p14="http://schemas.microsoft.com/office/powerpoint/2010/main" val="90290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14DA3B-5C92-46EA-801F-C107BC9613FB}" type="datetimeFigureOut">
              <a:rPr lang="en-US"/>
              <a:pPr>
                <a:defRPr/>
              </a:pPr>
              <a:t>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E75345-0C66-4AFD-BB95-3A2460CBD8BA}" type="slidenum">
              <a:rPr lang="en-US"/>
              <a:pPr>
                <a:defRPr/>
              </a:pPr>
              <a:t>‹#›</a:t>
            </a:fld>
            <a:endParaRPr lang="en-US" dirty="0"/>
          </a:p>
        </p:txBody>
      </p:sp>
    </p:spTree>
    <p:extLst>
      <p:ext uri="{BB962C8B-B14F-4D97-AF65-F5344CB8AC3E}">
        <p14:creationId xmlns:p14="http://schemas.microsoft.com/office/powerpoint/2010/main" val="5618006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3</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2440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8AB57C7-7F77-4C6B-93DA-818681346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2CABFB-33DA-4CE1-940B-D4D95AA45F67}" type="slidenum">
              <a:rPr lang="en-US" altLang="en-US"/>
              <a:pPr/>
              <a:t>25</a:t>
            </a:fld>
            <a:endParaRPr lang="en-US" altLang="en-US"/>
          </a:p>
        </p:txBody>
      </p:sp>
      <p:sp>
        <p:nvSpPr>
          <p:cNvPr id="54275" name="Rectangle 2">
            <a:extLst>
              <a:ext uri="{FF2B5EF4-FFF2-40B4-BE49-F238E27FC236}">
                <a16:creationId xmlns:a16="http://schemas.microsoft.com/office/drawing/2014/main" id="{C4DC6748-2F4B-44B9-A950-1A12EFD9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5E718D38-0A18-4381-96F0-2314730988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8AB57C7-7F77-4C6B-93DA-818681346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2CABFB-33DA-4CE1-940B-D4D95AA45F67}" type="slidenum">
              <a:rPr lang="en-US" altLang="en-US"/>
              <a:pPr/>
              <a:t>26</a:t>
            </a:fld>
            <a:endParaRPr lang="en-US" altLang="en-US"/>
          </a:p>
        </p:txBody>
      </p:sp>
      <p:sp>
        <p:nvSpPr>
          <p:cNvPr id="54275" name="Rectangle 2">
            <a:extLst>
              <a:ext uri="{FF2B5EF4-FFF2-40B4-BE49-F238E27FC236}">
                <a16:creationId xmlns:a16="http://schemas.microsoft.com/office/drawing/2014/main" id="{C4DC6748-2F4B-44B9-A950-1A12EFD9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5E718D38-0A18-4381-96F0-2314730988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12629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8AB57C7-7F77-4C6B-93DA-818681346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2CABFB-33DA-4CE1-940B-D4D95AA45F67}" type="slidenum">
              <a:rPr lang="en-US" altLang="en-US"/>
              <a:pPr/>
              <a:t>27</a:t>
            </a:fld>
            <a:endParaRPr lang="en-US" altLang="en-US"/>
          </a:p>
        </p:txBody>
      </p:sp>
      <p:sp>
        <p:nvSpPr>
          <p:cNvPr id="54275" name="Rectangle 2">
            <a:extLst>
              <a:ext uri="{FF2B5EF4-FFF2-40B4-BE49-F238E27FC236}">
                <a16:creationId xmlns:a16="http://schemas.microsoft.com/office/drawing/2014/main" id="{C4DC6748-2F4B-44B9-A950-1A12EFD9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5E718D38-0A18-4381-96F0-2314730988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4480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8AB57C7-7F77-4C6B-93DA-818681346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2CABFB-33DA-4CE1-940B-D4D95AA45F67}" type="slidenum">
              <a:rPr lang="en-US" altLang="en-US"/>
              <a:pPr/>
              <a:t>28</a:t>
            </a:fld>
            <a:endParaRPr lang="en-US" altLang="en-US"/>
          </a:p>
        </p:txBody>
      </p:sp>
      <p:sp>
        <p:nvSpPr>
          <p:cNvPr id="54275" name="Rectangle 2">
            <a:extLst>
              <a:ext uri="{FF2B5EF4-FFF2-40B4-BE49-F238E27FC236}">
                <a16:creationId xmlns:a16="http://schemas.microsoft.com/office/drawing/2014/main" id="{C4DC6748-2F4B-44B9-A950-1A12EFD9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5E718D38-0A18-4381-96F0-2314730988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1907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C7713AD-30B1-4FBE-96E4-AD5D29FBC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F8B25FB-5140-4516-A997-89208D078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E998AC38-53BB-40CF-8A93-56D786170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A26EF0-0827-4B46-B865-9725168BDFB1}" type="slidenum">
              <a:rPr lang="en-US" altLang="en-US"/>
              <a:pPr/>
              <a:t>29</a:t>
            </a:fld>
            <a:endParaRPr lang="en-US" altLang="en-US"/>
          </a:p>
        </p:txBody>
      </p:sp>
    </p:spTree>
    <p:extLst>
      <p:ext uri="{BB962C8B-B14F-4D97-AF65-F5344CB8AC3E}">
        <p14:creationId xmlns:p14="http://schemas.microsoft.com/office/powerpoint/2010/main" val="3097441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DCB8D25-5081-4D43-A801-E24AEF15D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D2B44AA-7235-4CAE-BCE8-D0CF4881B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836FFFA7-09D1-4A37-8705-DA93D16AD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B72642-E140-4261-9CF9-AC16573FD7AF}" type="slidenum">
              <a:rPr lang="en-US" altLang="en-US"/>
              <a:pPr/>
              <a:t>30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93C650D-D00B-48B5-97B6-5BC033CFB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66294C-6766-479C-B2B7-B0B12F9D78D7}" type="slidenum">
              <a:rPr lang="en-US" altLang="en-US"/>
              <a:pPr/>
              <a:t>31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98C90D7-9E44-4F8F-99C8-1297F23119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9E0535-E3DE-4D82-ACC3-440073E37CB2}" type="slidenum">
              <a:rPr lang="en-US" altLang="en-US"/>
              <a:pPr/>
              <a:t>32</a:t>
            </a:fld>
            <a:endParaRPr lang="en-US" altLang="en-US"/>
          </a:p>
        </p:txBody>
      </p:sp>
      <p:sp>
        <p:nvSpPr>
          <p:cNvPr id="60419" name="Rectangle 2">
            <a:extLst>
              <a:ext uri="{FF2B5EF4-FFF2-40B4-BE49-F238E27FC236}">
                <a16:creationId xmlns:a16="http://schemas.microsoft.com/office/drawing/2014/main" id="{9FD75ABF-6407-403B-A9D4-1958E5A170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35694312-FC6F-42FA-B2C2-5FA4CBF78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5FD51CB-1256-4E78-8C10-22C5B7E33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B57F91-7104-434D-A233-556F6C7782AD}" type="slidenum">
              <a:rPr lang="en-US" altLang="en-US"/>
              <a:pPr/>
              <a:t>33</a:t>
            </a:fld>
            <a:endParaRPr lang="en-US" altLang="en-US"/>
          </a:p>
        </p:txBody>
      </p:sp>
      <p:sp>
        <p:nvSpPr>
          <p:cNvPr id="61443" name="Rectangle 2">
            <a:extLst>
              <a:ext uri="{FF2B5EF4-FFF2-40B4-BE49-F238E27FC236}">
                <a16:creationId xmlns:a16="http://schemas.microsoft.com/office/drawing/2014/main" id="{833E2BBB-03A7-40B6-9150-A12837C503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3D838B13-84FC-472A-A71D-CA1ACB1781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91D2A8-8DC1-4CDB-9744-7AFFCEB0DF4E}" type="slidenum">
              <a:rPr lang="en-US" altLang="en-US"/>
              <a:pPr>
                <a:spcBef>
                  <a:spcPct val="0"/>
                </a:spcBef>
              </a:pPr>
              <a:t>34</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7225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4</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13351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09F2D61-9E86-4442-B5EC-E60EDF023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79E9C1-3C4A-49BA-A6CF-3BEA15942F78}" type="slidenum">
              <a:rPr lang="en-US" altLang="en-US"/>
              <a:pPr/>
              <a:t>35</a:t>
            </a:fld>
            <a:endParaRPr lang="en-US" altLang="en-US"/>
          </a:p>
        </p:txBody>
      </p:sp>
      <p:sp>
        <p:nvSpPr>
          <p:cNvPr id="62467" name="Rectangle 2">
            <a:extLst>
              <a:ext uri="{FF2B5EF4-FFF2-40B4-BE49-F238E27FC236}">
                <a16:creationId xmlns:a16="http://schemas.microsoft.com/office/drawing/2014/main" id="{6FF5A22D-8ABA-4D8D-96D8-462A540042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CD11E67B-0529-4D63-A57D-C5C894823D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769718C-5743-47AE-855E-054453E30E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1851F2E-AFC8-4912-B0FA-1BEDA43AB765}" type="slidenum">
              <a:rPr lang="en-US" altLang="en-US"/>
              <a:pPr/>
              <a:t>36</a:t>
            </a:fld>
            <a:endParaRPr lang="en-US" altLang="en-US"/>
          </a:p>
        </p:txBody>
      </p:sp>
      <p:sp>
        <p:nvSpPr>
          <p:cNvPr id="64515" name="Rectangle 2">
            <a:extLst>
              <a:ext uri="{FF2B5EF4-FFF2-40B4-BE49-F238E27FC236}">
                <a16:creationId xmlns:a16="http://schemas.microsoft.com/office/drawing/2014/main" id="{9BF9F250-7E6E-4F2D-B034-9219C30478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2DEB3AEB-6FA7-4B4A-8DF1-C8D5A6D49F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8DFA48F-29ED-447C-89F3-E67E99BD6A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9823BBD-A4B0-42AE-9D38-F89E3B673D3E}" type="slidenum">
              <a:rPr lang="en-US" altLang="en-US"/>
              <a:pPr/>
              <a:t>37</a:t>
            </a:fld>
            <a:endParaRPr lang="en-US" altLang="en-US"/>
          </a:p>
        </p:txBody>
      </p:sp>
      <p:sp>
        <p:nvSpPr>
          <p:cNvPr id="65539" name="Rectangle 2">
            <a:extLst>
              <a:ext uri="{FF2B5EF4-FFF2-40B4-BE49-F238E27FC236}">
                <a16:creationId xmlns:a16="http://schemas.microsoft.com/office/drawing/2014/main" id="{556B78C3-4C1A-4FD0-9E6C-F21FD666EA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262D89EB-6FFC-4A58-9B1C-17E5760C6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E3CB1F4-5468-40A6-A7AB-0FD32CFBC7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443554F-5C63-429F-9F84-CDD51B707471}" type="slidenum">
              <a:rPr lang="en-US" altLang="en-US"/>
              <a:pPr/>
              <a:t>38</a:t>
            </a:fld>
            <a:endParaRPr lang="en-US" altLang="en-US"/>
          </a:p>
        </p:txBody>
      </p:sp>
      <p:sp>
        <p:nvSpPr>
          <p:cNvPr id="66563" name="Rectangle 2">
            <a:extLst>
              <a:ext uri="{FF2B5EF4-FFF2-40B4-BE49-F238E27FC236}">
                <a16:creationId xmlns:a16="http://schemas.microsoft.com/office/drawing/2014/main" id="{A567FAE1-9DAF-4F9E-B345-F1D7178EF8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094A24D7-881C-4FC5-B310-3E0F73671D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7910E69-0289-4A17-8A5D-685EEB7D76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76A8B7-0A95-4982-9372-3435ADBEEBDA}" type="slidenum">
              <a:rPr lang="en-US" altLang="en-US"/>
              <a:pPr/>
              <a:t>40</a:t>
            </a:fld>
            <a:endParaRPr lang="en-US" altLang="en-US"/>
          </a:p>
        </p:txBody>
      </p:sp>
      <p:sp>
        <p:nvSpPr>
          <p:cNvPr id="67587" name="Rectangle 2">
            <a:extLst>
              <a:ext uri="{FF2B5EF4-FFF2-40B4-BE49-F238E27FC236}">
                <a16:creationId xmlns:a16="http://schemas.microsoft.com/office/drawing/2014/main" id="{C73AA507-CDE6-490C-8D71-68FBF0F4F6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9FE8E812-FE20-4828-A2F9-EBAA769059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A68BB25-E543-4DFB-8C64-1A38339D3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E4BFD0-008C-488F-A707-7547E7512B54}" type="slidenum">
              <a:rPr lang="en-US" altLang="en-US"/>
              <a:pPr/>
              <a:t>41</a:t>
            </a:fld>
            <a:endParaRPr lang="en-US" altLang="en-US"/>
          </a:p>
        </p:txBody>
      </p:sp>
      <p:sp>
        <p:nvSpPr>
          <p:cNvPr id="72707" name="Rectangle 2">
            <a:extLst>
              <a:ext uri="{FF2B5EF4-FFF2-40B4-BE49-F238E27FC236}">
                <a16:creationId xmlns:a16="http://schemas.microsoft.com/office/drawing/2014/main" id="{99A5DDB7-5ED9-4D93-BB97-6BADE9BE15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3A1717E0-A2BC-4F22-A16A-251906A04D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6749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5A2FCF6-8950-4D62-A0F5-3BBA2DBC7E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50A3FD-F095-4B4C-B9DF-2E97E716C9CD}" type="slidenum">
              <a:rPr lang="en-US" altLang="en-US"/>
              <a:pPr/>
              <a:t>42</a:t>
            </a:fld>
            <a:endParaRPr lang="en-US" altLang="en-US"/>
          </a:p>
        </p:txBody>
      </p:sp>
      <p:sp>
        <p:nvSpPr>
          <p:cNvPr id="73731" name="Rectangle 2">
            <a:extLst>
              <a:ext uri="{FF2B5EF4-FFF2-40B4-BE49-F238E27FC236}">
                <a16:creationId xmlns:a16="http://schemas.microsoft.com/office/drawing/2014/main" id="{93C15FC0-3EFB-41BB-A6E0-911343C375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4F823A7C-24F4-42C4-8169-C3D31DB655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293ECA0-A4C2-493A-9C8A-D142D54A9A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7B9582-CB5E-4658-8EB3-775B5AAEDB9D}" type="slidenum">
              <a:rPr lang="en-US" altLang="en-US"/>
              <a:pPr/>
              <a:t>43</a:t>
            </a:fld>
            <a:endParaRPr lang="en-US" altLang="en-US"/>
          </a:p>
        </p:txBody>
      </p:sp>
      <p:sp>
        <p:nvSpPr>
          <p:cNvPr id="74755" name="Rectangle 2">
            <a:extLst>
              <a:ext uri="{FF2B5EF4-FFF2-40B4-BE49-F238E27FC236}">
                <a16:creationId xmlns:a16="http://schemas.microsoft.com/office/drawing/2014/main" id="{A716D995-F884-4253-BA68-895418B80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9E2A331A-700E-43CF-9100-14A5CC8F7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C00FD7A-B44B-46AC-B932-40740F349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71171A3-4A4D-487E-BCF9-A316C9299C29}" type="slidenum">
              <a:rPr lang="en-US" altLang="en-US"/>
              <a:pPr/>
              <a:t>44</a:t>
            </a:fld>
            <a:endParaRPr lang="en-US" altLang="en-US"/>
          </a:p>
        </p:txBody>
      </p:sp>
      <p:sp>
        <p:nvSpPr>
          <p:cNvPr id="75779" name="Rectangle 2">
            <a:extLst>
              <a:ext uri="{FF2B5EF4-FFF2-40B4-BE49-F238E27FC236}">
                <a16:creationId xmlns:a16="http://schemas.microsoft.com/office/drawing/2014/main" id="{D48811FE-2D95-4108-962B-69E66B7D28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76900C86-3809-48A3-BFA2-3F6989BE02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454162D-E180-4618-AF1B-8B5F9F4CC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71AC2E-B107-41EA-9E8C-B06C4338FAD5}" type="slidenum">
              <a:rPr lang="en-US" altLang="en-US"/>
              <a:pPr/>
              <a:t>45</a:t>
            </a:fld>
            <a:endParaRPr lang="en-US" altLang="en-US"/>
          </a:p>
        </p:txBody>
      </p:sp>
      <p:sp>
        <p:nvSpPr>
          <p:cNvPr id="76803" name="Rectangle 2">
            <a:extLst>
              <a:ext uri="{FF2B5EF4-FFF2-40B4-BE49-F238E27FC236}">
                <a16:creationId xmlns:a16="http://schemas.microsoft.com/office/drawing/2014/main" id="{E6CE2D4E-E48E-45D9-9C6E-41B4FB749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49055587-8F67-4E02-9834-8AA02136D8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E8783-4CDC-46DB-A87D-AE0C7D2EBCAF}" type="slidenum">
              <a:rPr lang="en-US" smtClean="0"/>
              <a:pPr fontAlgn="base">
                <a:spcBef>
                  <a:spcPct val="0"/>
                </a:spcBef>
                <a:spcAft>
                  <a:spcPct val="0"/>
                </a:spcAft>
                <a:defRPr/>
              </a:pPr>
              <a:t>5</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4523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38B7315-EE04-4E5C-B927-466C743F23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EC3321-E087-4C8E-8673-17E96DE2A493}" type="slidenum">
              <a:rPr lang="en-US" altLang="en-US"/>
              <a:pPr/>
              <a:t>48</a:t>
            </a:fld>
            <a:endParaRPr lang="en-US" altLang="en-US"/>
          </a:p>
        </p:txBody>
      </p:sp>
      <p:sp>
        <p:nvSpPr>
          <p:cNvPr id="77827" name="Rectangle 2">
            <a:extLst>
              <a:ext uri="{FF2B5EF4-FFF2-40B4-BE49-F238E27FC236}">
                <a16:creationId xmlns:a16="http://schemas.microsoft.com/office/drawing/2014/main" id="{1A1BBD45-1695-4A52-B5AA-76341857EA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A6F3EEB7-706E-4766-813A-7F800EE093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FBA17F2-BB50-4149-B9E2-97FE4FB363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7F4BB9-774E-4A0C-9151-CB9F499D7EDB}" type="slidenum">
              <a:rPr lang="en-US" altLang="en-US"/>
              <a:pPr/>
              <a:t>49</a:t>
            </a:fld>
            <a:endParaRPr lang="en-US" altLang="en-US"/>
          </a:p>
        </p:txBody>
      </p:sp>
      <p:sp>
        <p:nvSpPr>
          <p:cNvPr id="78851" name="Rectangle 2">
            <a:extLst>
              <a:ext uri="{FF2B5EF4-FFF2-40B4-BE49-F238E27FC236}">
                <a16:creationId xmlns:a16="http://schemas.microsoft.com/office/drawing/2014/main" id="{2E05725E-530B-49B8-B910-97FC71F9E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C4D77738-068C-424F-8C8C-FE6A0E6141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F855936B-A22A-4547-9DB0-4C7D645D70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4A3322F-1F7F-443F-9CB4-716AA245D9CD}" type="slidenum">
              <a:rPr lang="en-US" altLang="en-US"/>
              <a:pPr/>
              <a:t>50</a:t>
            </a:fld>
            <a:endParaRPr lang="en-US" altLang="en-US"/>
          </a:p>
        </p:txBody>
      </p:sp>
      <p:sp>
        <p:nvSpPr>
          <p:cNvPr id="80899" name="Rectangle 2">
            <a:extLst>
              <a:ext uri="{FF2B5EF4-FFF2-40B4-BE49-F238E27FC236}">
                <a16:creationId xmlns:a16="http://schemas.microsoft.com/office/drawing/2014/main" id="{8FC8929D-0EA4-47A0-B033-6A7FBECCC7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3B3801C6-EC26-45CB-A5D7-E8B2268C68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2277230-DFEB-4BAF-8C05-1728AE8FB8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4070BD-1E13-4586-9628-5FAD0C03CF40}" type="slidenum">
              <a:rPr lang="en-US" altLang="en-US"/>
              <a:pPr/>
              <a:t>51</a:t>
            </a:fld>
            <a:endParaRPr lang="en-US" altLang="en-US"/>
          </a:p>
        </p:txBody>
      </p:sp>
      <p:sp>
        <p:nvSpPr>
          <p:cNvPr id="81923" name="Rectangle 2">
            <a:extLst>
              <a:ext uri="{FF2B5EF4-FFF2-40B4-BE49-F238E27FC236}">
                <a16:creationId xmlns:a16="http://schemas.microsoft.com/office/drawing/2014/main" id="{FC4C039C-A580-4F3B-B550-A9D54FF64C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24C9F26E-4E1B-436C-AB80-8E21737D7C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533BC56-D952-4DA9-9273-CE26C3AE9E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6D93F58-9FAF-4591-89CB-894707F85B70}" type="slidenum">
              <a:rPr lang="en-US" altLang="en-US"/>
              <a:pPr/>
              <a:t>52</a:t>
            </a:fld>
            <a:endParaRPr lang="en-US" altLang="en-US"/>
          </a:p>
        </p:txBody>
      </p:sp>
      <p:sp>
        <p:nvSpPr>
          <p:cNvPr id="82947" name="Rectangle 2">
            <a:extLst>
              <a:ext uri="{FF2B5EF4-FFF2-40B4-BE49-F238E27FC236}">
                <a16:creationId xmlns:a16="http://schemas.microsoft.com/office/drawing/2014/main" id="{FF50E7BE-7EDF-40A6-B42E-C0CB01ACCA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9ACD80B8-43B0-4E2F-A6EA-3383536A4F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A92F0AA-461C-4A94-BD30-6DE42A5B94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D8A83F-21E3-4CF2-8E1D-8EA55942FD18}" type="slidenum">
              <a:rPr lang="en-US" altLang="en-US"/>
              <a:pPr/>
              <a:t>55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4126B83-AB45-456F-9739-67DEC1CC11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A1F4F3-110C-4650-88E8-A3B95BFBD833}" type="slidenum">
              <a:rPr lang="en-US" altLang="en-US"/>
              <a:pPr/>
              <a:t>57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68F268C-0076-4FA2-9D0B-4BD292168E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6593CF-34CE-4B7D-B2EC-960F1AABC4EE}" type="slidenum">
              <a:rPr lang="en-US" altLang="en-US"/>
              <a:pPr/>
              <a:t>58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2E3B40A-5220-4806-A5BE-199C12BE6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DA7278-7CF2-4582-9E52-37E5B8A81266}" type="slidenum">
              <a:rPr lang="en-US" altLang="en-US"/>
              <a:pPr/>
              <a:t>59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C820CF1-CF74-4CAF-9090-354BA75DBC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672EC0-3C3F-403E-9A87-4DB61A2A0D00}" type="slidenum">
              <a:rPr lang="en-US" altLang="en-US"/>
              <a:pPr/>
              <a:t>60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8DD40-AE2E-4355-905A-5CC7A048DCBA}"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2877052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90A46D2-4DF0-44BD-827D-875EF65E57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9D9928-5BB2-4ABF-8C19-87C2E3AA2208}" type="slidenum">
              <a:rPr lang="en-US" altLang="en-US"/>
              <a:pPr/>
              <a:t>61</a:t>
            </a:fld>
            <a:endParaRPr lang="en-US" altLang="en-US"/>
          </a:p>
        </p:txBody>
      </p:sp>
      <p:sp>
        <p:nvSpPr>
          <p:cNvPr id="66563" name="Rectangle 2">
            <a:extLst>
              <a:ext uri="{FF2B5EF4-FFF2-40B4-BE49-F238E27FC236}">
                <a16:creationId xmlns:a16="http://schemas.microsoft.com/office/drawing/2014/main" id="{61AB43DE-5876-4E4B-B8FC-0C9502F723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39102099-B031-42D9-87B7-6D69C9B04F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C382B12-E18F-46EB-9D07-72F094907B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EA6943-A2DD-486A-826E-10965A764AEB}" type="slidenum">
              <a:rPr lang="en-US" altLang="en-US"/>
              <a:pPr/>
              <a:t>70</a:t>
            </a:fld>
            <a:endParaRPr lang="en-US" altLang="en-US"/>
          </a:p>
        </p:txBody>
      </p:sp>
      <p:sp>
        <p:nvSpPr>
          <p:cNvPr id="67587" name="Rectangle 2">
            <a:extLst>
              <a:ext uri="{FF2B5EF4-FFF2-40B4-BE49-F238E27FC236}">
                <a16:creationId xmlns:a16="http://schemas.microsoft.com/office/drawing/2014/main" id="{4C94CE36-C8DE-4D37-810C-FFAE12ED7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11C2170D-BD80-4FE3-9829-055CAEBEB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6397B1C-5A16-4363-9712-C5C656A86C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C4F2FC-6998-4AB6-89DA-ED0C798E29F7}" type="slidenum">
              <a:rPr lang="en-US" altLang="en-US"/>
              <a:pPr/>
              <a:t>71</a:t>
            </a:fld>
            <a:endParaRPr lang="en-US" altLang="en-US"/>
          </a:p>
        </p:txBody>
      </p:sp>
      <p:sp>
        <p:nvSpPr>
          <p:cNvPr id="68611" name="Rectangle 2">
            <a:extLst>
              <a:ext uri="{FF2B5EF4-FFF2-40B4-BE49-F238E27FC236}">
                <a16:creationId xmlns:a16="http://schemas.microsoft.com/office/drawing/2014/main" id="{D8BDAD6D-4FFA-40EF-B38A-95F88A4C0A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48B33EA7-C468-4C40-9E5E-45906031E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A0A0366-7DA9-459F-AF66-3232E92F1C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A47026-E829-4AB8-B78B-CF32A3A4A973}" type="slidenum">
              <a:rPr lang="en-US" altLang="en-US"/>
              <a:pPr/>
              <a:t>72</a:t>
            </a:fld>
            <a:endParaRPr lang="en-US" altLang="en-US"/>
          </a:p>
        </p:txBody>
      </p:sp>
      <p:sp>
        <p:nvSpPr>
          <p:cNvPr id="69635" name="Rectangle 2">
            <a:extLst>
              <a:ext uri="{FF2B5EF4-FFF2-40B4-BE49-F238E27FC236}">
                <a16:creationId xmlns:a16="http://schemas.microsoft.com/office/drawing/2014/main" id="{385C812D-FA6C-4856-96A5-07773139AF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A07F1CA6-F7DC-4794-998E-0F9396919A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D7872CE-5545-4DD5-9332-4AF005FEC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3B978C-4A7A-42FA-B7EA-87F693CF7DFD}" type="slidenum">
              <a:rPr lang="en-US" altLang="en-US"/>
              <a:pPr/>
              <a:t>73</a:t>
            </a:fld>
            <a:endParaRPr lang="en-US" altLang="en-US"/>
          </a:p>
        </p:txBody>
      </p:sp>
      <p:sp>
        <p:nvSpPr>
          <p:cNvPr id="70659" name="Rectangle 2">
            <a:extLst>
              <a:ext uri="{FF2B5EF4-FFF2-40B4-BE49-F238E27FC236}">
                <a16:creationId xmlns:a16="http://schemas.microsoft.com/office/drawing/2014/main" id="{B4BD72C4-BA46-47BE-A4E0-CB24BD43B0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DE77A90-21B7-40B5-8914-54EBF60543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120DED9-44AB-4534-99FF-03470B4DB0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D18356-7AE6-4180-BF4E-FA327BB5115C}" type="slidenum">
              <a:rPr lang="en-US" altLang="en-US"/>
              <a:pPr/>
              <a:t>74</a:t>
            </a:fld>
            <a:endParaRPr lang="en-US" altLang="en-US"/>
          </a:p>
        </p:txBody>
      </p:sp>
      <p:sp>
        <p:nvSpPr>
          <p:cNvPr id="71683" name="Rectangle 2">
            <a:extLst>
              <a:ext uri="{FF2B5EF4-FFF2-40B4-BE49-F238E27FC236}">
                <a16:creationId xmlns:a16="http://schemas.microsoft.com/office/drawing/2014/main" id="{E0F6D9F2-5F2A-4CFF-9179-B4ED1AF247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85E1B6AD-BEA9-462E-945E-EE94CDBD2A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817CDAC-0C26-407A-A258-BE844A99D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996517-2B35-4E50-A3B6-E77F7FE94B81}" type="slidenum">
              <a:rPr lang="en-US" altLang="en-US"/>
              <a:pPr/>
              <a:t>75</a:t>
            </a:fld>
            <a:endParaRPr lang="en-US" altLang="en-US"/>
          </a:p>
        </p:txBody>
      </p:sp>
      <p:sp>
        <p:nvSpPr>
          <p:cNvPr id="72707" name="Rectangle 2">
            <a:extLst>
              <a:ext uri="{FF2B5EF4-FFF2-40B4-BE49-F238E27FC236}">
                <a16:creationId xmlns:a16="http://schemas.microsoft.com/office/drawing/2014/main" id="{725C2C1A-D12C-4918-B099-D8877ED5B9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2C20D202-052A-4E84-85CF-8A126921E2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4ED9EB7-B4B4-4988-96D9-DC4696B927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CFB698B-1271-4EA8-9C13-3E3CA10C37A2}" type="slidenum">
              <a:rPr lang="en-US" altLang="en-US"/>
              <a:pPr/>
              <a:t>76</a:t>
            </a:fld>
            <a:endParaRPr lang="en-US" altLang="en-US"/>
          </a:p>
        </p:txBody>
      </p:sp>
      <p:sp>
        <p:nvSpPr>
          <p:cNvPr id="73731" name="Rectangle 2">
            <a:extLst>
              <a:ext uri="{FF2B5EF4-FFF2-40B4-BE49-F238E27FC236}">
                <a16:creationId xmlns:a16="http://schemas.microsoft.com/office/drawing/2014/main" id="{6EE89132-6E55-495B-B866-5B3CC9174B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5E6799AA-4BBC-46B3-A05C-B79E93E030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3602207-D25F-45DA-8C3E-4DE73B2BD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D04968-E0A6-474A-A2F0-640684E94ECF}" type="slidenum">
              <a:rPr lang="en-US" altLang="en-US"/>
              <a:pPr/>
              <a:t>77</a:t>
            </a:fld>
            <a:endParaRPr lang="en-US" altLang="en-US"/>
          </a:p>
        </p:txBody>
      </p:sp>
      <p:sp>
        <p:nvSpPr>
          <p:cNvPr id="74755" name="Rectangle 2">
            <a:extLst>
              <a:ext uri="{FF2B5EF4-FFF2-40B4-BE49-F238E27FC236}">
                <a16:creationId xmlns:a16="http://schemas.microsoft.com/office/drawing/2014/main" id="{BBF29FF3-6ABD-4870-BD1B-8C58262416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8C1AC395-F840-439B-A05D-861E46563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2230075-234C-408B-80C4-C2621581FE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A90481-FF84-4B41-8250-D1CC6E15F739}" type="slidenum">
              <a:rPr lang="en-US" altLang="en-US"/>
              <a:pPr/>
              <a:t>78</a:t>
            </a:fld>
            <a:endParaRPr lang="en-US" altLang="en-US"/>
          </a:p>
        </p:txBody>
      </p:sp>
      <p:sp>
        <p:nvSpPr>
          <p:cNvPr id="79875" name="Rectangle 2">
            <a:extLst>
              <a:ext uri="{FF2B5EF4-FFF2-40B4-BE49-F238E27FC236}">
                <a16:creationId xmlns:a16="http://schemas.microsoft.com/office/drawing/2014/main" id="{F9B9F2FF-5664-483B-A8E8-7FC7DFDF1C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C09E413D-5B96-47AE-9C02-0B5A511AD5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92A5F-5B00-40F4-960F-48FE757CACCF}"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2496357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A7B0752-CDFA-4E50-B5DF-B33ED7D4C5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C3C43D-D89B-4C42-9E37-1C455596D62E}" type="slidenum">
              <a:rPr lang="en-US" altLang="en-US"/>
              <a:pPr/>
              <a:t>79</a:t>
            </a:fld>
            <a:endParaRPr lang="en-US" altLang="en-US"/>
          </a:p>
        </p:txBody>
      </p:sp>
      <p:sp>
        <p:nvSpPr>
          <p:cNvPr id="80899" name="Rectangle 2">
            <a:extLst>
              <a:ext uri="{FF2B5EF4-FFF2-40B4-BE49-F238E27FC236}">
                <a16:creationId xmlns:a16="http://schemas.microsoft.com/office/drawing/2014/main" id="{198C9839-F1E8-4C78-A5AD-BDD6DEF350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B36B3FF4-EB83-438D-873A-52F5917D9F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D0A6C07-835A-4F01-9436-2ADAA6B94A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F246EF-01DA-42AA-AF93-CE3055112072}" type="slidenum">
              <a:rPr lang="en-US" altLang="en-US"/>
              <a:pPr/>
              <a:t>80</a:t>
            </a:fld>
            <a:endParaRPr lang="en-US" altLang="en-US"/>
          </a:p>
        </p:txBody>
      </p:sp>
      <p:sp>
        <p:nvSpPr>
          <p:cNvPr id="81923" name="Rectangle 2">
            <a:extLst>
              <a:ext uri="{FF2B5EF4-FFF2-40B4-BE49-F238E27FC236}">
                <a16:creationId xmlns:a16="http://schemas.microsoft.com/office/drawing/2014/main" id="{9098FFBA-6AFD-4A52-9626-78174C41B8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324A4840-9E3E-4D56-AD3C-B0D267291C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52EC32EB-99EB-4B86-A8F1-05FD9ABCE8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CF282C-6DA6-4FD9-B0D8-56E3A7AA98D6}" type="slidenum">
              <a:rPr lang="en-US" altLang="en-US"/>
              <a:pPr/>
              <a:t>81</a:t>
            </a:fld>
            <a:endParaRPr lang="en-US" altLang="en-US"/>
          </a:p>
        </p:txBody>
      </p:sp>
      <p:sp>
        <p:nvSpPr>
          <p:cNvPr id="82947" name="Rectangle 2">
            <a:extLst>
              <a:ext uri="{FF2B5EF4-FFF2-40B4-BE49-F238E27FC236}">
                <a16:creationId xmlns:a16="http://schemas.microsoft.com/office/drawing/2014/main" id="{85639121-6636-43BE-BC7F-E682EC554F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A8D1D64E-2DA4-4AD7-B180-052F8FF47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1B77B91-4CD1-41AF-8422-DA9D2F914A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0CE5414-6BA3-4A93-90EF-D5819D7A44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a16="http://schemas.microsoft.com/office/drawing/2014/main" id="{7AF2F0DA-F807-4025-995B-A8A6B1956C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E5C235-A730-4F83-AD9B-D69DD7445363}" type="slidenum">
              <a:rPr lang="en-US" altLang="en-US"/>
              <a:pPr/>
              <a:t>83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7806325-1A4F-4A45-B294-9F9A9EBA4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50935A-6FFF-4F5F-B9CF-728A527968AE}" type="slidenum">
              <a:rPr lang="en-US" altLang="en-US"/>
              <a:pPr/>
              <a:t>85</a:t>
            </a:fld>
            <a:endParaRPr lang="en-US" altLang="en-US"/>
          </a:p>
        </p:txBody>
      </p:sp>
      <p:sp>
        <p:nvSpPr>
          <p:cNvPr id="63491" name="Rectangle 2">
            <a:extLst>
              <a:ext uri="{FF2B5EF4-FFF2-40B4-BE49-F238E27FC236}">
                <a16:creationId xmlns:a16="http://schemas.microsoft.com/office/drawing/2014/main" id="{11F47398-6C4B-4668-AEC8-61206D2548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E1356F55-46B0-4E2A-8540-171E2B00D0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2C8866C-0A1D-4CD6-80F3-0B0EAC2F97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EFB44-9344-4C0B-B2D6-6169C9CF9C96}" type="slidenum">
              <a:rPr lang="en-US" altLang="en-US"/>
              <a:pPr/>
              <a:t>86</a:t>
            </a:fld>
            <a:endParaRPr lang="en-US" altLang="en-US"/>
          </a:p>
        </p:txBody>
      </p:sp>
      <p:sp>
        <p:nvSpPr>
          <p:cNvPr id="64515" name="Rectangle 2">
            <a:extLst>
              <a:ext uri="{FF2B5EF4-FFF2-40B4-BE49-F238E27FC236}">
                <a16:creationId xmlns:a16="http://schemas.microsoft.com/office/drawing/2014/main" id="{04E90C7E-6F73-431D-BE34-A9D3192F48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06C58699-15B0-4E29-8F43-4B2F7A3BCC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BBD1029-C4D3-4CFE-9359-5E7E4F34B1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610943-128C-460A-8584-00B85126A037}" type="slidenum">
              <a:rPr lang="en-US" altLang="en-US"/>
              <a:pPr/>
              <a:t>87</a:t>
            </a:fld>
            <a:endParaRPr lang="en-US" altLang="en-US"/>
          </a:p>
        </p:txBody>
      </p:sp>
      <p:sp>
        <p:nvSpPr>
          <p:cNvPr id="65539" name="Rectangle 2">
            <a:extLst>
              <a:ext uri="{FF2B5EF4-FFF2-40B4-BE49-F238E27FC236}">
                <a16:creationId xmlns:a16="http://schemas.microsoft.com/office/drawing/2014/main" id="{C755C96C-D2D8-495A-A1A1-1FD52F632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F41FB794-9191-4546-A824-2243F864EC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D65B08B-5060-4C61-B4ED-EDDCA49EDE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B300476-F7D2-4F4F-A873-D77DFC026FD1}" type="slidenum">
              <a:rPr lang="en-US" altLang="en-US"/>
              <a:pPr/>
              <a:t>88</a:t>
            </a:fld>
            <a:endParaRPr lang="en-US" altLang="en-US"/>
          </a:p>
        </p:txBody>
      </p:sp>
      <p:sp>
        <p:nvSpPr>
          <p:cNvPr id="66563" name="Rectangle 2">
            <a:extLst>
              <a:ext uri="{FF2B5EF4-FFF2-40B4-BE49-F238E27FC236}">
                <a16:creationId xmlns:a16="http://schemas.microsoft.com/office/drawing/2014/main" id="{A4975FCD-212E-465E-81EF-A4A4808749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963ED9DD-3A59-49AF-AD88-BFBA989803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12068C7-A14B-48A1-95EB-C4ED802BC5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08C78D6-F4A8-4361-B700-B88329CA8824}" type="slidenum">
              <a:rPr lang="en-US" altLang="en-US"/>
              <a:pPr/>
              <a:t>89</a:t>
            </a:fld>
            <a:endParaRPr lang="en-US" altLang="en-US"/>
          </a:p>
        </p:txBody>
      </p:sp>
      <p:sp>
        <p:nvSpPr>
          <p:cNvPr id="67587" name="Rectangle 2">
            <a:extLst>
              <a:ext uri="{FF2B5EF4-FFF2-40B4-BE49-F238E27FC236}">
                <a16:creationId xmlns:a16="http://schemas.microsoft.com/office/drawing/2014/main" id="{3E7E6509-921F-4C28-9D65-574CB5F96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30E8A766-1772-4D40-9A01-26D4D9EA16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A500992-96A6-4139-9748-8056C0A49B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BFD078-2B36-493C-9627-3A5C6FBE9B47}" type="slidenum">
              <a:rPr lang="en-US" altLang="en-US"/>
              <a:pPr/>
              <a:t>90</a:t>
            </a:fld>
            <a:endParaRPr lang="en-US" altLang="en-US"/>
          </a:p>
        </p:txBody>
      </p:sp>
      <p:sp>
        <p:nvSpPr>
          <p:cNvPr id="68611" name="Rectangle 2">
            <a:extLst>
              <a:ext uri="{FF2B5EF4-FFF2-40B4-BE49-F238E27FC236}">
                <a16:creationId xmlns:a16="http://schemas.microsoft.com/office/drawing/2014/main" id="{20284B57-2F12-4ACC-92C7-2FB6A59F4E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876D51E8-A2B0-429D-A7E6-FCF41C8423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92A5F-5B00-40F4-960F-48FE757CACCF}"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571419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50EAA16-4010-485F-B750-A192048D9D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0FF6AA-6376-463C-A872-BBF834B14B7C}" type="slidenum">
              <a:rPr lang="en-US" altLang="en-US"/>
              <a:pPr/>
              <a:t>91</a:t>
            </a:fld>
            <a:endParaRPr lang="en-US" altLang="en-US"/>
          </a:p>
        </p:txBody>
      </p:sp>
      <p:sp>
        <p:nvSpPr>
          <p:cNvPr id="69635" name="Rectangle 2">
            <a:extLst>
              <a:ext uri="{FF2B5EF4-FFF2-40B4-BE49-F238E27FC236}">
                <a16:creationId xmlns:a16="http://schemas.microsoft.com/office/drawing/2014/main" id="{D71C57F7-1C20-4B12-88C1-CB8884C5C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45A3FB92-C9AF-49D3-86B0-1F761FF96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F1A648A-81A9-4143-80B6-FEC2561A17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9607807-0835-48F8-B0CD-9F6AEBDBE866}" type="slidenum">
              <a:rPr lang="en-US" altLang="en-US"/>
              <a:pPr/>
              <a:t>92</a:t>
            </a:fld>
            <a:endParaRPr lang="en-US" altLang="en-US"/>
          </a:p>
        </p:txBody>
      </p:sp>
      <p:sp>
        <p:nvSpPr>
          <p:cNvPr id="70659" name="Rectangle 2">
            <a:extLst>
              <a:ext uri="{FF2B5EF4-FFF2-40B4-BE49-F238E27FC236}">
                <a16:creationId xmlns:a16="http://schemas.microsoft.com/office/drawing/2014/main" id="{52E6E46D-9B32-4326-B55C-1267568950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8184A42D-BF28-4361-B26A-47DDF2C95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C641BC5-CD23-47A6-8B05-C7BE607DD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F927E94-8692-46B9-8759-871E6F85A0CE}" type="slidenum">
              <a:rPr lang="en-US" altLang="en-US"/>
              <a:pPr/>
              <a:t>93</a:t>
            </a:fld>
            <a:endParaRPr lang="en-US" altLang="en-US"/>
          </a:p>
        </p:txBody>
      </p:sp>
      <p:sp>
        <p:nvSpPr>
          <p:cNvPr id="71683" name="Rectangle 2">
            <a:extLst>
              <a:ext uri="{FF2B5EF4-FFF2-40B4-BE49-F238E27FC236}">
                <a16:creationId xmlns:a16="http://schemas.microsoft.com/office/drawing/2014/main" id="{321B97EC-1864-4A51-8773-4833AF56B8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09B1E736-BFF0-4B53-8F77-7F709AEFED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678C00A-7E9E-4170-98C2-F620C9C296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10481F-7215-4476-B103-7326018D6DEC}" type="slidenum">
              <a:rPr lang="en-US" altLang="en-US"/>
              <a:pPr/>
              <a:t>94</a:t>
            </a:fld>
            <a:endParaRPr lang="en-US" altLang="en-US"/>
          </a:p>
        </p:txBody>
      </p:sp>
      <p:sp>
        <p:nvSpPr>
          <p:cNvPr id="72707" name="Rectangle 2">
            <a:extLst>
              <a:ext uri="{FF2B5EF4-FFF2-40B4-BE49-F238E27FC236}">
                <a16:creationId xmlns:a16="http://schemas.microsoft.com/office/drawing/2014/main" id="{9B7F7B7A-7E18-457B-8099-6D21A8B63D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D5A7EEC8-CCDB-4676-869D-73BE760A7A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E5ABC1F-2CEF-4D52-85FB-7F55D8851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E08AF3-9C21-4966-84A1-4043950E8BC3}" type="slidenum">
              <a:rPr lang="en-US" altLang="en-US"/>
              <a:pPr/>
              <a:t>95</a:t>
            </a:fld>
            <a:endParaRPr lang="en-US" altLang="en-US"/>
          </a:p>
        </p:txBody>
      </p:sp>
      <p:sp>
        <p:nvSpPr>
          <p:cNvPr id="73731" name="Rectangle 2">
            <a:extLst>
              <a:ext uri="{FF2B5EF4-FFF2-40B4-BE49-F238E27FC236}">
                <a16:creationId xmlns:a16="http://schemas.microsoft.com/office/drawing/2014/main" id="{925A1A95-CA22-4C87-BC29-B9B6E2832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411E4930-A48B-4AE9-9418-88F1E5C557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735F798-851C-459D-BBCD-EF8F3011C3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7572BD-0C0C-432A-9F8A-3EF6A670085C}" type="slidenum">
              <a:rPr lang="en-US" altLang="en-US"/>
              <a:pPr/>
              <a:t>98</a:t>
            </a:fld>
            <a:endParaRPr lang="en-US" altLang="en-US"/>
          </a:p>
        </p:txBody>
      </p:sp>
      <p:sp>
        <p:nvSpPr>
          <p:cNvPr id="74755" name="Rectangle 2">
            <a:extLst>
              <a:ext uri="{FF2B5EF4-FFF2-40B4-BE49-F238E27FC236}">
                <a16:creationId xmlns:a16="http://schemas.microsoft.com/office/drawing/2014/main" id="{9D8CA107-FE77-43D2-9A31-A5CE585FA4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CE91248A-D774-4D57-82CF-30418CDA47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5CD82B5-69DC-40DC-BE00-BC1BCC1D9B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0C526D-2560-4A6D-8492-2B69F0D7E1FE}" type="slidenum">
              <a:rPr lang="en-US" altLang="en-US"/>
              <a:pPr/>
              <a:t>113</a:t>
            </a:fld>
            <a:endParaRPr lang="en-US" altLang="en-US"/>
          </a:p>
        </p:txBody>
      </p:sp>
      <p:sp>
        <p:nvSpPr>
          <p:cNvPr id="75779" name="Rectangle 2">
            <a:extLst>
              <a:ext uri="{FF2B5EF4-FFF2-40B4-BE49-F238E27FC236}">
                <a16:creationId xmlns:a16="http://schemas.microsoft.com/office/drawing/2014/main" id="{8F2E79C9-3C88-421D-91CA-48827FC6F6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4EDD71AD-3C97-4401-B9B9-DA12D740A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6382903-42F7-4AE4-AAB4-67A43EE14C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5F64BB-80C6-4D2F-BE3C-48FECB2FEDD4}" type="slidenum">
              <a:rPr lang="en-US" altLang="en-US"/>
              <a:pPr/>
              <a:t>114</a:t>
            </a:fld>
            <a:endParaRPr lang="en-US" altLang="en-US"/>
          </a:p>
        </p:txBody>
      </p:sp>
      <p:sp>
        <p:nvSpPr>
          <p:cNvPr id="76803" name="Rectangle 2">
            <a:extLst>
              <a:ext uri="{FF2B5EF4-FFF2-40B4-BE49-F238E27FC236}">
                <a16:creationId xmlns:a16="http://schemas.microsoft.com/office/drawing/2014/main" id="{40444C22-A96A-4541-A94F-B8B22E0EDF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378DD956-513E-4B66-A565-EDA9AC2881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37FA4EC-2CFB-45AB-8A71-3EE4272A9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41AD46-5D4F-46CD-9244-89A1189E54DF}" type="slidenum">
              <a:rPr lang="en-US" altLang="en-US"/>
              <a:pPr/>
              <a:t>115</a:t>
            </a:fld>
            <a:endParaRPr lang="en-US" altLang="en-US"/>
          </a:p>
        </p:txBody>
      </p:sp>
      <p:sp>
        <p:nvSpPr>
          <p:cNvPr id="82947" name="Rectangle 2">
            <a:extLst>
              <a:ext uri="{FF2B5EF4-FFF2-40B4-BE49-F238E27FC236}">
                <a16:creationId xmlns:a16="http://schemas.microsoft.com/office/drawing/2014/main" id="{6F3E6354-F214-43ED-A554-4157C73D5D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707CD3F2-EA6D-4827-A816-86BA03AD95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37FA4EC-2CFB-45AB-8A71-3EE4272A9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041AD46-5D4F-46CD-9244-89A1189E54DF}" type="slidenum">
              <a:rPr lang="en-US" altLang="en-US"/>
              <a:pPr/>
              <a:t>116</a:t>
            </a:fld>
            <a:endParaRPr lang="en-US" altLang="en-US"/>
          </a:p>
        </p:txBody>
      </p:sp>
      <p:sp>
        <p:nvSpPr>
          <p:cNvPr id="82947" name="Rectangle 2">
            <a:extLst>
              <a:ext uri="{FF2B5EF4-FFF2-40B4-BE49-F238E27FC236}">
                <a16:creationId xmlns:a16="http://schemas.microsoft.com/office/drawing/2014/main" id="{6F3E6354-F214-43ED-A554-4157C73D5D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707CD3F2-EA6D-4827-A816-86BA03AD95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extLst>
      <p:ext uri="{BB962C8B-B14F-4D97-AF65-F5344CB8AC3E}">
        <p14:creationId xmlns:p14="http://schemas.microsoft.com/office/powerpoint/2010/main" val="389561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99A76-0456-454B-A73D-93119B2C0FC1}"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10051626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CC99709-333F-4FA3-8161-4C822B44FA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094DE6-1CAA-45B4-8E54-203CD91785D9}" type="slidenum">
              <a:rPr lang="en-US" altLang="en-US"/>
              <a:pPr/>
              <a:t>117</a:t>
            </a:fld>
            <a:endParaRPr lang="en-US" altLang="en-US"/>
          </a:p>
        </p:txBody>
      </p:sp>
      <p:sp>
        <p:nvSpPr>
          <p:cNvPr id="86019" name="Rectangle 2">
            <a:extLst>
              <a:ext uri="{FF2B5EF4-FFF2-40B4-BE49-F238E27FC236}">
                <a16:creationId xmlns:a16="http://schemas.microsoft.com/office/drawing/2014/main" id="{FE0D5B34-6D75-4138-94BA-57FD966B1C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40A6492D-A23D-4495-B029-58EEE54EF9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extLst>
      <p:ext uri="{BB962C8B-B14F-4D97-AF65-F5344CB8AC3E}">
        <p14:creationId xmlns:p14="http://schemas.microsoft.com/office/powerpoint/2010/main" val="25102372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3FBEE603-0147-4B2F-9486-71C8706C09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F9F4FCB-425E-4D95-840E-8DC6148CA55A}" type="slidenum">
              <a:rPr lang="en-US" altLang="en-US"/>
              <a:pPr/>
              <a:t>118</a:t>
            </a:fld>
            <a:endParaRPr lang="en-US" altLang="en-US"/>
          </a:p>
        </p:txBody>
      </p:sp>
      <p:sp>
        <p:nvSpPr>
          <p:cNvPr id="83971" name="Rectangle 2">
            <a:extLst>
              <a:ext uri="{FF2B5EF4-FFF2-40B4-BE49-F238E27FC236}">
                <a16:creationId xmlns:a16="http://schemas.microsoft.com/office/drawing/2014/main" id="{2319E209-92C0-424D-BF0A-CE210A4A96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917C5BAF-5EA8-4AB3-B469-58B27CED8E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12B7FAA-CAD6-4310-99F7-B6B90517F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30C98F6-A5E7-42D1-A200-05FB6C0FE2AD}" type="slidenum">
              <a:rPr lang="en-US" altLang="en-US"/>
              <a:pPr/>
              <a:t>119</a:t>
            </a:fld>
            <a:endParaRPr lang="en-US" altLang="en-US"/>
          </a:p>
        </p:txBody>
      </p:sp>
      <p:sp>
        <p:nvSpPr>
          <p:cNvPr id="84995" name="Rectangle 2">
            <a:extLst>
              <a:ext uri="{FF2B5EF4-FFF2-40B4-BE49-F238E27FC236}">
                <a16:creationId xmlns:a16="http://schemas.microsoft.com/office/drawing/2014/main" id="{9B069099-0E12-4937-B076-3844892847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E4588B0A-F405-4472-8290-DDEB591474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CC99709-333F-4FA3-8161-4C822B44FA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094DE6-1CAA-45B4-8E54-203CD91785D9}" type="slidenum">
              <a:rPr lang="en-US" altLang="en-US"/>
              <a:pPr/>
              <a:t>120</a:t>
            </a:fld>
            <a:endParaRPr lang="en-US" altLang="en-US"/>
          </a:p>
        </p:txBody>
      </p:sp>
      <p:sp>
        <p:nvSpPr>
          <p:cNvPr id="86019" name="Rectangle 2">
            <a:extLst>
              <a:ext uri="{FF2B5EF4-FFF2-40B4-BE49-F238E27FC236}">
                <a16:creationId xmlns:a16="http://schemas.microsoft.com/office/drawing/2014/main" id="{FE0D5B34-6D75-4138-94BA-57FD966B1C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40A6492D-A23D-4495-B029-58EEE54EF9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0745C1F-DBED-496F-A53C-780479185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0764C2-0D40-4028-A07F-4AD1B390507E}" type="slidenum">
              <a:rPr lang="en-US" altLang="en-US"/>
              <a:pPr/>
              <a:t>121</a:t>
            </a:fld>
            <a:endParaRPr lang="en-US" altLang="en-US"/>
          </a:p>
        </p:txBody>
      </p:sp>
      <p:sp>
        <p:nvSpPr>
          <p:cNvPr id="87043" name="Rectangle 2">
            <a:extLst>
              <a:ext uri="{FF2B5EF4-FFF2-40B4-BE49-F238E27FC236}">
                <a16:creationId xmlns:a16="http://schemas.microsoft.com/office/drawing/2014/main" id="{201D9EA2-E67A-41F0-97F6-19E31FFDC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E759ACD6-CDD9-44AC-A5EA-0B9C4C76B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F968837-A45F-4800-B0D3-9785E1573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1923D0-9DE7-47E9-B668-1E0F99DBAB3F}" type="slidenum">
              <a:rPr lang="en-US" altLang="en-US"/>
              <a:pPr/>
              <a:t>122</a:t>
            </a:fld>
            <a:endParaRPr lang="en-US" altLang="en-US"/>
          </a:p>
        </p:txBody>
      </p:sp>
      <p:sp>
        <p:nvSpPr>
          <p:cNvPr id="88067" name="Rectangle 2">
            <a:extLst>
              <a:ext uri="{FF2B5EF4-FFF2-40B4-BE49-F238E27FC236}">
                <a16:creationId xmlns:a16="http://schemas.microsoft.com/office/drawing/2014/main" id="{0C0B6F8A-D05F-4898-A36B-B78E55AFAC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8D9F9759-2503-4A3B-A360-D2FDB1651B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D071986-3A48-43BA-A3D4-DE7904BFD0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7F497A-FE5A-4F73-849A-0A3C59A2BF5C}" type="slidenum">
              <a:rPr lang="en-US" altLang="en-US"/>
              <a:pPr/>
              <a:t>123</a:t>
            </a:fld>
            <a:endParaRPr lang="en-US" altLang="en-US"/>
          </a:p>
        </p:txBody>
      </p:sp>
      <p:sp>
        <p:nvSpPr>
          <p:cNvPr id="89091" name="Rectangle 2">
            <a:extLst>
              <a:ext uri="{FF2B5EF4-FFF2-40B4-BE49-F238E27FC236}">
                <a16:creationId xmlns:a16="http://schemas.microsoft.com/office/drawing/2014/main" id="{A8ECDE47-A53D-48B2-94A9-4EF68C2A04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DDFC71FB-2C2E-4210-A9AD-CCEBF62BDA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h-TH"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99A76-0456-454B-A73D-93119B2C0FC1}"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402378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399A76-0456-454B-A73D-93119B2C0FC1}"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946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375525" y="-7938"/>
            <a:ext cx="1768475" cy="1568451"/>
          </a:xfrm>
          <a:prstGeom prst="rect">
            <a:avLst/>
          </a:prstGeom>
          <a:noFill/>
        </p:spPr>
        <p:txBody>
          <a:bodyPr>
            <a:spAutoFit/>
          </a:bodyPr>
          <a:lstStyle/>
          <a:p>
            <a:pPr algn="ctr" fontAlgn="auto">
              <a:spcBef>
                <a:spcPts val="0"/>
              </a:spcBef>
              <a:spcAft>
                <a:spcPts val="0"/>
              </a:spcAft>
              <a:defRPr/>
            </a:pPr>
            <a:r>
              <a:rPr lang="en-US" sz="9600" spc="-300" dirty="0">
                <a:solidFill>
                  <a:srgbClr val="FFFFFF"/>
                </a:solidFill>
                <a:latin typeface="Century Gothic"/>
                <a:cs typeface="Century Gothic"/>
              </a:rPr>
              <a:t>1</a:t>
            </a:r>
            <a:endParaRPr lang="en-US" sz="11500" spc="-300" dirty="0">
              <a:solidFill>
                <a:srgbClr val="FFFFFF"/>
              </a:solidFill>
              <a:latin typeface="Century Gothic"/>
              <a:cs typeface="Century Gothic"/>
            </a:endParaRPr>
          </a:p>
        </p:txBody>
      </p:sp>
      <p:sp>
        <p:nvSpPr>
          <p:cNvPr id="5" name="Text Box 17"/>
          <p:cNvSpPr txBox="1">
            <a:spLocks noChangeArrowheads="1"/>
          </p:cNvSpPr>
          <p:nvPr userDrawn="1"/>
        </p:nvSpPr>
        <p:spPr bwMode="auto">
          <a:xfrm>
            <a:off x="293688" y="6262688"/>
            <a:ext cx="2619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t>©2013 Cengage Learning. All Rights Reserved. May not be scanned, copied or duplicated, or posted to a publicly accessible website, in whole or in part.</a:t>
            </a:r>
          </a:p>
        </p:txBody>
      </p:sp>
      <p:sp>
        <p:nvSpPr>
          <p:cNvPr id="2" name="Title 1"/>
          <p:cNvSpPr>
            <a:spLocks noGrp="1"/>
          </p:cNvSpPr>
          <p:nvPr>
            <p:ph type="ctrTitle"/>
          </p:nvPr>
        </p:nvSpPr>
        <p:spPr>
          <a:xfrm>
            <a:off x="3335867" y="1623691"/>
            <a:ext cx="5401733" cy="1802644"/>
          </a:xfrm>
        </p:spPr>
        <p:txBody>
          <a:bodyPr>
            <a:normAutofit/>
          </a:bodyPr>
          <a:lstStyle>
            <a:lvl1pPr algn="l">
              <a:lnSpc>
                <a:spcPts val="5780"/>
              </a:lnSpc>
              <a:defRPr sz="5400" b="0" cap="none" spc="0">
                <a:solidFill>
                  <a:schemeClr val="bg1"/>
                </a:solidFill>
                <a:latin typeface="+mj-lt"/>
                <a:cs typeface="Franklin Gothic Book"/>
              </a:defRPr>
            </a:lvl1pPr>
          </a:lstStyle>
          <a:p>
            <a:r>
              <a:rPr lang="en-US"/>
              <a:t>Click to edit Master title style</a:t>
            </a:r>
            <a:endParaRPr lang="en-US" dirty="0"/>
          </a:p>
        </p:txBody>
      </p:sp>
      <p:sp>
        <p:nvSpPr>
          <p:cNvPr id="3" name="Subtitle 2"/>
          <p:cNvSpPr>
            <a:spLocks noGrp="1"/>
          </p:cNvSpPr>
          <p:nvPr>
            <p:ph type="subTitle" idx="1"/>
          </p:nvPr>
        </p:nvSpPr>
        <p:spPr>
          <a:xfrm>
            <a:off x="3335867" y="3426335"/>
            <a:ext cx="5401733" cy="1240586"/>
          </a:xfrm>
        </p:spPr>
        <p:txBody>
          <a:bodyPr/>
          <a:lstStyle>
            <a:lvl1pPr marL="0" indent="0" algn="l">
              <a:buNone/>
              <a:defRPr>
                <a:solidFill>
                  <a:srgbClr val="0039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D28AEED-D0D3-4CFB-A736-B5CA34C44852}" type="datetime1">
              <a:rPr lang="en-US"/>
              <a:pPr>
                <a:defRPr/>
              </a:pPr>
              <a:t>12/2/2019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851650" y="6356350"/>
            <a:ext cx="2133600" cy="365125"/>
          </a:xfrm>
        </p:spPr>
        <p:txBody>
          <a:bodyPr/>
          <a:lstStyle>
            <a:lvl1pPr>
              <a:defRPr/>
            </a:lvl1pPr>
          </a:lstStyle>
          <a:p>
            <a:pPr>
              <a:defRPr/>
            </a:pPr>
            <a:fld id="{7E5A8DE4-14C2-456A-B488-45B560F8781D}" type="slidenum">
              <a:rPr lang="en-US"/>
              <a:pPr>
                <a:defRPr/>
              </a:pPr>
              <a:t>‹#›</a:t>
            </a:fld>
            <a:endParaRPr lang="en-US" dirty="0"/>
          </a:p>
        </p:txBody>
      </p:sp>
    </p:spTree>
    <p:extLst>
      <p:ext uri="{BB962C8B-B14F-4D97-AF65-F5344CB8AC3E}">
        <p14:creationId xmlns:p14="http://schemas.microsoft.com/office/powerpoint/2010/main" val="236128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E28656-8721-4677-88C0-269FA03006C9}"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D59C7A-1D59-4C0D-B54E-7B9CA7EF27ED}" type="slidenum">
              <a:rPr lang="en-US"/>
              <a:pPr>
                <a:defRPr/>
              </a:pPr>
              <a:t>‹#›</a:t>
            </a:fld>
            <a:endParaRPr lang="en-US" dirty="0"/>
          </a:p>
        </p:txBody>
      </p:sp>
    </p:spTree>
    <p:extLst>
      <p:ext uri="{BB962C8B-B14F-4D97-AF65-F5344CB8AC3E}">
        <p14:creationId xmlns:p14="http://schemas.microsoft.com/office/powerpoint/2010/main" val="420265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94DE24-1914-495B-85EE-BADB1DA0C27F}"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7D553-78F6-4912-B3FA-E6332DD442B8}" type="slidenum">
              <a:rPr lang="en-US"/>
              <a:pPr>
                <a:defRPr/>
              </a:pPr>
              <a:t>‹#›</a:t>
            </a:fld>
            <a:endParaRPr lang="en-US" dirty="0"/>
          </a:p>
        </p:txBody>
      </p:sp>
    </p:spTree>
    <p:extLst>
      <p:ext uri="{BB962C8B-B14F-4D97-AF65-F5344CB8AC3E}">
        <p14:creationId xmlns:p14="http://schemas.microsoft.com/office/powerpoint/2010/main" val="29670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p>
        </p:txBody>
      </p:sp>
      <p:sp>
        <p:nvSpPr>
          <p:cNvPr id="6" name="Slide Number Placeholder 4"/>
          <p:cNvSpPr>
            <a:spLocks noGrp="1"/>
          </p:cNvSpPr>
          <p:nvPr>
            <p:ph type="sldNum" sz="quarter" idx="11"/>
          </p:nvPr>
        </p:nvSpPr>
        <p:spPr/>
        <p:txBody>
          <a:bodyPr/>
          <a:lstStyle>
            <a:lvl1pPr>
              <a:defRPr/>
            </a:lvl1pPr>
          </a:lstStyle>
          <a:p>
            <a:pPr>
              <a:defRPr/>
            </a:pPr>
            <a:r>
              <a:rPr lang="en-US"/>
              <a:t>1–</a:t>
            </a:r>
            <a:fld id="{C25BC056-1D51-419D-9495-E9244759BA4B}" type="slidenum">
              <a:rPr lang="en-US"/>
              <a:pPr>
                <a:defRPr/>
              </a:pPr>
              <a:t>‹#›</a:t>
            </a:fld>
            <a:endParaRPr lang="en-US"/>
          </a:p>
        </p:txBody>
      </p:sp>
    </p:spTree>
    <p:extLst>
      <p:ext uri="{BB962C8B-B14F-4D97-AF65-F5344CB8AC3E}">
        <p14:creationId xmlns:p14="http://schemas.microsoft.com/office/powerpoint/2010/main" val="1563204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326234" y="1083734"/>
            <a:ext cx="7760298" cy="45259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1A354C35-DF31-47F2-8AE0-AC143B891DE0}"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B65BEB-D81A-44FB-9AC1-73C150FE97AD}" type="slidenum">
              <a:rPr lang="en-US"/>
              <a:pPr>
                <a:defRPr/>
              </a:pPr>
              <a:t>‹#›</a:t>
            </a:fld>
            <a:endParaRPr lang="en-US" dirty="0"/>
          </a:p>
        </p:txBody>
      </p:sp>
    </p:spTree>
    <p:extLst>
      <p:ext uri="{BB962C8B-B14F-4D97-AF65-F5344CB8AC3E}">
        <p14:creationId xmlns:p14="http://schemas.microsoft.com/office/powerpoint/2010/main" val="22158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3"/>
          <p:cNvSpPr/>
          <p:nvPr userDrawn="1"/>
        </p:nvSpPr>
        <p:spPr>
          <a:xfrm>
            <a:off x="927100" y="0"/>
            <a:ext cx="8216900" cy="6858000"/>
          </a:xfrm>
          <a:prstGeom prst="rect">
            <a:avLst/>
          </a:prstGeom>
          <a:solidFill>
            <a:srgbClr val="00506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525" y="0"/>
            <a:ext cx="927100" cy="6858000"/>
          </a:xfrm>
          <a:prstGeom prst="rect">
            <a:avLst/>
          </a:prstGeom>
          <a:solidFill>
            <a:srgbClr val="004B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p:nvPr userDrawn="1"/>
        </p:nvSpPr>
        <p:spPr>
          <a:xfrm>
            <a:off x="0" y="330200"/>
            <a:ext cx="1012825" cy="4921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en-US" sz="1300" b="1" dirty="0">
                <a:solidFill>
                  <a:schemeClr val="bg1"/>
                </a:solidFill>
                <a:latin typeface="Calibri"/>
                <a:cs typeface="Calibri"/>
              </a:rPr>
              <a:t>LEARNING</a:t>
            </a:r>
          </a:p>
          <a:p>
            <a:pPr fontAlgn="auto">
              <a:spcBef>
                <a:spcPts val="0"/>
              </a:spcBef>
              <a:spcAft>
                <a:spcPts val="0"/>
              </a:spcAft>
              <a:defRPr/>
            </a:pPr>
            <a:r>
              <a:rPr lang="en-US" sz="1300" b="1" dirty="0">
                <a:solidFill>
                  <a:schemeClr val="bg1"/>
                </a:solidFill>
                <a:latin typeface="Calibri"/>
                <a:cs typeface="Calibri"/>
              </a:rPr>
              <a:t>OUTCOMES</a:t>
            </a:r>
          </a:p>
        </p:txBody>
      </p:sp>
      <p:sp>
        <p:nvSpPr>
          <p:cNvPr id="7" name="Oval 6"/>
          <p:cNvSpPr/>
          <p:nvPr userDrawn="1"/>
        </p:nvSpPr>
        <p:spPr>
          <a:xfrm>
            <a:off x="1139825" y="558800"/>
            <a:ext cx="73025" cy="73025"/>
          </a:xfrm>
          <a:prstGeom prst="ellipse">
            <a:avLst/>
          </a:prstGeom>
          <a:solidFill>
            <a:srgbClr val="FFDE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1320800"/>
            <a:ext cx="927100" cy="76200"/>
          </a:xfrm>
          <a:prstGeom prst="rect">
            <a:avLst/>
          </a:prstGeom>
          <a:solidFill>
            <a:srgbClr val="D8D4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1300834" y="304800"/>
            <a:ext cx="7760298" cy="635000"/>
          </a:xfrm>
        </p:spPr>
        <p:txBody>
          <a:bodyPr>
            <a:noAutofit/>
          </a:bodyPr>
          <a:lstStyle>
            <a:lvl1pPr>
              <a:defRPr sz="2800">
                <a:solidFill>
                  <a:srgbClr val="2E3F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00834" y="1083734"/>
            <a:ext cx="7760298" cy="4525963"/>
          </a:xfrm>
        </p:spPr>
        <p:txBody>
          <a:bodyPr/>
          <a:lstStyle>
            <a:lvl1pPr marL="514350" indent="-514350">
              <a:buFont typeface="+mj-lt"/>
              <a:buAutoNum type="arabicPeriod"/>
              <a:defRPr sz="3200">
                <a:solidFill>
                  <a:srgbClr val="2D6069"/>
                </a:solidFill>
              </a:defRPr>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10"/>
          </p:nvPr>
        </p:nvSpPr>
        <p:spPr/>
        <p:txBody>
          <a:bodyPr/>
          <a:lstStyle>
            <a:lvl1pPr>
              <a:defRPr/>
            </a:lvl1pPr>
          </a:lstStyle>
          <a:p>
            <a:pPr>
              <a:defRPr/>
            </a:pPr>
            <a:fld id="{024B000F-D5A3-4741-80DC-074C66BB025B}" type="datetime1">
              <a:rPr lang="en-US"/>
              <a:pPr>
                <a:defRPr/>
              </a:pPr>
              <a:t>12/2/2019</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r>
              <a:rPr lang="en-US"/>
              <a:t>1-</a:t>
            </a:r>
            <a:fld id="{EFCFD769-A3BD-4DEF-8449-FC6687E38AD9}" type="slidenum">
              <a:rPr lang="en-US"/>
              <a:pPr>
                <a:defRPr/>
              </a:pPr>
              <a:t>‹#›</a:t>
            </a:fld>
            <a:endParaRPr lang="en-US"/>
          </a:p>
        </p:txBody>
      </p:sp>
    </p:spTree>
    <p:extLst>
      <p:ext uri="{BB962C8B-B14F-4D97-AF65-F5344CB8AC3E}">
        <p14:creationId xmlns:p14="http://schemas.microsoft.com/office/powerpoint/2010/main" val="266365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F746D6-04A0-405F-B9C4-981F81EA078E}"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19A91-FA39-4ABC-9A99-A75C118329F2}" type="slidenum">
              <a:rPr lang="en-US"/>
              <a:pPr>
                <a:defRPr/>
              </a:pPr>
              <a:t>‹#›</a:t>
            </a:fld>
            <a:endParaRPr lang="en-US" dirty="0"/>
          </a:p>
        </p:txBody>
      </p:sp>
    </p:spTree>
    <p:extLst>
      <p:ext uri="{BB962C8B-B14F-4D97-AF65-F5344CB8AC3E}">
        <p14:creationId xmlns:p14="http://schemas.microsoft.com/office/powerpoint/2010/main" val="186239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ED93C557-49CF-408D-9B94-F280366879AD}" type="datetime1">
              <a:rPr lang="en-US"/>
              <a:pPr>
                <a:defRPr/>
              </a:pPr>
              <a:t>12/2/2019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0DD066F-2E3A-4D93-9FB9-9FC20D02C397}" type="slidenum">
              <a:rPr lang="en-US"/>
              <a:pPr>
                <a:defRPr/>
              </a:pPr>
              <a:t>‹#›</a:t>
            </a:fld>
            <a:endParaRPr lang="en-US" dirty="0"/>
          </a:p>
        </p:txBody>
      </p:sp>
    </p:spTree>
    <p:extLst>
      <p:ext uri="{BB962C8B-B14F-4D97-AF65-F5344CB8AC3E}">
        <p14:creationId xmlns:p14="http://schemas.microsoft.com/office/powerpoint/2010/main" val="13882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8CD7807D-7513-4DEF-96C9-76586A7036EE}"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19A3F1-81A9-4B90-A0B3-8B99BCCBBD62}" type="slidenum">
              <a:rPr lang="en-US"/>
              <a:pPr>
                <a:defRPr/>
              </a:pPr>
              <a:t>‹#›</a:t>
            </a:fld>
            <a:endParaRPr lang="en-US" dirty="0"/>
          </a:p>
        </p:txBody>
      </p:sp>
    </p:spTree>
    <p:extLst>
      <p:ext uri="{BB962C8B-B14F-4D97-AF65-F5344CB8AC3E}">
        <p14:creationId xmlns:p14="http://schemas.microsoft.com/office/powerpoint/2010/main" val="306719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3" name="Date Placeholder 3"/>
          <p:cNvSpPr>
            <a:spLocks noGrp="1"/>
          </p:cNvSpPr>
          <p:nvPr>
            <p:ph type="dt" sz="half" idx="10"/>
          </p:nvPr>
        </p:nvSpPr>
        <p:spPr/>
        <p:txBody>
          <a:bodyPr/>
          <a:lstStyle>
            <a:lvl1pPr>
              <a:defRPr/>
            </a:lvl1pPr>
          </a:lstStyle>
          <a:p>
            <a:pPr>
              <a:defRPr/>
            </a:pPr>
            <a:fld id="{3BCD019E-C12B-46A6-84BD-9AF3E9C686E2}" type="datetime1">
              <a:rPr lang="en-US"/>
              <a:pPr>
                <a:defRPr/>
              </a:pPr>
              <a:t>12/2/2019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99E47F-3E58-4977-8C7C-777C1D42B8D1}" type="slidenum">
              <a:rPr lang="en-US"/>
              <a:pPr>
                <a:defRPr/>
              </a:pPr>
              <a:t>‹#›</a:t>
            </a:fld>
            <a:endParaRPr lang="en-US" dirty="0"/>
          </a:p>
        </p:txBody>
      </p:sp>
    </p:spTree>
    <p:extLst>
      <p:ext uri="{BB962C8B-B14F-4D97-AF65-F5344CB8AC3E}">
        <p14:creationId xmlns:p14="http://schemas.microsoft.com/office/powerpoint/2010/main" val="73626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F452B29-9B14-4850-BB5E-0DB4842B1365}" type="datetime1">
              <a:rPr lang="en-US"/>
              <a:pPr>
                <a:defRPr/>
              </a:pPr>
              <a:t>12/2/2019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4469A8-0CB9-4F10-8FBC-9294709C2349}" type="slidenum">
              <a:rPr lang="en-US"/>
              <a:pPr>
                <a:defRPr/>
              </a:pPr>
              <a:t>‹#›</a:t>
            </a:fld>
            <a:endParaRPr lang="en-US" dirty="0"/>
          </a:p>
        </p:txBody>
      </p:sp>
    </p:spTree>
    <p:extLst>
      <p:ext uri="{BB962C8B-B14F-4D97-AF65-F5344CB8AC3E}">
        <p14:creationId xmlns:p14="http://schemas.microsoft.com/office/powerpoint/2010/main" val="29758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17"/>
          <p:cNvSpPr txBox="1">
            <a:spLocks noChangeArrowheads="1"/>
          </p:cNvSpPr>
          <p:nvPr userDrawn="1"/>
        </p:nvSpPr>
        <p:spPr bwMode="auto">
          <a:xfrm>
            <a:off x="1071563" y="6569075"/>
            <a:ext cx="8072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r>
              <a:rPr lang="en-US" sz="900">
                <a:solidFill>
                  <a:srgbClr val="BFBFBF"/>
                </a:solidFill>
              </a:rPr>
              <a:t>©2013 Cengage Learning. All Rights Reserved. May not be scanned, copied or duplicated, or posted to a publicly accessible website, in whole or in part.</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8F495E3-1773-448F-8317-6E4E47CD1977}" type="datetime1">
              <a:rPr lang="en-US"/>
              <a:pPr>
                <a:defRPr/>
              </a:pPr>
              <a:t>12/2/2019</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0F7DB79-882A-4D67-A837-AC728D710310}" type="slidenum">
              <a:rPr lang="en-US"/>
              <a:pPr>
                <a:defRPr/>
              </a:pPr>
              <a:t>‹#›</a:t>
            </a:fld>
            <a:endParaRPr lang="en-US" dirty="0"/>
          </a:p>
        </p:txBody>
      </p:sp>
    </p:spTree>
    <p:extLst>
      <p:ext uri="{BB962C8B-B14F-4D97-AF65-F5344CB8AC3E}">
        <p14:creationId xmlns:p14="http://schemas.microsoft.com/office/powerpoint/2010/main" val="260489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27100" cy="6858000"/>
          </a:xfrm>
          <a:prstGeom prst="rect">
            <a:avLst/>
          </a:prstGeom>
          <a:solidFill>
            <a:srgbClr val="0050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userDrawn="1"/>
        </p:nvSpPr>
        <p:spPr>
          <a:xfrm>
            <a:off x="0" y="5245100"/>
            <a:ext cx="927100" cy="1612900"/>
          </a:xfrm>
          <a:prstGeom prst="rect">
            <a:avLst/>
          </a:prstGeom>
          <a:solidFill>
            <a:srgbClr val="CEC9B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1300163" y="203200"/>
            <a:ext cx="776128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1338263" y="1084263"/>
            <a:ext cx="7761287"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4463"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DEDFF4-69CA-4C08-8803-6421613F79D0}" type="datetime1">
              <a:rPr lang="en-US"/>
              <a:pPr>
                <a:defRPr/>
              </a:pPr>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07200" y="64960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E7D1E8-0BC5-4C24-A815-044E85A43A93}" type="slidenum">
              <a:rPr lang="en-US"/>
              <a:pPr>
                <a:defRPr/>
              </a:pPr>
              <a:t>‹#›</a:t>
            </a:fld>
            <a:endParaRPr lang="en-US" dirty="0"/>
          </a:p>
        </p:txBody>
      </p:sp>
      <p:pic>
        <p:nvPicPr>
          <p:cNvPr id="1033" name="Picture 11" descr="ZikBab9edots.psd"/>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8900" y="349250"/>
            <a:ext cx="11398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userDrawn="1"/>
        </p:nvSpPr>
        <p:spPr>
          <a:xfrm>
            <a:off x="622300" y="561975"/>
            <a:ext cx="73025" cy="73025"/>
          </a:xfrm>
          <a:prstGeom prst="ellipse">
            <a:avLst/>
          </a:prstGeom>
          <a:solidFill>
            <a:srgbClr val="FFDE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ftr="0" dt="0"/>
  <p:txStyles>
    <p:titleStyle>
      <a:lvl1pPr algn="l" defTabSz="457200" rtl="0" eaLnBrk="0" fontAlgn="base" hangingPunct="0">
        <a:spcBef>
          <a:spcPct val="0"/>
        </a:spcBef>
        <a:spcAft>
          <a:spcPct val="0"/>
        </a:spcAft>
        <a:defRPr sz="4000" kern="1200">
          <a:solidFill>
            <a:srgbClr val="D80202"/>
          </a:solidFill>
          <a:latin typeface="+mj-lt"/>
          <a:ea typeface="+mj-ea"/>
          <a:cs typeface="Tahoma"/>
        </a:defRPr>
      </a:lvl1pPr>
      <a:lvl2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2pPr>
      <a:lvl3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3pPr>
      <a:lvl4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4pPr>
      <a:lvl5pPr algn="l" defTabSz="457200" rtl="0" eaLnBrk="0" fontAlgn="base" hangingPunct="0">
        <a:spcBef>
          <a:spcPct val="0"/>
        </a:spcBef>
        <a:spcAft>
          <a:spcPct val="0"/>
        </a:spcAft>
        <a:defRPr sz="4000">
          <a:solidFill>
            <a:srgbClr val="D80202"/>
          </a:solidFill>
          <a:latin typeface="Calibri" pitchFamily="34" charset="0"/>
          <a:cs typeface="Tahoma" pitchFamily="34" charset="0"/>
        </a:defRPr>
      </a:lvl5pPr>
      <a:lvl6pPr marL="457200" algn="l" defTabSz="457200" rtl="0" fontAlgn="base">
        <a:spcBef>
          <a:spcPct val="0"/>
        </a:spcBef>
        <a:spcAft>
          <a:spcPct val="0"/>
        </a:spcAft>
        <a:defRPr sz="4000">
          <a:solidFill>
            <a:srgbClr val="D80202"/>
          </a:solidFill>
          <a:latin typeface="Calibri" pitchFamily="34" charset="0"/>
          <a:cs typeface="Tahoma" pitchFamily="34" charset="0"/>
        </a:defRPr>
      </a:lvl6pPr>
      <a:lvl7pPr marL="914400" algn="l" defTabSz="457200" rtl="0" fontAlgn="base">
        <a:spcBef>
          <a:spcPct val="0"/>
        </a:spcBef>
        <a:spcAft>
          <a:spcPct val="0"/>
        </a:spcAft>
        <a:defRPr sz="4000">
          <a:solidFill>
            <a:srgbClr val="D80202"/>
          </a:solidFill>
          <a:latin typeface="Calibri" pitchFamily="34" charset="0"/>
          <a:cs typeface="Tahoma" pitchFamily="34" charset="0"/>
        </a:defRPr>
      </a:lvl7pPr>
      <a:lvl8pPr marL="1371600" algn="l" defTabSz="457200" rtl="0" fontAlgn="base">
        <a:spcBef>
          <a:spcPct val="0"/>
        </a:spcBef>
        <a:spcAft>
          <a:spcPct val="0"/>
        </a:spcAft>
        <a:defRPr sz="4000">
          <a:solidFill>
            <a:srgbClr val="D80202"/>
          </a:solidFill>
          <a:latin typeface="Calibri" pitchFamily="34" charset="0"/>
          <a:cs typeface="Tahoma" pitchFamily="34" charset="0"/>
        </a:defRPr>
      </a:lvl8pPr>
      <a:lvl9pPr marL="1828800" algn="l" defTabSz="457200" rtl="0" fontAlgn="base">
        <a:spcBef>
          <a:spcPct val="0"/>
        </a:spcBef>
        <a:spcAft>
          <a:spcPct val="0"/>
        </a:spcAft>
        <a:defRPr sz="4000">
          <a:solidFill>
            <a:srgbClr val="D80202"/>
          </a:solidFill>
          <a:latin typeface="Calibri" pitchFamily="34" charset="0"/>
          <a:cs typeface="Tahoma" pitchFamily="34" charset="0"/>
        </a:defRPr>
      </a:lvl9pPr>
    </p:titleStyle>
    <p:bodyStyle>
      <a:lvl1pPr marL="342900" indent="-342900" algn="l" defTabSz="457200" rtl="0" eaLnBrk="0" fontAlgn="base" hangingPunct="0">
        <a:spcBef>
          <a:spcPct val="20000"/>
        </a:spcBef>
        <a:spcAft>
          <a:spcPct val="0"/>
        </a:spcAft>
        <a:buClr>
          <a:srgbClr val="D80202"/>
        </a:buClr>
        <a:buSzPct val="102000"/>
        <a:buFont typeface="Lucida Grande"/>
        <a:buChar char="•"/>
        <a:defRPr sz="3200" kern="1200">
          <a:solidFill>
            <a:srgbClr val="364E84"/>
          </a:solidFill>
          <a:latin typeface="+mn-lt"/>
          <a:ea typeface="+mn-ea"/>
          <a:cs typeface="Times New Roman"/>
        </a:defRPr>
      </a:lvl1pPr>
      <a:lvl2pPr marL="742950" indent="-285750" algn="l" defTabSz="457200" rtl="0" eaLnBrk="0" fontAlgn="base" hangingPunct="0">
        <a:spcBef>
          <a:spcPct val="20000"/>
        </a:spcBef>
        <a:spcAft>
          <a:spcPct val="0"/>
        </a:spcAft>
        <a:buClr>
          <a:srgbClr val="376092"/>
        </a:buClr>
        <a:buFont typeface="Arial" pitchFamily="34" charset="0"/>
        <a:buChar char="•"/>
        <a:defRPr sz="2800" i="1" kern="1200">
          <a:solidFill>
            <a:schemeClr val="tx1"/>
          </a:solidFill>
          <a:latin typeface="+mn-lt"/>
          <a:ea typeface="+mn-ea"/>
          <a:cs typeface="Times New Roman"/>
        </a:defRPr>
      </a:lvl2pPr>
      <a:lvl3pPr marL="1143000" indent="-228600" algn="l" defTabSz="457200" rtl="0" eaLnBrk="0" fontAlgn="base" hangingPunct="0">
        <a:spcBef>
          <a:spcPct val="20000"/>
        </a:spcBef>
        <a:spcAft>
          <a:spcPct val="0"/>
        </a:spcAft>
        <a:buClr>
          <a:srgbClr val="2D6069"/>
        </a:buClr>
        <a:buSzPct val="111000"/>
        <a:buFont typeface="Lucida Grande"/>
        <a:buChar char="◗"/>
        <a:defRPr sz="2400" kern="1200">
          <a:solidFill>
            <a:schemeClr val="tx1"/>
          </a:solidFill>
          <a:latin typeface="+mn-lt"/>
          <a:ea typeface="+mn-ea"/>
          <a:cs typeface="Times New Roman"/>
        </a:defRPr>
      </a:lvl3pPr>
      <a:lvl4pPr marL="1600200" indent="-228600" algn="l" defTabSz="457200" rtl="0" eaLnBrk="0" fontAlgn="base" hangingPunct="0">
        <a:spcBef>
          <a:spcPct val="20000"/>
        </a:spcBef>
        <a:spcAft>
          <a:spcPct val="0"/>
        </a:spcAft>
        <a:buClr>
          <a:srgbClr val="628692"/>
        </a:buClr>
        <a:buSzPct val="91000"/>
        <a:buFont typeface="Wingdings" pitchFamily="2" charset="2"/>
        <a:buChar char=""/>
        <a:defRPr sz="2000" kern="1200">
          <a:solidFill>
            <a:schemeClr val="tx1"/>
          </a:solidFill>
          <a:latin typeface="+mn-lt"/>
          <a:ea typeface="+mn-ea"/>
          <a:cs typeface="Times New Roman"/>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4.png"/></Relationships>
</file>

<file path=ppt/slides/_rels/slide10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google.co.th/url?sa=i&amp;rct=j&amp;q=&amp;esrc=s&amp;frm=1&amp;source=images&amp;cd=&amp;cad=rja&amp;docid=QiGlKdqhn1Oj-M&amp;tbnid=cVUs-L18ZwSG1M:&amp;ved=0CAUQjRw&amp;url=http%3A%2F%2Fanxietyindex.com%2F2009%2F02%2Fdarwin-and-the-crisis%2F&amp;ei=Eoo5UsTOF6r7iQemuYCIDg&amp;bvm=bv.52288139,d.aGc&amp;psig=AFQjCNFSOAGsJGatSi43MZ1cJqs67D5NFQ&amp;ust=1379588990275837" TargetMode="External"/><Relationship Id="rId1" Type="http://schemas.openxmlformats.org/officeDocument/2006/relationships/slideLayout" Target="../slideLayouts/slideLayout12.xml"/><Relationship Id="rId5" Type="http://schemas.openxmlformats.org/officeDocument/2006/relationships/image" Target="../media/image63.jpeg"/><Relationship Id="rId4" Type="http://schemas.openxmlformats.org/officeDocument/2006/relationships/hyperlink" Target="http://www.google.co.th/url?sa=i&amp;rct=j&amp;q=&amp;esrc=s&amp;frm=1&amp;source=images&amp;cd=&amp;cad=rja&amp;docid=lsEDVkrFTw2RXM&amp;tbnid=x6xd_0pZc6mioM:&amp;ved=0CAUQjRw&amp;url=http%3A%2F%2Fchanchow.blogspot.com%2F2008%2F04%2Fdarwin-marry-not-marry.html&amp;ei=JYo5Up-dKefUigfvuoDYCg&amp;bvm=bv.52288139,d.aGc&amp;psig=AFQjCNFSOAGsJGatSi43MZ1cJqs67D5NFQ&amp;ust=1379588990275837"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com/url?sa=i&amp;source=images&amp;cd=&amp;cad=rja&amp;docid=pFonnaEUc4dQVM&amp;tbnid=7wcaLjJ6ai2sfM:&amp;ved=0CAgQjRwwAA&amp;url=http%3A%2F%2Fopenstudy.com%2Fupdates%2F5141cee6e4b0d5d99f3e87e9&amp;ei=xcQ5UsnmEIizrgfm7IGoAg&amp;psig=AFQjCNEBghC8i4OGJcR411KsGeSNsnZlcA&amp;ust=1379604037356755"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google.com/url?sa=i&amp;source=images&amp;cd=&amp;cad=rja&amp;docid=pFonnaEUc4dQVM&amp;tbnid=7wcaLjJ6ai2sfM:&amp;ved=0CAgQjRwwAA&amp;url=http%3A%2F%2Fopenstudy.com%2Fupdates%2F5141cee6e4b0d5d99f3e87e9&amp;ei=xcQ5UsnmEIizrgfm7IGoAg&amp;psig=AFQjCNEBghC8i4OGJcR411KsGeSNsnZlcA&amp;ust=1379604037356755"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lWupCeaI3YVHM&amp;tbnid=ero8QoD7-lo9WM:&amp;ved=0CAUQjRw&amp;url=http%3A%2F%2Fwww.eastbayri.com%2Fnews%2Fportsmouth-high-drug-use-called-persistent-problem%2F&amp;ei=8_2UUeGOCsPrrQfxpID4Cw&amp;bvm=bv.46471029,d.bmk&amp;psig=AFQjCNGVJiuZIG172cA_XKwSVZvEQ1FUAw&amp;ust=1368805137680815" TargetMode="Externa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image" Target="../media/image76.jpeg"/><Relationship Id="rId5" Type="http://schemas.openxmlformats.org/officeDocument/2006/relationships/hyperlink" Target="http://www.google.com/url?sa=i&amp;rct=j&amp;q=&amp;esrc=s&amp;frm=1&amp;source=images&amp;cd=&amp;cad=rja&amp;docid=x0PGQSYAEB82HM&amp;tbnid=jxMUioAOi1WRwM:&amp;ved=0CAUQjRw&amp;url=http%3A%2F%2Fwww.cbc.ca%2Fnews%2Fcanada%2Ftoronto%2Fstory%2F2010%2F04%2F13%2Font-pharmacies.html&amp;ei=Ov6UUYmeCNDorQe2uYGoAg&amp;bvm=bv.46471029,d.bmk&amp;psig=AFQjCNGVJiuZIG172cA_XKwSVZvEQ1FUAw&amp;ust=1368805137680815" TargetMode="External"/><Relationship Id="rId4" Type="http://schemas.openxmlformats.org/officeDocument/2006/relationships/image" Target="../media/image75.jpe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1BiqfOA3IZi-yM&amp;tbnid=KDRelCpgvc7gDM:&amp;ved=0CAcQjRw&amp;url=http%3A%2F%2Fbaltimoremanagement.wordpress.com%2F2011%2F07%2F10%2Fthe-hawthorne-effect%2F&amp;ei=Y5QhVPveJpGLuASv_4CwBw&amp;bvm=bv.75775273,d.c2E&amp;psig=AFQjCNEOTBMb-ZDgxfAq0p4B4-EnU8Qt7w&amp;ust=1411572897919490"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elkZQDD8EYkCM&amp;tbnid=wxt0wKtDb8ByWM:&amp;ved=0CAUQjRw&amp;url=http%3A%2F%2Fwww.socialresearchmethods.net%2Fkb%2Fdedind.php&amp;ei=aZCHUYOBB9GIrAea1YCgBQ&amp;bvm=bv.45960087,d.bmk&amp;psig=AFQjCNFgaZN_81yWJGiPqbVxBCSv_Kvafg&amp;ust=1367925208973364"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elkZQDD8EYkCM&amp;tbnid=wxt0wKtDb8ByWM:&amp;ved=0CAUQjRw&amp;url=http%3A%2F%2Fwww.socialresearchmethods.net%2Fkb%2Fdedind.php&amp;ei=aZCHUYOBB9GIrAea1YCgBQ&amp;bvm=bv.45960087,d.bmk&amp;psig=AFQjCNFgaZN_81yWJGiPqbVxBCSv_Kvafg&amp;ust=136792520897336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elkZQDD8EYkCM&amp;tbnid=caEF7sh2BsS7_M:&amp;ved=0CAUQjRw&amp;url=http%3A%2F%2Fwww.socialresearchmethods.net%2Fkb%2Fdedind.php&amp;ei=s5eHUY-rIcPNrQeMmIBY&amp;bvm=bv.45960087,d.bmk&amp;psig=AFQjCNHgAQVJalV9LaoLH0VdbKRRMx_9zw&amp;ust=1367927060277703"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th/url?sa=i&amp;rct=j&amp;q=&amp;esrc=s&amp;frm=1&amp;source=images&amp;cd=&amp;cad=rja&amp;docid=MBJfJKDlyCIG8M&amp;tbnid=aUUIVedMbW_qMM:&amp;ved=0CAUQjRw&amp;url=http%3A%2F%2Fboard.postjung.com%2F672299.html&amp;ei=MXk5Up_9KMPqiAe54oC4BQ&amp;bvm=bv.52288139,d.aGc&amp;psig=AFQjCNHVg3ybk8HpTIziEyTBLWJ84SKd1Q&amp;ust=1379584671500664"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google.co.th/url?sa=i&amp;rct=j&amp;q=&amp;esrc=s&amp;frm=1&amp;source=images&amp;cd=&amp;cad=rja&amp;docid=4t56DTJhpzQMhM&amp;tbnid=_tIT1GIpspo8tM:&amp;ved=0CAUQjRw&amp;url=http%3A%2F%2Fsaltsense.co.uk%2F2013%2F04%2F19%2Fmake-learning-fun-with-salt-science-experiments%2F&amp;ei=ZXo5Uv7mE4nxiAf0qICADQ&amp;bvm=bv.52288139,d.aGc&amp;psig=AFQjCNE2xyaveKdpDiwIXokrzFHIkjULHA&amp;ust=1379584897720903"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KhGACjcQRb2YM&amp;tbnid=WxpYX6KAe6bbYM:&amp;ved=0CAUQjRw&amp;url=http%3A%2F%2Fknowyourmeme.com%2Fmemes%2Fsweet-jesus-face-sweet-jesus-have-mercy&amp;ei=NhSRUZ68EMGzrge8nYD4Cw&amp;bvm=bv.46340616,d.bmk&amp;psig=AFQjCNEhdZVNEI3dXcS9y7b4GriswiLubQ&amp;ust=1368527409225643" TargetMode="Externa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jpeg"/></Relationships>
</file>

<file path=ppt/slides/_rels/slide92.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KhGACjcQRb2YM&amp;tbnid=WxpYX6KAe6bbYM:&amp;ved=0CAUQjRw&amp;url=http%3A%2F%2Fknowyourmeme.com%2Fmemes%2Fsweet-jesus-face-sweet-jesus-have-mercy&amp;ei=NhSRUZ68EMGzrge8nYD4Cw&amp;bvm=bv.46340616,d.bmk&amp;psig=AFQjCNEhdZVNEI3dXcS9y7b4GriswiLubQ&amp;ust=1368527409225643" TargetMode="Externa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jpeg"/></Relationships>
</file>

<file path=ppt/slides/_rels/slide93.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KhGACjcQRb2YM&amp;tbnid=WxpYX6KAe6bbYM:&amp;ved=0CAUQjRw&amp;url=http%3A%2F%2Fknowyourmeme.com%2Fmemes%2Fsweet-jesus-face-sweet-jesus-have-mercy&amp;ei=NhSRUZ68EMGzrge8nYD4Cw&amp;bvm=bv.46340616,d.bmk&amp;psig=AFQjCNEhdZVNEI3dXcS9y7b4GriswiLubQ&amp;ust=1368527409225643" TargetMode="External"/><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a:t>1–</a:t>
            </a:r>
            <a:fld id="{C25BC056-1D51-419D-9495-E9244759BA4B}" type="slidenum">
              <a:rPr lang="en-US" smtClean="0"/>
              <a:pPr>
                <a:defRPr/>
              </a:pPr>
              <a:t>1</a:t>
            </a:fld>
            <a:endParaRPr lang="en-US"/>
          </a:p>
        </p:txBody>
      </p:sp>
      <p:sp>
        <p:nvSpPr>
          <p:cNvPr id="8" name="TextBox 3"/>
          <p:cNvSpPr txBox="1">
            <a:spLocks noChangeArrowheads="1"/>
          </p:cNvSpPr>
          <p:nvPr/>
        </p:nvSpPr>
        <p:spPr bwMode="auto">
          <a:xfrm>
            <a:off x="1168374" y="1840078"/>
            <a:ext cx="807087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800" b="1" dirty="0">
                <a:latin typeface="Agency FB" panose="020B0503020202020204" pitchFamily="34" charset="0"/>
              </a:rPr>
              <a:t>By</a:t>
            </a:r>
          </a:p>
          <a:p>
            <a:pPr algn="ctr" eaLnBrk="1" hangingPunct="1"/>
            <a:r>
              <a:rPr lang="en-US" sz="3200" b="1" dirty="0">
                <a:latin typeface="Agency FB" panose="020B0503020202020204" pitchFamily="34" charset="0"/>
              </a:rPr>
              <a:t>Peerayuth (Pete) </a:t>
            </a:r>
            <a:r>
              <a:rPr lang="en-US" sz="3200" b="1" dirty="0" err="1">
                <a:latin typeface="Agency FB" panose="020B0503020202020204" pitchFamily="34" charset="0"/>
              </a:rPr>
              <a:t>Charoensukmongkol</a:t>
            </a:r>
            <a:r>
              <a:rPr lang="en-US" sz="3200" b="1" dirty="0">
                <a:latin typeface="Agency FB" panose="020B0503020202020204" pitchFamily="34" charset="0"/>
              </a:rPr>
              <a:t>, Ph.D.</a:t>
            </a:r>
            <a:br>
              <a:rPr lang="en-US" sz="3200" b="1" dirty="0">
                <a:latin typeface="Agency FB" panose="020B0503020202020204" pitchFamily="34" charset="0"/>
              </a:rPr>
            </a:br>
            <a:r>
              <a:rPr lang="en-US" sz="2400" b="1" dirty="0">
                <a:latin typeface="Agency FB" panose="020B0503020202020204" pitchFamily="34" charset="0"/>
              </a:rPr>
              <a:t>Assistant Professor in Management</a:t>
            </a:r>
          </a:p>
          <a:p>
            <a:pPr algn="ctr" eaLnBrk="1" hangingPunct="1"/>
            <a:r>
              <a:rPr lang="en-US" sz="2400" b="1" dirty="0">
                <a:solidFill>
                  <a:srgbClr val="0000FF"/>
                </a:solidFill>
                <a:latin typeface="Agency FB" panose="020B0503020202020204" pitchFamily="34" charset="0"/>
              </a:rPr>
              <a:t>International College</a:t>
            </a:r>
          </a:p>
          <a:p>
            <a:pPr algn="ctr" eaLnBrk="1" hangingPunct="1"/>
            <a:r>
              <a:rPr lang="en-US" sz="2400" b="1" dirty="0">
                <a:solidFill>
                  <a:srgbClr val="0000FF"/>
                </a:solidFill>
                <a:latin typeface="Agency FB" panose="020B0503020202020204" pitchFamily="34" charset="0"/>
              </a:rPr>
              <a:t>National Institute of Development Administration, Bangkok, Thailand</a:t>
            </a:r>
          </a:p>
        </p:txBody>
      </p:sp>
      <p:sp>
        <p:nvSpPr>
          <p:cNvPr id="9" name="Rectangle 8"/>
          <p:cNvSpPr/>
          <p:nvPr/>
        </p:nvSpPr>
        <p:spPr>
          <a:xfrm>
            <a:off x="1254099" y="594233"/>
            <a:ext cx="7533861"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Research Methodology</a:t>
            </a:r>
          </a:p>
        </p:txBody>
      </p:sp>
      <p:pic>
        <p:nvPicPr>
          <p:cNvPr id="3" name="Picture 2">
            <a:extLst>
              <a:ext uri="{FF2B5EF4-FFF2-40B4-BE49-F238E27FC236}">
                <a16:creationId xmlns:a16="http://schemas.microsoft.com/office/drawing/2014/main" id="{7A5017CA-CF15-403C-AB8F-4258CC52EC43}"/>
              </a:ext>
            </a:extLst>
          </p:cNvPr>
          <p:cNvPicPr>
            <a:picLocks noChangeAspect="1"/>
          </p:cNvPicPr>
          <p:nvPr/>
        </p:nvPicPr>
        <p:blipFill>
          <a:blip r:embed="rId2"/>
          <a:stretch>
            <a:fillRect/>
          </a:stretch>
        </p:blipFill>
        <p:spPr>
          <a:xfrm>
            <a:off x="6807200" y="5515487"/>
            <a:ext cx="1900238" cy="872617"/>
          </a:xfrm>
          <a:prstGeom prst="rect">
            <a:avLst/>
          </a:prstGeom>
        </p:spPr>
      </p:pic>
      <p:pic>
        <p:nvPicPr>
          <p:cNvPr id="2" name="Picture 1">
            <a:extLst>
              <a:ext uri="{FF2B5EF4-FFF2-40B4-BE49-F238E27FC236}">
                <a16:creationId xmlns:a16="http://schemas.microsoft.com/office/drawing/2014/main" id="{DF19979F-DF06-458E-8970-C03551D9F585}"/>
              </a:ext>
            </a:extLst>
          </p:cNvPr>
          <p:cNvPicPr>
            <a:picLocks noChangeAspect="1"/>
          </p:cNvPicPr>
          <p:nvPr/>
        </p:nvPicPr>
        <p:blipFill>
          <a:blip r:embed="rId3"/>
          <a:stretch>
            <a:fillRect/>
          </a:stretch>
        </p:blipFill>
        <p:spPr>
          <a:xfrm>
            <a:off x="1455739" y="5515487"/>
            <a:ext cx="2571750" cy="895350"/>
          </a:xfrm>
          <a:prstGeom prst="rect">
            <a:avLst/>
          </a:prstGeom>
        </p:spPr>
      </p:pic>
      <p:sp>
        <p:nvSpPr>
          <p:cNvPr id="5" name="TextBox 4">
            <a:extLst>
              <a:ext uri="{FF2B5EF4-FFF2-40B4-BE49-F238E27FC236}">
                <a16:creationId xmlns:a16="http://schemas.microsoft.com/office/drawing/2014/main" id="{4651DC27-964A-4B0D-AAAD-4935CD06AD6C}"/>
              </a:ext>
            </a:extLst>
          </p:cNvPr>
          <p:cNvSpPr txBox="1"/>
          <p:nvPr/>
        </p:nvSpPr>
        <p:spPr>
          <a:xfrm>
            <a:off x="3018689" y="4139447"/>
            <a:ext cx="4518416" cy="1200329"/>
          </a:xfrm>
          <a:prstGeom prst="rect">
            <a:avLst/>
          </a:prstGeom>
          <a:noFill/>
        </p:spPr>
        <p:txBody>
          <a:bodyPr wrap="none" rtlCol="0">
            <a:spAutoFit/>
          </a:bodyPr>
          <a:lstStyle/>
          <a:p>
            <a:pPr algn="ctr"/>
            <a:r>
              <a:rPr lang="en-US" b="1" dirty="0"/>
              <a:t>Present at</a:t>
            </a:r>
          </a:p>
          <a:p>
            <a:pPr algn="ctr"/>
            <a:r>
              <a:rPr lang="en-US" b="1" dirty="0"/>
              <a:t>The Russian Presidential Academy of </a:t>
            </a:r>
            <a:br>
              <a:rPr lang="en-US" b="1" dirty="0"/>
            </a:br>
            <a:r>
              <a:rPr lang="en-US" b="1" dirty="0"/>
              <a:t>National Economy and </a:t>
            </a:r>
            <a:r>
              <a:rPr lang="en-US" b="1"/>
              <a:t>Public Administration</a:t>
            </a:r>
            <a:br>
              <a:rPr lang="en-US" b="1" dirty="0"/>
            </a:br>
            <a:r>
              <a:rPr lang="en-US" b="1" dirty="0"/>
              <a:t>St. Petersburg, Russia</a:t>
            </a:r>
          </a:p>
        </p:txBody>
      </p:sp>
    </p:spTree>
    <p:extLst>
      <p:ext uri="{BB962C8B-B14F-4D97-AF65-F5344CB8AC3E}">
        <p14:creationId xmlns:p14="http://schemas.microsoft.com/office/powerpoint/2010/main" val="194210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EC3A8209-9ED8-44A0-8F6F-CC906CEC632E}" type="slidenum">
              <a:rPr lang="en-US"/>
              <a:pPr>
                <a:defRPr/>
              </a:pPr>
              <a:t>10</a:t>
            </a:fld>
            <a:endParaRPr lang="en-US"/>
          </a:p>
        </p:txBody>
      </p:sp>
      <p:sp>
        <p:nvSpPr>
          <p:cNvPr id="18435" name="Rectangle 4"/>
          <p:cNvSpPr>
            <a:spLocks noGrp="1" noChangeArrowheads="1"/>
          </p:cNvSpPr>
          <p:nvPr>
            <p:ph type="title"/>
          </p:nvPr>
        </p:nvSpPr>
        <p:spPr/>
        <p:txBody>
          <a:bodyPr/>
          <a:lstStyle/>
          <a:p>
            <a:pPr eaLnBrk="1" hangingPunct="1"/>
            <a:r>
              <a:rPr lang="en-US" dirty="0">
                <a:cs typeface="Tahoma" pitchFamily="34" charset="0"/>
              </a:rPr>
              <a:t>Basic and Applied Research</a:t>
            </a:r>
          </a:p>
        </p:txBody>
      </p:sp>
      <p:sp>
        <p:nvSpPr>
          <p:cNvPr id="369669" name="Rectangle 5"/>
          <p:cNvSpPr>
            <a:spLocks noGrp="1" noChangeArrowheads="1"/>
          </p:cNvSpPr>
          <p:nvPr>
            <p:ph type="body" idx="1"/>
          </p:nvPr>
        </p:nvSpPr>
        <p:spPr>
          <a:xfrm>
            <a:off x="1338263" y="1084262"/>
            <a:ext cx="8078869" cy="5411787"/>
          </a:xfrm>
        </p:spPr>
        <p:txBody>
          <a:bodyPr rtlCol="0">
            <a:normAutofit lnSpcReduction="10000"/>
          </a:bodyPr>
          <a:lstStyle/>
          <a:p>
            <a:pPr eaLnBrk="1" fontAlgn="auto" hangingPunct="1">
              <a:spcAft>
                <a:spcPts val="0"/>
              </a:spcAft>
              <a:defRPr/>
            </a:pPr>
            <a:r>
              <a:rPr lang="en-US" dirty="0"/>
              <a:t>Basic (pure) research</a:t>
            </a:r>
          </a:p>
          <a:p>
            <a:pPr lvl="1" eaLnBrk="1" fontAlgn="auto" hangingPunct="1">
              <a:spcAft>
                <a:spcPts val="0"/>
              </a:spcAft>
              <a:buClr>
                <a:schemeClr val="accent1">
                  <a:lumMod val="75000"/>
                </a:schemeClr>
              </a:buClr>
              <a:buFont typeface="Arial"/>
              <a:buChar char="•"/>
              <a:defRPr/>
            </a:pPr>
            <a:r>
              <a:rPr lang="en-US" dirty="0"/>
              <a:t>conducted without a specific decision in mind that usually does not address the needs of a specific organization/society.</a:t>
            </a:r>
          </a:p>
          <a:p>
            <a:pPr lvl="1" eaLnBrk="1" fontAlgn="auto" hangingPunct="1">
              <a:spcAft>
                <a:spcPts val="0"/>
              </a:spcAft>
              <a:buClr>
                <a:schemeClr val="accent1">
                  <a:lumMod val="75000"/>
                </a:schemeClr>
              </a:buClr>
              <a:buFont typeface="Arial"/>
              <a:buChar char="•"/>
              <a:defRPr/>
            </a:pPr>
            <a:endParaRPr lang="en-US" dirty="0"/>
          </a:p>
          <a:p>
            <a:pPr lvl="1" eaLnBrk="1" fontAlgn="auto" hangingPunct="1">
              <a:spcAft>
                <a:spcPts val="0"/>
              </a:spcAft>
              <a:defRPr/>
            </a:pPr>
            <a:r>
              <a:rPr lang="en-US" dirty="0"/>
              <a:t>Attempts to expand the limits of knowledge in general.</a:t>
            </a:r>
          </a:p>
          <a:p>
            <a:pPr lvl="1" eaLnBrk="1" fontAlgn="auto" hangingPunct="1">
              <a:spcAft>
                <a:spcPts val="0"/>
              </a:spcAft>
              <a:defRPr/>
            </a:pPr>
            <a:endParaRPr lang="en-US" dirty="0"/>
          </a:p>
          <a:p>
            <a:pPr lvl="1" eaLnBrk="1" fontAlgn="auto" hangingPunct="1">
              <a:spcAft>
                <a:spcPts val="0"/>
              </a:spcAft>
              <a:defRPr/>
            </a:pPr>
            <a:r>
              <a:rPr lang="en-US" dirty="0"/>
              <a:t>Not aimed at solving a pragmatic problem.</a:t>
            </a:r>
          </a:p>
          <a:p>
            <a:pPr lvl="1" eaLnBrk="1" fontAlgn="auto" hangingPunct="1">
              <a:spcAft>
                <a:spcPts val="0"/>
              </a:spcAft>
              <a:defRPr/>
            </a:pPr>
            <a:endParaRPr lang="en-US" dirty="0"/>
          </a:p>
          <a:p>
            <a:pPr lvl="1" eaLnBrk="1" fontAlgn="auto" hangingPunct="1">
              <a:spcAft>
                <a:spcPts val="0"/>
              </a:spcAft>
              <a:defRPr/>
            </a:pPr>
            <a:r>
              <a:rPr lang="en-US" dirty="0"/>
              <a:t>Conducted without commission and no commercial value associated with it.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6D0CE6CB-727E-4665-81A3-17AFFBB23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33488"/>
            <a:ext cx="5408612"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7334DB83-8180-48A3-B297-CD688362B498}"/>
              </a:ext>
            </a:extLst>
          </p:cNvPr>
          <p:cNvSpPr>
            <a:spLocks noGrp="1"/>
          </p:cNvSpPr>
          <p:nvPr>
            <p:ph type="title"/>
          </p:nvPr>
        </p:nvSpPr>
        <p:spPr/>
        <p:txBody>
          <a:bodyPr/>
          <a:lstStyle/>
          <a:p>
            <a:r>
              <a:rPr lang="en-US" altLang="en-US" dirty="0">
                <a:cs typeface="Tahoma" panose="020B0604030504040204" pitchFamily="34" charset="0"/>
              </a:rPr>
              <a:t>Between-Subjects Design</a:t>
            </a:r>
          </a:p>
        </p:txBody>
      </p:sp>
      <p:pic>
        <p:nvPicPr>
          <p:cNvPr id="32772" name="Picture 2">
            <a:extLst>
              <a:ext uri="{FF2B5EF4-FFF2-40B4-BE49-F238E27FC236}">
                <a16:creationId xmlns:a16="http://schemas.microsoft.com/office/drawing/2014/main" id="{9003E38F-6D54-4123-A2FC-ECE2039FB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688" y="2393950"/>
            <a:ext cx="113823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a:extLst>
              <a:ext uri="{FF2B5EF4-FFF2-40B4-BE49-F238E27FC236}">
                <a16:creationId xmlns:a16="http://schemas.microsoft.com/office/drawing/2014/main" id="{37B82924-F36F-4333-B435-B392CD014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1485900"/>
            <a:ext cx="1079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a:extLst>
              <a:ext uri="{FF2B5EF4-FFF2-40B4-BE49-F238E27FC236}">
                <a16:creationId xmlns:a16="http://schemas.microsoft.com/office/drawing/2014/main" id="{D480444A-D5BC-4324-BA1F-5CE91B23A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76613"/>
            <a:ext cx="14351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3128385A-13A7-4C84-806D-EC7A159639B7}"/>
              </a:ext>
            </a:extLst>
          </p:cNvPr>
          <p:cNvSpPr txBox="1">
            <a:spLocks noChangeArrowheads="1"/>
          </p:cNvSpPr>
          <p:nvPr/>
        </p:nvSpPr>
        <p:spPr bwMode="auto">
          <a:xfrm>
            <a:off x="1138238" y="5035550"/>
            <a:ext cx="77612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rgbClr val="D80202"/>
              </a:buClr>
              <a:buSzPct val="102000"/>
              <a:buFont typeface="Lucida Grande"/>
              <a:buChar char="•"/>
            </a:pPr>
            <a:r>
              <a:rPr lang="en-US" altLang="en-US" sz="3200">
                <a:solidFill>
                  <a:srgbClr val="364E84"/>
                </a:solidFill>
                <a:cs typeface="Times New Roman" panose="02020603050405020304" pitchFamily="18" charset="0"/>
              </a:rPr>
              <a:t>Cross-sectional study</a:t>
            </a:r>
          </a:p>
          <a:p>
            <a:pPr lvl="1" eaLnBrk="1" hangingPunct="1">
              <a:spcBef>
                <a:spcPct val="20000"/>
              </a:spcBef>
              <a:buClr>
                <a:srgbClr val="376092"/>
              </a:buClr>
              <a:buFont typeface="Arial" panose="020B0604020202020204" pitchFamily="34" charset="0"/>
              <a:buChar char="•"/>
            </a:pPr>
            <a:r>
              <a:rPr lang="en-US" altLang="en-US" sz="2800" i="1">
                <a:cs typeface="Times New Roman" panose="02020603050405020304" pitchFamily="18" charset="0"/>
              </a:rPr>
              <a:t>Researchers compare different population groups at a single point in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ชื่อเรื่อง 1">
            <a:extLst>
              <a:ext uri="{FF2B5EF4-FFF2-40B4-BE49-F238E27FC236}">
                <a16:creationId xmlns:a16="http://schemas.microsoft.com/office/drawing/2014/main" id="{A787EFF3-5604-45F7-83D5-0D7BDFD48F7A}"/>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33795" name="ตัวยึดหมายเลขภาพนิ่ง 3">
            <a:extLst>
              <a:ext uri="{FF2B5EF4-FFF2-40B4-BE49-F238E27FC236}">
                <a16:creationId xmlns:a16="http://schemas.microsoft.com/office/drawing/2014/main" id="{7A5370CC-E817-458F-8749-CE8F86EA90F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B319782B-46E2-4C19-98CB-4F2EDBF3C6FA}" type="slidenum">
              <a:rPr lang="en-US" altLang="en-US">
                <a:solidFill>
                  <a:srgbClr val="898989"/>
                </a:solidFill>
              </a:rPr>
              <a:pPr/>
              <a:t>101</a:t>
            </a:fld>
            <a:endParaRPr lang="en-US" altLang="en-US">
              <a:solidFill>
                <a:srgbClr val="898989"/>
              </a:solidFill>
            </a:endParaRPr>
          </a:p>
        </p:txBody>
      </p:sp>
      <p:pic>
        <p:nvPicPr>
          <p:cNvPr id="33796" name="Picture 3">
            <a:extLst>
              <a:ext uri="{FF2B5EF4-FFF2-40B4-BE49-F238E27FC236}">
                <a16:creationId xmlns:a16="http://schemas.microsoft.com/office/drawing/2014/main" id="{9E7F5BF5-FF60-47F0-830C-6303B96C3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43000"/>
            <a:ext cx="79692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ชื่อเรื่อง 1">
            <a:extLst>
              <a:ext uri="{FF2B5EF4-FFF2-40B4-BE49-F238E27FC236}">
                <a16:creationId xmlns:a16="http://schemas.microsoft.com/office/drawing/2014/main" id="{88C1E288-3342-471B-BA7E-57E44904738F}"/>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34819" name="ตัวยึดหมายเลขภาพนิ่ง 3">
            <a:extLst>
              <a:ext uri="{FF2B5EF4-FFF2-40B4-BE49-F238E27FC236}">
                <a16:creationId xmlns:a16="http://schemas.microsoft.com/office/drawing/2014/main" id="{69DC9414-F52D-44E8-B5F9-A6C158B7D8D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B2D39A0E-0464-4670-9148-F1271F63A90A}" type="slidenum">
              <a:rPr lang="en-US" altLang="en-US">
                <a:solidFill>
                  <a:srgbClr val="898989"/>
                </a:solidFill>
              </a:rPr>
              <a:pPr/>
              <a:t>102</a:t>
            </a:fld>
            <a:endParaRPr lang="en-US" altLang="en-US">
              <a:solidFill>
                <a:srgbClr val="898989"/>
              </a:solidFill>
            </a:endParaRPr>
          </a:p>
        </p:txBody>
      </p:sp>
      <p:pic>
        <p:nvPicPr>
          <p:cNvPr id="34820" name="Picture 2" descr="http://anxietyindex.com/anxietyindex/wp-content/uploads/2009/02/origin-of-the-species.jpg">
            <a:hlinkClick r:id="rId2"/>
            <a:extLst>
              <a:ext uri="{FF2B5EF4-FFF2-40B4-BE49-F238E27FC236}">
                <a16:creationId xmlns:a16="http://schemas.microsoft.com/office/drawing/2014/main" id="{76688AEC-46C8-4B45-A6C1-E47482A0C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581150"/>
            <a:ext cx="29241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nayagam.files.wordpress.com/2006/02/397px-Charles_Darwin_by_G._Richmond.jpg">
            <a:hlinkClick r:id="rId4"/>
            <a:extLst>
              <a:ext uri="{FF2B5EF4-FFF2-40B4-BE49-F238E27FC236}">
                <a16:creationId xmlns:a16="http://schemas.microsoft.com/office/drawing/2014/main" id="{07425DEF-07F4-4F10-B3CC-977DDAA0A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163" y="1581150"/>
            <a:ext cx="28575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ชื่อเรื่อง 1">
            <a:extLst>
              <a:ext uri="{FF2B5EF4-FFF2-40B4-BE49-F238E27FC236}">
                <a16:creationId xmlns:a16="http://schemas.microsoft.com/office/drawing/2014/main" id="{57E0A8FC-81DC-4E69-979A-66F707B8E8D0}"/>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2" name="Content Placeholder 1">
            <a:extLst>
              <a:ext uri="{FF2B5EF4-FFF2-40B4-BE49-F238E27FC236}">
                <a16:creationId xmlns:a16="http://schemas.microsoft.com/office/drawing/2014/main" id="{813714FB-1EC5-4129-AA42-F5BC63DE2749}"/>
              </a:ext>
            </a:extLst>
          </p:cNvPr>
          <p:cNvSpPr>
            <a:spLocks noGrp="1"/>
          </p:cNvSpPr>
          <p:nvPr>
            <p:ph sz="half" idx="1"/>
          </p:nvPr>
        </p:nvSpPr>
        <p:spPr>
          <a:xfrm>
            <a:off x="1325563" y="1084263"/>
            <a:ext cx="7761287" cy="1433512"/>
          </a:xfrm>
        </p:spPr>
        <p:txBody>
          <a:bodyPr/>
          <a:lstStyle/>
          <a:p>
            <a:pPr>
              <a:defRPr/>
            </a:pPr>
            <a:r>
              <a:rPr lang="en-US" dirty="0"/>
              <a:t>Natural selection</a:t>
            </a:r>
          </a:p>
          <a:p>
            <a:pPr>
              <a:defRPr/>
            </a:pPr>
            <a:r>
              <a:rPr lang="en-US" dirty="0"/>
              <a:t>Adaptation</a:t>
            </a:r>
          </a:p>
          <a:p>
            <a:pPr marL="0" indent="0">
              <a:buFont typeface="Lucida Grande"/>
              <a:buNone/>
              <a:defRPr/>
            </a:pPr>
            <a:endParaRPr lang="en-US" dirty="0"/>
          </a:p>
          <a:p>
            <a:pPr>
              <a:defRPr/>
            </a:pPr>
            <a:endParaRPr lang="en-US" dirty="0"/>
          </a:p>
        </p:txBody>
      </p:sp>
      <p:sp>
        <p:nvSpPr>
          <p:cNvPr id="35844" name="ตัวยึดหมายเลขภาพนิ่ง 3">
            <a:extLst>
              <a:ext uri="{FF2B5EF4-FFF2-40B4-BE49-F238E27FC236}">
                <a16:creationId xmlns:a16="http://schemas.microsoft.com/office/drawing/2014/main" id="{CB47FAE2-2A48-4E38-8D1E-6FFED3BEE8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6E126EAF-4BF8-41F7-87C5-9A66E8B55557}" type="slidenum">
              <a:rPr lang="en-US" altLang="en-US">
                <a:solidFill>
                  <a:srgbClr val="898989"/>
                </a:solidFill>
              </a:rPr>
              <a:pPr/>
              <a:t>103</a:t>
            </a:fld>
            <a:endParaRPr lang="en-US" altLang="en-US">
              <a:solidFill>
                <a:srgbClr val="898989"/>
              </a:solidFill>
            </a:endParaRPr>
          </a:p>
        </p:txBody>
      </p:sp>
      <p:pic>
        <p:nvPicPr>
          <p:cNvPr id="75778" name="Picture 2" descr="http://assets.openstudy.com/updates/attachments/5141cee6e4b0d5d99f3e87e9-inyourhead-1363273875626-lamarckgiraffe.jpg">
            <a:hlinkClick r:id="rId2"/>
            <a:extLst>
              <a:ext uri="{FF2B5EF4-FFF2-40B4-BE49-F238E27FC236}">
                <a16:creationId xmlns:a16="http://schemas.microsoft.com/office/drawing/2014/main" id="{0B4451AD-5966-4790-BFD3-FC176D926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2227263"/>
            <a:ext cx="67627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8"/>
                                        </p:tgtEl>
                                        <p:attrNameLst>
                                          <p:attrName>style.visibility</p:attrName>
                                        </p:attrNameLst>
                                      </p:cBhvr>
                                      <p:to>
                                        <p:strVal val="visible"/>
                                      </p:to>
                                    </p:set>
                                    <p:animEffect transition="in" filter="fade">
                                      <p:cBhvr>
                                        <p:cTn id="12"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assets.openstudy.com/updates/attachments/5141cee6e4b0d5d99f3e87e9-inyourhead-1363273875626-lamarckgiraffe.jpg">
            <a:hlinkClick r:id="rId2"/>
            <a:extLst>
              <a:ext uri="{FF2B5EF4-FFF2-40B4-BE49-F238E27FC236}">
                <a16:creationId xmlns:a16="http://schemas.microsoft.com/office/drawing/2014/main" id="{0E0FC034-21ED-4873-95EF-CEC72A667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4881563"/>
            <a:ext cx="27670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C32199-6FCE-45A0-B1FA-1F7F6436541B}"/>
              </a:ext>
            </a:extLst>
          </p:cNvPr>
          <p:cNvGrpSpPr>
            <a:grpSpLocks/>
          </p:cNvGrpSpPr>
          <p:nvPr/>
        </p:nvGrpSpPr>
        <p:grpSpPr bwMode="auto">
          <a:xfrm>
            <a:off x="3409950" y="5005388"/>
            <a:ext cx="5530850" cy="1855787"/>
            <a:chOff x="3410538" y="5005196"/>
            <a:chExt cx="5530262" cy="1855979"/>
          </a:xfrm>
        </p:grpSpPr>
        <p:pic>
          <p:nvPicPr>
            <p:cNvPr id="36872" name="Picture 9" descr="https://encrypted-tbn2.gstatic.com/images?q=tbn:ANd9GcQOIAO65LyAwldt0n8XmrSv6i8xMlAZ5oAwLYt4Tc_LZIi15LM4zw">
              <a:extLst>
                <a:ext uri="{FF2B5EF4-FFF2-40B4-BE49-F238E27FC236}">
                  <a16:creationId xmlns:a16="http://schemas.microsoft.com/office/drawing/2014/main" id="{8EA87E00-AC83-43E9-9B8D-6BF293F1B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300" y="5013324"/>
              <a:ext cx="2476500"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7" descr="https://encrypted-tbn0.gstatic.com/images?q=tbn:ANd9GcTmQIqpU5LeUY79oxC5w-z631adhlV0DFh2zMv_8_Ck6aLkz_PHIA">
              <a:extLst>
                <a:ext uri="{FF2B5EF4-FFF2-40B4-BE49-F238E27FC236}">
                  <a16:creationId xmlns:a16="http://schemas.microsoft.com/office/drawing/2014/main" id="{CD448FD6-6193-4063-B26E-3428E43B5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538" y="5005196"/>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8" name="ชื่อเรื่อง 1">
            <a:extLst>
              <a:ext uri="{FF2B5EF4-FFF2-40B4-BE49-F238E27FC236}">
                <a16:creationId xmlns:a16="http://schemas.microsoft.com/office/drawing/2014/main" id="{88C3A55C-F2B2-47BF-96F2-E9BA1582C8A3}"/>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36869" name="Content Placeholder 1">
            <a:extLst>
              <a:ext uri="{FF2B5EF4-FFF2-40B4-BE49-F238E27FC236}">
                <a16:creationId xmlns:a16="http://schemas.microsoft.com/office/drawing/2014/main" id="{445DB6D2-D4A3-41FF-8280-AF2E1A8F9498}"/>
              </a:ext>
            </a:extLst>
          </p:cNvPr>
          <p:cNvSpPr>
            <a:spLocks noGrp="1"/>
          </p:cNvSpPr>
          <p:nvPr>
            <p:ph sz="half" idx="1"/>
          </p:nvPr>
        </p:nvSpPr>
        <p:spPr>
          <a:xfrm>
            <a:off x="1325563" y="1084263"/>
            <a:ext cx="7761287" cy="1433512"/>
          </a:xfrm>
        </p:spPr>
        <p:txBody>
          <a:bodyPr/>
          <a:lstStyle/>
          <a:p>
            <a:r>
              <a:rPr lang="en-US" altLang="en-US">
                <a:cs typeface="Times New Roman" panose="02020603050405020304" pitchFamily="18" charset="0"/>
              </a:rPr>
              <a:t>Natural selection</a:t>
            </a:r>
          </a:p>
        </p:txBody>
      </p:sp>
      <p:sp>
        <p:nvSpPr>
          <p:cNvPr id="36870" name="ตัวยึดหมายเลขภาพนิ่ง 3">
            <a:extLst>
              <a:ext uri="{FF2B5EF4-FFF2-40B4-BE49-F238E27FC236}">
                <a16:creationId xmlns:a16="http://schemas.microsoft.com/office/drawing/2014/main" id="{88207452-B2B4-4DDE-824B-10DC65CDAB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C7B2CD40-575C-4BE5-AC0C-BC6243FFA871}" type="slidenum">
              <a:rPr lang="en-US" altLang="en-US">
                <a:solidFill>
                  <a:srgbClr val="898989"/>
                </a:solidFill>
              </a:rPr>
              <a:pPr/>
              <a:t>104</a:t>
            </a:fld>
            <a:endParaRPr lang="en-US" altLang="en-US">
              <a:solidFill>
                <a:srgbClr val="898989"/>
              </a:solidFill>
            </a:endParaRPr>
          </a:p>
        </p:txBody>
      </p:sp>
      <p:pic>
        <p:nvPicPr>
          <p:cNvPr id="36871" name="Picture 6">
            <a:extLst>
              <a:ext uri="{FF2B5EF4-FFF2-40B4-BE49-F238E27FC236}">
                <a16:creationId xmlns:a16="http://schemas.microsoft.com/office/drawing/2014/main" id="{167FF832-FEC2-46D2-9B4C-11ED1D22B6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8" y="1876425"/>
            <a:ext cx="577373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ชื่อเรื่อง 1">
            <a:extLst>
              <a:ext uri="{FF2B5EF4-FFF2-40B4-BE49-F238E27FC236}">
                <a16:creationId xmlns:a16="http://schemas.microsoft.com/office/drawing/2014/main" id="{B37FEA87-70E0-4953-A18B-9F1838DBAB8A}"/>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2" name="Content Placeholder 1">
            <a:extLst>
              <a:ext uri="{FF2B5EF4-FFF2-40B4-BE49-F238E27FC236}">
                <a16:creationId xmlns:a16="http://schemas.microsoft.com/office/drawing/2014/main" id="{487B6677-AB51-4FE9-A6AE-DA55D3EBB366}"/>
              </a:ext>
            </a:extLst>
          </p:cNvPr>
          <p:cNvSpPr>
            <a:spLocks noGrp="1"/>
          </p:cNvSpPr>
          <p:nvPr>
            <p:ph sz="half" idx="1"/>
          </p:nvPr>
        </p:nvSpPr>
        <p:spPr>
          <a:xfrm>
            <a:off x="1325563" y="1084263"/>
            <a:ext cx="7761287" cy="5305425"/>
          </a:xfrm>
        </p:spPr>
        <p:txBody>
          <a:bodyPr/>
          <a:lstStyle/>
          <a:p>
            <a:pPr>
              <a:defRPr/>
            </a:pPr>
            <a:r>
              <a:rPr lang="en-US"/>
              <a:t>Learning</a:t>
            </a:r>
            <a:endParaRPr lang="en-US" dirty="0"/>
          </a:p>
          <a:p>
            <a:pPr lvl="1">
              <a:defRPr/>
            </a:pPr>
            <a:r>
              <a:rPr lang="en-US" dirty="0"/>
              <a:t>Short-term memory</a:t>
            </a:r>
          </a:p>
          <a:p>
            <a:pPr lvl="1">
              <a:defRPr/>
            </a:pPr>
            <a:r>
              <a:rPr lang="en-US" dirty="0"/>
              <a:t>Long-term memory</a:t>
            </a:r>
          </a:p>
          <a:p>
            <a:pPr lvl="1">
              <a:defRPr/>
            </a:pPr>
            <a:endParaRPr lang="en-US" dirty="0"/>
          </a:p>
          <a:p>
            <a:pPr>
              <a:defRPr/>
            </a:pPr>
            <a:r>
              <a:rPr lang="en-US" dirty="0"/>
              <a:t>Surprise seems to enhance memory recall related to information that is acquired within a time interval that could be called the SURPRISE ZONE</a:t>
            </a:r>
          </a:p>
          <a:p>
            <a:pPr marL="0" indent="0">
              <a:buFont typeface="Lucida Grande"/>
              <a:buNone/>
              <a:defRPr/>
            </a:pPr>
            <a:endParaRPr lang="en-US" dirty="0"/>
          </a:p>
          <a:p>
            <a:pPr>
              <a:defRPr/>
            </a:pPr>
            <a:endParaRPr lang="en-US" dirty="0"/>
          </a:p>
        </p:txBody>
      </p:sp>
      <p:sp>
        <p:nvSpPr>
          <p:cNvPr id="37892" name="ตัวยึดหมายเลขภาพนิ่ง 3">
            <a:extLst>
              <a:ext uri="{FF2B5EF4-FFF2-40B4-BE49-F238E27FC236}">
                <a16:creationId xmlns:a16="http://schemas.microsoft.com/office/drawing/2014/main" id="{97519075-F2A1-4B80-9A5E-6BB54FC6B5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201AC5AE-E659-44EF-A36D-FCB04DA47AD0}" type="slidenum">
              <a:rPr lang="en-US" altLang="en-US">
                <a:solidFill>
                  <a:srgbClr val="898989"/>
                </a:solidFill>
              </a:rPr>
              <a:pPr/>
              <a:t>105</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ชื่อเรื่อง 1">
            <a:extLst>
              <a:ext uri="{FF2B5EF4-FFF2-40B4-BE49-F238E27FC236}">
                <a16:creationId xmlns:a16="http://schemas.microsoft.com/office/drawing/2014/main" id="{F1E0D046-BCA2-4537-B88A-7AE6EEC35CCA}"/>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38915" name="ตัวยึดหมายเลขภาพนิ่ง 3">
            <a:extLst>
              <a:ext uri="{FF2B5EF4-FFF2-40B4-BE49-F238E27FC236}">
                <a16:creationId xmlns:a16="http://schemas.microsoft.com/office/drawing/2014/main" id="{A42CE52D-75BE-4FB8-A5DA-29A69ABF8ED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6B3B9B4C-3B15-44AE-B9EC-AC9EADD12D29}" type="slidenum">
              <a:rPr lang="en-US" altLang="en-US">
                <a:solidFill>
                  <a:srgbClr val="898989"/>
                </a:solidFill>
              </a:rPr>
              <a:pPr/>
              <a:t>106</a:t>
            </a:fld>
            <a:endParaRPr lang="en-US" altLang="en-US">
              <a:solidFill>
                <a:srgbClr val="898989"/>
              </a:solidFill>
            </a:endParaRPr>
          </a:p>
        </p:txBody>
      </p:sp>
      <p:pic>
        <p:nvPicPr>
          <p:cNvPr id="38916" name="Picture 2">
            <a:extLst>
              <a:ext uri="{FF2B5EF4-FFF2-40B4-BE49-F238E27FC236}">
                <a16:creationId xmlns:a16="http://schemas.microsoft.com/office/drawing/2014/main" id="{765B6F5B-A6CB-412C-92E2-A680A00B1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555750"/>
            <a:ext cx="7183437"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ชื่อเรื่อง 1">
            <a:extLst>
              <a:ext uri="{FF2B5EF4-FFF2-40B4-BE49-F238E27FC236}">
                <a16:creationId xmlns:a16="http://schemas.microsoft.com/office/drawing/2014/main" id="{1B6BCF2D-76A4-4C1F-9595-D37C7AA5125C}"/>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39939" name="ตัวยึดหมายเลขภาพนิ่ง 3">
            <a:extLst>
              <a:ext uri="{FF2B5EF4-FFF2-40B4-BE49-F238E27FC236}">
                <a16:creationId xmlns:a16="http://schemas.microsoft.com/office/drawing/2014/main" id="{2A05E7B2-C0C9-47B8-B985-053FE0EA25D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FD4AE960-F42A-41DD-A006-AD02CF6643CD}" type="slidenum">
              <a:rPr lang="en-US" altLang="en-US">
                <a:solidFill>
                  <a:srgbClr val="898989"/>
                </a:solidFill>
              </a:rPr>
              <a:pPr/>
              <a:t>107</a:t>
            </a:fld>
            <a:endParaRPr lang="en-US" altLang="en-US">
              <a:solidFill>
                <a:srgbClr val="898989"/>
              </a:solidFill>
            </a:endParaRPr>
          </a:p>
        </p:txBody>
      </p:sp>
      <p:pic>
        <p:nvPicPr>
          <p:cNvPr id="39940" name="Picture 2">
            <a:extLst>
              <a:ext uri="{FF2B5EF4-FFF2-40B4-BE49-F238E27FC236}">
                <a16:creationId xmlns:a16="http://schemas.microsoft.com/office/drawing/2014/main" id="{E4F18E58-6908-4DCA-A499-BE40E6F49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387475"/>
            <a:ext cx="6745287"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ชื่อเรื่อง 1">
            <a:extLst>
              <a:ext uri="{FF2B5EF4-FFF2-40B4-BE49-F238E27FC236}">
                <a16:creationId xmlns:a16="http://schemas.microsoft.com/office/drawing/2014/main" id="{A56F2E80-6354-481E-99F1-42EF4448977A}"/>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40963" name="ตัวยึดหมายเลขภาพนิ่ง 3">
            <a:extLst>
              <a:ext uri="{FF2B5EF4-FFF2-40B4-BE49-F238E27FC236}">
                <a16:creationId xmlns:a16="http://schemas.microsoft.com/office/drawing/2014/main" id="{59D47277-C171-42FB-AEB8-087899F6DE6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D1467A85-616A-4238-B047-32D200BB29B8}" type="slidenum">
              <a:rPr lang="en-US" altLang="en-US">
                <a:solidFill>
                  <a:srgbClr val="898989"/>
                </a:solidFill>
              </a:rPr>
              <a:pPr/>
              <a:t>108</a:t>
            </a:fld>
            <a:endParaRPr lang="en-US" altLang="en-US">
              <a:solidFill>
                <a:srgbClr val="898989"/>
              </a:solidFill>
            </a:endParaRPr>
          </a:p>
        </p:txBody>
      </p:sp>
      <p:pic>
        <p:nvPicPr>
          <p:cNvPr id="40964" name="Picture 2">
            <a:extLst>
              <a:ext uri="{FF2B5EF4-FFF2-40B4-BE49-F238E27FC236}">
                <a16:creationId xmlns:a16="http://schemas.microsoft.com/office/drawing/2014/main" id="{9A02687C-956B-43F5-9327-F1A22371C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627188"/>
            <a:ext cx="75692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ชื่อเรื่อง 1">
            <a:extLst>
              <a:ext uri="{FF2B5EF4-FFF2-40B4-BE49-F238E27FC236}">
                <a16:creationId xmlns:a16="http://schemas.microsoft.com/office/drawing/2014/main" id="{9074D45C-E6A4-48A9-9626-41CFE840EF8B}"/>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41987" name="ตัวยึดหมายเลขภาพนิ่ง 3">
            <a:extLst>
              <a:ext uri="{FF2B5EF4-FFF2-40B4-BE49-F238E27FC236}">
                <a16:creationId xmlns:a16="http://schemas.microsoft.com/office/drawing/2014/main" id="{E8C95CCA-CE83-4175-B537-E0999276B27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381095F7-EA95-4BC2-8C35-BB5A72A54577}" type="slidenum">
              <a:rPr lang="en-US" altLang="en-US">
                <a:solidFill>
                  <a:srgbClr val="898989"/>
                </a:solidFill>
              </a:rPr>
              <a:pPr/>
              <a:t>109</a:t>
            </a:fld>
            <a:endParaRPr lang="en-US" altLang="en-US">
              <a:solidFill>
                <a:srgbClr val="898989"/>
              </a:solidFill>
            </a:endParaRPr>
          </a:p>
        </p:txBody>
      </p:sp>
      <p:pic>
        <p:nvPicPr>
          <p:cNvPr id="41988" name="Picture 2">
            <a:extLst>
              <a:ext uri="{FF2B5EF4-FFF2-40B4-BE49-F238E27FC236}">
                <a16:creationId xmlns:a16="http://schemas.microsoft.com/office/drawing/2014/main" id="{55496BBF-44F4-4C57-9561-3847A774C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1084263"/>
            <a:ext cx="79978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EC3A8209-9ED8-44A0-8F6F-CC906CEC632E}" type="slidenum">
              <a:rPr lang="en-US"/>
              <a:pPr>
                <a:defRPr/>
              </a:pPr>
              <a:t>11</a:t>
            </a:fld>
            <a:endParaRPr lang="en-US"/>
          </a:p>
        </p:txBody>
      </p:sp>
      <p:sp>
        <p:nvSpPr>
          <p:cNvPr id="18435" name="Rectangle 4"/>
          <p:cNvSpPr>
            <a:spLocks noGrp="1" noChangeArrowheads="1"/>
          </p:cNvSpPr>
          <p:nvPr>
            <p:ph type="title"/>
          </p:nvPr>
        </p:nvSpPr>
        <p:spPr/>
        <p:txBody>
          <a:bodyPr/>
          <a:lstStyle/>
          <a:p>
            <a:pPr eaLnBrk="1" hangingPunct="1"/>
            <a:r>
              <a:rPr lang="en-US" dirty="0">
                <a:cs typeface="Tahoma" pitchFamily="34" charset="0"/>
              </a:rPr>
              <a:t>Basic and Applied Research</a:t>
            </a:r>
          </a:p>
        </p:txBody>
      </p:sp>
      <p:sp>
        <p:nvSpPr>
          <p:cNvPr id="369669" name="Rectangle 5"/>
          <p:cNvSpPr>
            <a:spLocks noGrp="1" noChangeArrowheads="1"/>
          </p:cNvSpPr>
          <p:nvPr>
            <p:ph type="body" idx="1"/>
          </p:nvPr>
        </p:nvSpPr>
        <p:spPr>
          <a:xfrm>
            <a:off x="1338263" y="1084262"/>
            <a:ext cx="8078869" cy="5411787"/>
          </a:xfrm>
        </p:spPr>
        <p:txBody>
          <a:bodyPr rtlCol="0">
            <a:normAutofit/>
          </a:bodyPr>
          <a:lstStyle/>
          <a:p>
            <a:pPr eaLnBrk="1" fontAlgn="auto" hangingPunct="1">
              <a:spcAft>
                <a:spcPts val="0"/>
              </a:spcAft>
              <a:defRPr/>
            </a:pPr>
            <a:r>
              <a:rPr lang="en-US" dirty="0"/>
              <a:t>Basic (pure) research</a:t>
            </a:r>
          </a:p>
          <a:p>
            <a:pPr lvl="1" eaLnBrk="1" fontAlgn="auto" hangingPunct="1">
              <a:spcAft>
                <a:spcPts val="0"/>
              </a:spcAft>
              <a:buClr>
                <a:schemeClr val="accent1">
                  <a:lumMod val="75000"/>
                </a:schemeClr>
              </a:buClr>
              <a:buFont typeface="Arial"/>
              <a:buChar char="•"/>
              <a:defRPr/>
            </a:pPr>
            <a:r>
              <a:rPr lang="en-US" dirty="0"/>
              <a:t>Example:</a:t>
            </a:r>
          </a:p>
          <a:p>
            <a:pPr lvl="2" eaLnBrk="1" fontAlgn="auto" hangingPunct="1">
              <a:spcAft>
                <a:spcPts val="0"/>
              </a:spcAft>
              <a:buClr>
                <a:schemeClr val="accent1">
                  <a:lumMod val="75000"/>
                </a:schemeClr>
              </a:buClr>
              <a:buFont typeface="Arial"/>
              <a:buChar char="•"/>
              <a:defRPr/>
            </a:pPr>
            <a:r>
              <a:rPr lang="en-US" sz="2800" dirty="0"/>
              <a:t>The study about the origin of the universe.</a:t>
            </a:r>
          </a:p>
          <a:p>
            <a:pPr lvl="2" eaLnBrk="1" fontAlgn="auto" hangingPunct="1">
              <a:spcAft>
                <a:spcPts val="0"/>
              </a:spcAft>
              <a:buClr>
                <a:schemeClr val="accent1">
                  <a:lumMod val="75000"/>
                </a:schemeClr>
              </a:buClr>
              <a:buFont typeface="Arial"/>
              <a:buChar char="•"/>
              <a:defRPr/>
            </a:pPr>
            <a:r>
              <a:rPr lang="en-US" sz="2800" dirty="0"/>
              <a:t>Why dinosaurs extinct.</a:t>
            </a:r>
          </a:p>
          <a:p>
            <a:pPr lvl="2" eaLnBrk="1" fontAlgn="auto" hangingPunct="1">
              <a:spcAft>
                <a:spcPts val="0"/>
              </a:spcAft>
              <a:buClr>
                <a:schemeClr val="accent1">
                  <a:lumMod val="75000"/>
                </a:schemeClr>
              </a:buClr>
              <a:buFont typeface="Arial"/>
              <a:buChar char="•"/>
              <a:defRPr/>
            </a:pPr>
            <a:r>
              <a:rPr lang="en-US" sz="2800" dirty="0"/>
              <a:t>Why human behaviors are influence by emotions.</a:t>
            </a:r>
          </a:p>
          <a:p>
            <a:pPr lvl="2" eaLnBrk="1" fontAlgn="auto" hangingPunct="1">
              <a:spcAft>
                <a:spcPts val="0"/>
              </a:spcAft>
              <a:buClr>
                <a:schemeClr val="accent1">
                  <a:lumMod val="75000"/>
                </a:schemeClr>
              </a:buClr>
              <a:buFont typeface="Arial"/>
              <a:buChar char="•"/>
              <a:defRPr/>
            </a:pPr>
            <a:r>
              <a:rPr lang="en-US" sz="2800" dirty="0"/>
              <a:t>Why people basically resist change.</a:t>
            </a:r>
          </a:p>
          <a:p>
            <a:pPr lvl="2" eaLnBrk="1" fontAlgn="auto" hangingPunct="1">
              <a:spcAft>
                <a:spcPts val="0"/>
              </a:spcAft>
              <a:buClr>
                <a:schemeClr val="accent1">
                  <a:lumMod val="75000"/>
                </a:schemeClr>
              </a:buClr>
              <a:buFont typeface="Arial"/>
              <a:buChar char="•"/>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ชื่อเรื่อง 1">
            <a:extLst>
              <a:ext uri="{FF2B5EF4-FFF2-40B4-BE49-F238E27FC236}">
                <a16:creationId xmlns:a16="http://schemas.microsoft.com/office/drawing/2014/main" id="{26AFA6A2-AD10-4612-8714-BD957B0E6FDD}"/>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43011" name="ตัวยึดหมายเลขภาพนิ่ง 3">
            <a:extLst>
              <a:ext uri="{FF2B5EF4-FFF2-40B4-BE49-F238E27FC236}">
                <a16:creationId xmlns:a16="http://schemas.microsoft.com/office/drawing/2014/main" id="{A529A6EA-9A1A-4923-B139-09EF1985E5C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0C650CEB-7618-48E5-9900-77DC8D8547A5}" type="slidenum">
              <a:rPr lang="en-US" altLang="en-US">
                <a:solidFill>
                  <a:srgbClr val="898989"/>
                </a:solidFill>
              </a:rPr>
              <a:pPr/>
              <a:t>110</a:t>
            </a:fld>
            <a:endParaRPr lang="en-US" altLang="en-US">
              <a:solidFill>
                <a:srgbClr val="898989"/>
              </a:solidFill>
            </a:endParaRPr>
          </a:p>
        </p:txBody>
      </p:sp>
      <p:pic>
        <p:nvPicPr>
          <p:cNvPr id="43012" name="Picture 2">
            <a:extLst>
              <a:ext uri="{FF2B5EF4-FFF2-40B4-BE49-F238E27FC236}">
                <a16:creationId xmlns:a16="http://schemas.microsoft.com/office/drawing/2014/main" id="{7F99BA1C-58DF-4073-B22A-303A369B0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449388"/>
            <a:ext cx="80740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ชื่อเรื่อง 1">
            <a:extLst>
              <a:ext uri="{FF2B5EF4-FFF2-40B4-BE49-F238E27FC236}">
                <a16:creationId xmlns:a16="http://schemas.microsoft.com/office/drawing/2014/main" id="{D52E9D98-D18C-4590-BE74-0090D73E319C}"/>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44035" name="ตัวยึดหมายเลขภาพนิ่ง 3">
            <a:extLst>
              <a:ext uri="{FF2B5EF4-FFF2-40B4-BE49-F238E27FC236}">
                <a16:creationId xmlns:a16="http://schemas.microsoft.com/office/drawing/2014/main" id="{43D191BE-E706-4DDB-85A9-CEAA015BF28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83379500-2396-4ECC-ABDE-753770AC9D3D}" type="slidenum">
              <a:rPr lang="en-US" altLang="en-US">
                <a:solidFill>
                  <a:srgbClr val="898989"/>
                </a:solidFill>
              </a:rPr>
              <a:pPr/>
              <a:t>111</a:t>
            </a:fld>
            <a:endParaRPr lang="en-US" altLang="en-US">
              <a:solidFill>
                <a:srgbClr val="898989"/>
              </a:solidFill>
            </a:endParaRPr>
          </a:p>
        </p:txBody>
      </p:sp>
      <p:pic>
        <p:nvPicPr>
          <p:cNvPr id="44036" name="Picture 3">
            <a:extLst>
              <a:ext uri="{FF2B5EF4-FFF2-40B4-BE49-F238E27FC236}">
                <a16:creationId xmlns:a16="http://schemas.microsoft.com/office/drawing/2014/main" id="{80993011-0D3C-4A0D-88D7-7DFFB291F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225"/>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ชื่อเรื่อง 1">
            <a:extLst>
              <a:ext uri="{FF2B5EF4-FFF2-40B4-BE49-F238E27FC236}">
                <a16:creationId xmlns:a16="http://schemas.microsoft.com/office/drawing/2014/main" id="{68C1E4B6-3533-45E0-A6E3-A22CB7FC85B6}"/>
              </a:ext>
            </a:extLst>
          </p:cNvPr>
          <p:cNvSpPr>
            <a:spLocks noGrp="1"/>
          </p:cNvSpPr>
          <p:nvPr>
            <p:ph type="title"/>
          </p:nvPr>
        </p:nvSpPr>
        <p:spPr/>
        <p:txBody>
          <a:bodyPr/>
          <a:lstStyle/>
          <a:p>
            <a:r>
              <a:rPr lang="en-US" altLang="en-US">
                <a:cs typeface="Tahoma" panose="020B0604030504040204" pitchFamily="34" charset="0"/>
              </a:rPr>
              <a:t>Example of experimental research</a:t>
            </a:r>
            <a:endParaRPr lang="th-TH" altLang="en-US">
              <a:cs typeface="Tahoma" panose="020B0604030504040204" pitchFamily="34" charset="0"/>
            </a:endParaRPr>
          </a:p>
        </p:txBody>
      </p:sp>
      <p:sp>
        <p:nvSpPr>
          <p:cNvPr id="45059" name="ตัวยึดหมายเลขภาพนิ่ง 3">
            <a:extLst>
              <a:ext uri="{FF2B5EF4-FFF2-40B4-BE49-F238E27FC236}">
                <a16:creationId xmlns:a16="http://schemas.microsoft.com/office/drawing/2014/main" id="{8923074B-7DD9-4C86-9C2B-BB37CA0AA20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CC5D1491-6F88-4486-98D0-63DB54DE8990}" type="slidenum">
              <a:rPr lang="en-US" altLang="en-US">
                <a:solidFill>
                  <a:srgbClr val="898989"/>
                </a:solidFill>
              </a:rPr>
              <a:pPr/>
              <a:t>112</a:t>
            </a:fld>
            <a:endParaRPr lang="en-US" altLang="en-US">
              <a:solidFill>
                <a:srgbClr val="898989"/>
              </a:solidFill>
            </a:endParaRPr>
          </a:p>
        </p:txBody>
      </p:sp>
      <p:pic>
        <p:nvPicPr>
          <p:cNvPr id="45060" name="Picture 2">
            <a:extLst>
              <a:ext uri="{FF2B5EF4-FFF2-40B4-BE49-F238E27FC236}">
                <a16:creationId xmlns:a16="http://schemas.microsoft.com/office/drawing/2014/main" id="{94E4532F-7965-4406-A17B-CEF97A967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252538"/>
            <a:ext cx="80391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16B4BD45-F000-47E3-9F8D-8914BF49419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1A16BE50-1403-43F1-889B-33E460AA51B0}" type="slidenum">
              <a:rPr lang="en-US" altLang="en-US">
                <a:solidFill>
                  <a:srgbClr val="898989"/>
                </a:solidFill>
              </a:rPr>
              <a:pPr/>
              <a:t>113</a:t>
            </a:fld>
            <a:endParaRPr lang="en-US" altLang="en-US">
              <a:solidFill>
                <a:srgbClr val="898989"/>
              </a:solidFill>
            </a:endParaRPr>
          </a:p>
        </p:txBody>
      </p:sp>
      <p:sp>
        <p:nvSpPr>
          <p:cNvPr id="46083" name="Rectangle 2">
            <a:extLst>
              <a:ext uri="{FF2B5EF4-FFF2-40B4-BE49-F238E27FC236}">
                <a16:creationId xmlns:a16="http://schemas.microsoft.com/office/drawing/2014/main" id="{4C5F64C0-45A1-4ADE-8967-61B7D26D5B1D}"/>
              </a:ext>
            </a:extLst>
          </p:cNvPr>
          <p:cNvSpPr>
            <a:spLocks noGrp="1" noChangeArrowheads="1"/>
          </p:cNvSpPr>
          <p:nvPr>
            <p:ph type="title"/>
          </p:nvPr>
        </p:nvSpPr>
        <p:spPr/>
        <p:txBody>
          <a:bodyPr/>
          <a:lstStyle/>
          <a:p>
            <a:pPr eaLnBrk="1" hangingPunct="1"/>
            <a:r>
              <a:rPr lang="en-US" altLang="en-US">
                <a:cs typeface="Tahoma" panose="020B0604030504040204" pitchFamily="34" charset="0"/>
              </a:rPr>
              <a:t>Quasi-experimental design</a:t>
            </a:r>
          </a:p>
        </p:txBody>
      </p:sp>
      <p:sp>
        <p:nvSpPr>
          <p:cNvPr id="604163" name="Rectangle 3">
            <a:extLst>
              <a:ext uri="{FF2B5EF4-FFF2-40B4-BE49-F238E27FC236}">
                <a16:creationId xmlns:a16="http://schemas.microsoft.com/office/drawing/2014/main" id="{888CE078-8EBE-40F5-A96E-E65FF2FA5B2B}"/>
              </a:ext>
            </a:extLst>
          </p:cNvPr>
          <p:cNvSpPr>
            <a:spLocks noGrp="1" noChangeArrowheads="1"/>
          </p:cNvSpPr>
          <p:nvPr>
            <p:ph type="body" idx="1"/>
          </p:nvPr>
        </p:nvSpPr>
        <p:spPr/>
        <p:txBody>
          <a:bodyPr rtlCol="0">
            <a:normAutofit lnSpcReduction="10000"/>
          </a:bodyPr>
          <a:lstStyle/>
          <a:p>
            <a:pPr eaLnBrk="1" fontAlgn="auto" hangingPunct="1">
              <a:spcAft>
                <a:spcPts val="0"/>
              </a:spcAft>
              <a:defRPr/>
            </a:pPr>
            <a:r>
              <a:rPr lang="en-US" dirty="0"/>
              <a:t>Quasi-experiment has all the same elements as pure experiment; however, </a:t>
            </a:r>
            <a:r>
              <a:rPr lang="en-US" b="1" dirty="0"/>
              <a:t>subjects are not randomly assigned to conditions</a:t>
            </a:r>
            <a:r>
              <a:rPr lang="en-US" dirty="0"/>
              <a:t>.</a:t>
            </a:r>
          </a:p>
          <a:p>
            <a:pPr eaLnBrk="1" fontAlgn="auto" hangingPunct="1">
              <a:spcAft>
                <a:spcPts val="0"/>
              </a:spcAft>
              <a:defRPr/>
            </a:pPr>
            <a:endParaRPr lang="en-US" dirty="0"/>
          </a:p>
          <a:p>
            <a:pPr eaLnBrk="1" fontAlgn="auto" hangingPunct="1">
              <a:spcAft>
                <a:spcPts val="0"/>
              </a:spcAft>
              <a:defRPr/>
            </a:pPr>
            <a:r>
              <a:rPr lang="en-US" dirty="0"/>
              <a:t>Subjects are selected based on the values of the independent variable (e.g., age, gender), rather than having the experimenter assign values of the independent variable to subjects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animEffect transition="in" filter="fade">
                                      <p:cBhvr>
                                        <p:cTn id="7" dur="500"/>
                                        <p:tgtEl>
                                          <p:spTgt spid="6041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4163">
                                            <p:txEl>
                                              <p:pRg st="2" end="2"/>
                                            </p:txEl>
                                          </p:spTgt>
                                        </p:tgtEl>
                                        <p:attrNameLst>
                                          <p:attrName>style.visibility</p:attrName>
                                        </p:attrNameLst>
                                      </p:cBhvr>
                                      <p:to>
                                        <p:strVal val="visible"/>
                                      </p:to>
                                    </p:set>
                                    <p:animEffect transition="in" filter="fade">
                                      <p:cBhvr>
                                        <p:cTn id="10" dur="500"/>
                                        <p:tgtEl>
                                          <p:spTgt spid="604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7008D-0AFE-4A02-A4DF-9864090FAF00}"/>
              </a:ext>
            </a:extLst>
          </p:cNvPr>
          <p:cNvSpPr/>
          <p:nvPr/>
        </p:nvSpPr>
        <p:spPr>
          <a:xfrm>
            <a:off x="1579563" y="5141913"/>
            <a:ext cx="7267575" cy="1566862"/>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en-US"/>
          </a:p>
        </p:txBody>
      </p:sp>
      <p:sp>
        <p:nvSpPr>
          <p:cNvPr id="47107" name="Rectangle 2">
            <a:extLst>
              <a:ext uri="{FF2B5EF4-FFF2-40B4-BE49-F238E27FC236}">
                <a16:creationId xmlns:a16="http://schemas.microsoft.com/office/drawing/2014/main" id="{FFFFCEC2-5A61-4DF0-8521-DD719FF368B5}"/>
              </a:ext>
            </a:extLst>
          </p:cNvPr>
          <p:cNvSpPr>
            <a:spLocks noGrp="1" noChangeArrowheads="1"/>
          </p:cNvSpPr>
          <p:nvPr>
            <p:ph type="title"/>
          </p:nvPr>
        </p:nvSpPr>
        <p:spPr/>
        <p:txBody>
          <a:bodyPr/>
          <a:lstStyle/>
          <a:p>
            <a:pPr eaLnBrk="1" hangingPunct="1"/>
            <a:r>
              <a:rPr lang="en-US" altLang="en-US">
                <a:cs typeface="Tahoma" panose="020B0604030504040204" pitchFamily="34" charset="0"/>
              </a:rPr>
              <a:t>Quasi-experimental design</a:t>
            </a:r>
          </a:p>
        </p:txBody>
      </p:sp>
      <p:sp>
        <p:nvSpPr>
          <p:cNvPr id="604163" name="Rectangle 3">
            <a:extLst>
              <a:ext uri="{FF2B5EF4-FFF2-40B4-BE49-F238E27FC236}">
                <a16:creationId xmlns:a16="http://schemas.microsoft.com/office/drawing/2014/main" id="{C21ED07E-D1C2-494E-A523-4E369A907925}"/>
              </a:ext>
            </a:extLst>
          </p:cNvPr>
          <p:cNvSpPr>
            <a:spLocks noGrp="1" noChangeArrowheads="1"/>
          </p:cNvSpPr>
          <p:nvPr>
            <p:ph type="body" idx="1"/>
          </p:nvPr>
        </p:nvSpPr>
        <p:spPr>
          <a:xfrm>
            <a:off x="1338263" y="1084263"/>
            <a:ext cx="7508875" cy="5624512"/>
          </a:xfrm>
        </p:spPr>
        <p:txBody>
          <a:bodyPr/>
          <a:lstStyle/>
          <a:p>
            <a:pPr eaLnBrk="1" hangingPunct="1">
              <a:defRPr/>
            </a:pPr>
            <a:r>
              <a:rPr lang="en-US" dirty="0">
                <a:cs typeface="Times New Roman" pitchFamily="18" charset="0"/>
              </a:rPr>
              <a:t>Example:</a:t>
            </a:r>
          </a:p>
          <a:p>
            <a:pPr lvl="1" eaLnBrk="1" hangingPunct="1">
              <a:defRPr/>
            </a:pPr>
            <a:r>
              <a:rPr lang="en-US" dirty="0">
                <a:cs typeface="Times New Roman" pitchFamily="18" charset="0"/>
              </a:rPr>
              <a:t>The effect of sleeping pills on memory loss.</a:t>
            </a:r>
          </a:p>
          <a:p>
            <a:pPr lvl="1" eaLnBrk="1" hangingPunct="1">
              <a:defRPr/>
            </a:pPr>
            <a:endParaRPr lang="en-US" dirty="0">
              <a:cs typeface="Times New Roman" pitchFamily="18" charset="0"/>
            </a:endParaRPr>
          </a:p>
          <a:p>
            <a:pPr lvl="1" eaLnBrk="1" hangingPunct="1">
              <a:defRPr/>
            </a:pPr>
            <a:endParaRPr lang="en-US" dirty="0">
              <a:cs typeface="Times New Roman" pitchFamily="18" charset="0"/>
            </a:endParaRPr>
          </a:p>
          <a:p>
            <a:pPr lvl="1" eaLnBrk="1" hangingPunct="1">
              <a:defRPr/>
            </a:pPr>
            <a:endParaRPr lang="en-US" dirty="0">
              <a:cs typeface="Times New Roman" pitchFamily="18" charset="0"/>
            </a:endParaRPr>
          </a:p>
          <a:p>
            <a:pPr lvl="1" eaLnBrk="1" hangingPunct="1">
              <a:defRPr/>
            </a:pPr>
            <a:endParaRPr lang="en-US" dirty="0">
              <a:cs typeface="Times New Roman" pitchFamily="18" charset="0"/>
            </a:endParaRPr>
          </a:p>
          <a:p>
            <a:pPr lvl="1" eaLnBrk="1" hangingPunct="1">
              <a:defRPr/>
            </a:pPr>
            <a:endParaRPr lang="en-US" dirty="0">
              <a:cs typeface="Times New Roman" pitchFamily="18" charset="0"/>
            </a:endParaRPr>
          </a:p>
          <a:p>
            <a:pPr lvl="1" eaLnBrk="1" hangingPunct="1">
              <a:defRPr/>
            </a:pPr>
            <a:endParaRPr lang="en-US" dirty="0">
              <a:cs typeface="Times New Roman" pitchFamily="18" charset="0"/>
            </a:endParaRPr>
          </a:p>
          <a:p>
            <a:pPr marL="457200" lvl="1" indent="0" eaLnBrk="1" hangingPunct="1">
              <a:buFont typeface="Arial" panose="020B0604020202020204" pitchFamily="34" charset="0"/>
              <a:buNone/>
              <a:defRPr/>
            </a:pPr>
            <a:r>
              <a:rPr lang="en-US" dirty="0">
                <a:cs typeface="Times New Roman" pitchFamily="18" charset="0"/>
              </a:rPr>
              <a:t>People who are prescribed sleeping pills by a </a:t>
            </a:r>
            <a:r>
              <a:rPr lang="en-US">
                <a:cs typeface="Times New Roman" pitchFamily="18" charset="0"/>
              </a:rPr>
              <a:t>doctor are </a:t>
            </a:r>
            <a:r>
              <a:rPr lang="en-US" dirty="0">
                <a:cs typeface="Times New Roman" pitchFamily="18" charset="0"/>
              </a:rPr>
              <a:t>invited to participate voluntarily as the experimental group.</a:t>
            </a:r>
          </a:p>
        </p:txBody>
      </p:sp>
      <p:grpSp>
        <p:nvGrpSpPr>
          <p:cNvPr id="4" name="Group 3">
            <a:extLst>
              <a:ext uri="{FF2B5EF4-FFF2-40B4-BE49-F238E27FC236}">
                <a16:creationId xmlns:a16="http://schemas.microsoft.com/office/drawing/2014/main" id="{EF3AF0FB-01C4-49D6-9A0B-CEE1F88D3472}"/>
              </a:ext>
            </a:extLst>
          </p:cNvPr>
          <p:cNvGrpSpPr>
            <a:grpSpLocks/>
          </p:cNvGrpSpPr>
          <p:nvPr/>
        </p:nvGrpSpPr>
        <p:grpSpPr bwMode="auto">
          <a:xfrm>
            <a:off x="1162050" y="2890838"/>
            <a:ext cx="7051675" cy="2109787"/>
            <a:chOff x="1162050" y="2890838"/>
            <a:chExt cx="7051675" cy="2109787"/>
          </a:xfrm>
        </p:grpSpPr>
        <p:grpSp>
          <p:nvGrpSpPr>
            <p:cNvPr id="47111" name="Group 2">
              <a:extLst>
                <a:ext uri="{FF2B5EF4-FFF2-40B4-BE49-F238E27FC236}">
                  <a16:creationId xmlns:a16="http://schemas.microsoft.com/office/drawing/2014/main" id="{C4FCDBB5-34BE-4009-B375-EE121E818C38}"/>
                </a:ext>
              </a:extLst>
            </p:cNvPr>
            <p:cNvGrpSpPr>
              <a:grpSpLocks/>
            </p:cNvGrpSpPr>
            <p:nvPr/>
          </p:nvGrpSpPr>
          <p:grpSpPr bwMode="auto">
            <a:xfrm>
              <a:off x="6269038" y="2911475"/>
              <a:ext cx="1944687" cy="1971675"/>
              <a:chOff x="5842000" y="2890838"/>
              <a:chExt cx="1944688" cy="1971675"/>
            </a:xfrm>
          </p:grpSpPr>
          <p:sp>
            <p:nvSpPr>
              <p:cNvPr id="47115" name="TextBox 8">
                <a:extLst>
                  <a:ext uri="{FF2B5EF4-FFF2-40B4-BE49-F238E27FC236}">
                    <a16:creationId xmlns:a16="http://schemas.microsoft.com/office/drawing/2014/main" id="{E44DB7F3-4DA3-49D7-8268-D64C6789F9CA}"/>
                  </a:ext>
                </a:extLst>
              </p:cNvPr>
              <p:cNvSpPr txBox="1">
                <a:spLocks noChangeArrowheads="1"/>
              </p:cNvSpPr>
              <p:nvPr/>
            </p:nvSpPr>
            <p:spPr bwMode="auto">
              <a:xfrm>
                <a:off x="5842000" y="289083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366FF"/>
                    </a:solidFill>
                  </a:rPr>
                  <a:t>Control group</a:t>
                </a:r>
              </a:p>
            </p:txBody>
          </p:sp>
          <p:pic>
            <p:nvPicPr>
              <p:cNvPr id="47116" name="Picture 2" descr="https://encrypted-tbn0.gstatic.com/images?q=tbn:ANd9GcSz7I6toUO8jE9me-lMMlsIIFow6B9pWeHI2t9819P0o9l9Ibv6">
                <a:hlinkClick r:id="rId3"/>
                <a:extLst>
                  <a:ext uri="{FF2B5EF4-FFF2-40B4-BE49-F238E27FC236}">
                    <a16:creationId xmlns:a16="http://schemas.microsoft.com/office/drawing/2014/main" id="{D462A0DC-A637-46D6-ACDB-961F734B1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138" y="3352800"/>
                <a:ext cx="150812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12" name="Group 1">
              <a:extLst>
                <a:ext uri="{FF2B5EF4-FFF2-40B4-BE49-F238E27FC236}">
                  <a16:creationId xmlns:a16="http://schemas.microsoft.com/office/drawing/2014/main" id="{C23B2667-DE0E-4267-9BBF-63A44E1B8E7D}"/>
                </a:ext>
              </a:extLst>
            </p:cNvPr>
            <p:cNvGrpSpPr>
              <a:grpSpLocks/>
            </p:cNvGrpSpPr>
            <p:nvPr/>
          </p:nvGrpSpPr>
          <p:grpSpPr bwMode="auto">
            <a:xfrm>
              <a:off x="1162050" y="2890838"/>
              <a:ext cx="2935288" cy="2109787"/>
              <a:chOff x="1447800" y="2890838"/>
              <a:chExt cx="2935288" cy="2109787"/>
            </a:xfrm>
          </p:grpSpPr>
          <p:sp>
            <p:nvSpPr>
              <p:cNvPr id="47113" name="TextBox 7">
                <a:extLst>
                  <a:ext uri="{FF2B5EF4-FFF2-40B4-BE49-F238E27FC236}">
                    <a16:creationId xmlns:a16="http://schemas.microsoft.com/office/drawing/2014/main" id="{2A3831CF-C2F8-4DF6-9F67-4E13F1599FA9}"/>
                  </a:ext>
                </a:extLst>
              </p:cNvPr>
              <p:cNvSpPr txBox="1">
                <a:spLocks noChangeArrowheads="1"/>
              </p:cNvSpPr>
              <p:nvPr/>
            </p:nvSpPr>
            <p:spPr bwMode="auto">
              <a:xfrm>
                <a:off x="1685925" y="2890838"/>
                <a:ext cx="2697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366FF"/>
                    </a:solidFill>
                  </a:rPr>
                  <a:t>Experimental group</a:t>
                </a:r>
              </a:p>
            </p:txBody>
          </p:sp>
          <p:pic>
            <p:nvPicPr>
              <p:cNvPr id="47114" name="Picture 4" descr="http://www.cbc.ca/gfx/images/news/photos/2009/02/26/drugs-iStock-w.jpg">
                <a:hlinkClick r:id="rId5"/>
                <a:extLst>
                  <a:ext uri="{FF2B5EF4-FFF2-40B4-BE49-F238E27FC236}">
                    <a16:creationId xmlns:a16="http://schemas.microsoft.com/office/drawing/2014/main" id="{D63B16C1-B2FA-415A-9E6A-EEE492EE07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352800"/>
                <a:ext cx="29352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Bent Arrow 1">
            <a:extLst>
              <a:ext uri="{FF2B5EF4-FFF2-40B4-BE49-F238E27FC236}">
                <a16:creationId xmlns:a16="http://schemas.microsoft.com/office/drawing/2014/main" id="{F307A487-EF7A-4163-9B9F-4899378FA235}"/>
              </a:ext>
            </a:extLst>
          </p:cNvPr>
          <p:cNvSpPr/>
          <p:nvPr/>
        </p:nvSpPr>
        <p:spPr>
          <a:xfrm flipH="1">
            <a:off x="3440113" y="3779838"/>
            <a:ext cx="1314450" cy="1350962"/>
          </a:xfrm>
          <a:prstGeom prst="ben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163">
                                            <p:txEl>
                                              <p:pRg st="8" end="8"/>
                                            </p:txEl>
                                          </p:spTgt>
                                        </p:tgtEl>
                                        <p:attrNameLst>
                                          <p:attrName>style.visibility</p:attrName>
                                        </p:attrNameLst>
                                      </p:cBhvr>
                                      <p:to>
                                        <p:strVal val="visible"/>
                                      </p:to>
                                    </p:set>
                                    <p:animEffect transition="in" filter="fade">
                                      <p:cBhvr>
                                        <p:cTn id="12" dur="500"/>
                                        <p:tgtEl>
                                          <p:spTgt spid="604163">
                                            <p:txEl>
                                              <p:pRg st="8" end="8"/>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555EEA01-F9BB-41A6-90D8-0C3624C0DDD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501ED2F4-37D7-4AC3-B2DE-9FFF6720D2C4}" type="slidenum">
              <a:rPr lang="en-US" altLang="en-US">
                <a:solidFill>
                  <a:srgbClr val="898989"/>
                </a:solidFill>
              </a:rPr>
              <a:pPr/>
              <a:t>115</a:t>
            </a:fld>
            <a:endParaRPr lang="en-US" altLang="en-US">
              <a:solidFill>
                <a:srgbClr val="898989"/>
              </a:solidFill>
            </a:endParaRPr>
          </a:p>
        </p:txBody>
      </p:sp>
      <p:sp>
        <p:nvSpPr>
          <p:cNvPr id="53251" name="Rectangle 2">
            <a:extLst>
              <a:ext uri="{FF2B5EF4-FFF2-40B4-BE49-F238E27FC236}">
                <a16:creationId xmlns:a16="http://schemas.microsoft.com/office/drawing/2014/main" id="{71B496F3-ECE7-43B3-B0F7-E99FCC132F36}"/>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11331" name="Rectangle 3">
            <a:extLst>
              <a:ext uri="{FF2B5EF4-FFF2-40B4-BE49-F238E27FC236}">
                <a16:creationId xmlns:a16="http://schemas.microsoft.com/office/drawing/2014/main" id="{6F652849-A3BF-4F3E-915C-E888CE418109}"/>
              </a:ext>
            </a:extLst>
          </p:cNvPr>
          <p:cNvSpPr>
            <a:spLocks noGrp="1" noChangeArrowheads="1"/>
          </p:cNvSpPr>
          <p:nvPr>
            <p:ph type="body" idx="1"/>
          </p:nvPr>
        </p:nvSpPr>
        <p:spPr/>
        <p:txBody>
          <a:bodyPr rtlCol="0">
            <a:normAutofit/>
          </a:bodyPr>
          <a:lstStyle/>
          <a:p>
            <a:pPr eaLnBrk="1" fontAlgn="auto" hangingPunct="1">
              <a:spcAft>
                <a:spcPts val="0"/>
              </a:spcAft>
              <a:defRPr/>
            </a:pPr>
            <a:r>
              <a:rPr lang="en-US" dirty="0"/>
              <a:t>Internal Validity</a:t>
            </a:r>
          </a:p>
          <a:p>
            <a:pPr lvl="1" eaLnBrk="1" fontAlgn="auto" hangingPunct="1">
              <a:spcAft>
                <a:spcPts val="0"/>
              </a:spcAft>
              <a:buClr>
                <a:schemeClr val="accent1">
                  <a:lumMod val="75000"/>
                </a:schemeClr>
              </a:buClr>
              <a:buFont typeface="Arial"/>
              <a:buChar char="•"/>
              <a:defRPr/>
            </a:pPr>
            <a:r>
              <a:rPr lang="en-US" dirty="0"/>
              <a:t>The extent that an experimental variable is truly responsible for any variance in the dependent variable.</a:t>
            </a:r>
          </a:p>
          <a:p>
            <a:pPr lvl="2" eaLnBrk="1" fontAlgn="auto" hangingPunct="1">
              <a:spcAft>
                <a:spcPts val="0"/>
              </a:spcAft>
              <a:defRPr/>
            </a:pPr>
            <a:r>
              <a:rPr lang="en-US" dirty="0"/>
              <a:t>Does the experimental manipulation truly cause changes in the specific outcome of interest?</a:t>
            </a:r>
          </a:p>
          <a:p>
            <a:pPr marL="914400" lvl="2" indent="0" eaLnBrk="1" fontAlgn="auto" hangingPunct="1">
              <a:spcAft>
                <a:spcPts val="0"/>
              </a:spcAft>
              <a:buFont typeface="Lucida Grande"/>
              <a:buNone/>
              <a:defRPr/>
            </a:pPr>
            <a:endParaRPr lang="en-US" dirty="0"/>
          </a:p>
          <a:p>
            <a:pPr eaLnBrk="1" fontAlgn="auto" hangingPunct="1">
              <a:spcAft>
                <a:spcPts val="0"/>
              </a:spcAft>
              <a:defRPr/>
            </a:pPr>
            <a:endParaRPr lang="en-US"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555EEA01-F9BB-41A6-90D8-0C3624C0DDD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501ED2F4-37D7-4AC3-B2DE-9FFF6720D2C4}" type="slidenum">
              <a:rPr lang="en-US" altLang="en-US">
                <a:solidFill>
                  <a:srgbClr val="898989"/>
                </a:solidFill>
              </a:rPr>
              <a:pPr/>
              <a:t>116</a:t>
            </a:fld>
            <a:endParaRPr lang="en-US" altLang="en-US">
              <a:solidFill>
                <a:srgbClr val="898989"/>
              </a:solidFill>
            </a:endParaRPr>
          </a:p>
        </p:txBody>
      </p:sp>
      <p:sp>
        <p:nvSpPr>
          <p:cNvPr id="53251" name="Rectangle 2">
            <a:extLst>
              <a:ext uri="{FF2B5EF4-FFF2-40B4-BE49-F238E27FC236}">
                <a16:creationId xmlns:a16="http://schemas.microsoft.com/office/drawing/2014/main" id="{71B496F3-ECE7-43B3-B0F7-E99FCC132F36}"/>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11331" name="Rectangle 3">
            <a:extLst>
              <a:ext uri="{FF2B5EF4-FFF2-40B4-BE49-F238E27FC236}">
                <a16:creationId xmlns:a16="http://schemas.microsoft.com/office/drawing/2014/main" id="{6F652849-A3BF-4F3E-915C-E888CE418109}"/>
              </a:ext>
            </a:extLst>
          </p:cNvPr>
          <p:cNvSpPr>
            <a:spLocks noGrp="1" noChangeArrowheads="1"/>
          </p:cNvSpPr>
          <p:nvPr>
            <p:ph type="body" idx="1"/>
          </p:nvPr>
        </p:nvSpPr>
        <p:spPr/>
        <p:txBody>
          <a:bodyPr rtlCol="0">
            <a:normAutofit/>
          </a:bodyPr>
          <a:lstStyle/>
          <a:p>
            <a:pPr eaLnBrk="1" fontAlgn="auto" hangingPunct="1">
              <a:spcAft>
                <a:spcPts val="0"/>
              </a:spcAft>
              <a:defRPr/>
            </a:pPr>
            <a:r>
              <a:rPr lang="en-US" sz="3600" dirty="0"/>
              <a:t>Validity of the experiment</a:t>
            </a:r>
          </a:p>
          <a:p>
            <a:pPr lvl="1" eaLnBrk="1" fontAlgn="auto" hangingPunct="1">
              <a:spcAft>
                <a:spcPts val="0"/>
              </a:spcAft>
              <a:defRPr/>
            </a:pPr>
            <a:r>
              <a:rPr lang="en-US" sz="3200" dirty="0"/>
              <a:t>Validity is a measure of how correct the results of an experiment are.</a:t>
            </a:r>
          </a:p>
          <a:p>
            <a:pPr eaLnBrk="1" fontAlgn="auto" hangingPunct="1">
              <a:spcAft>
                <a:spcPts val="0"/>
              </a:spcAft>
              <a:defRPr/>
            </a:pPr>
            <a:endParaRPr lang="en-US" sz="3600" dirty="0"/>
          </a:p>
          <a:p>
            <a:pPr eaLnBrk="1" fontAlgn="auto" hangingPunct="1">
              <a:spcAft>
                <a:spcPts val="0"/>
              </a:spcAft>
              <a:defRPr/>
            </a:pPr>
            <a:r>
              <a:rPr lang="en-US" sz="3600" dirty="0"/>
              <a:t>2 aspects of validity in experiment</a:t>
            </a:r>
          </a:p>
          <a:p>
            <a:pPr lvl="1" eaLnBrk="1" fontAlgn="auto" hangingPunct="1">
              <a:spcAft>
                <a:spcPts val="0"/>
              </a:spcAft>
              <a:defRPr/>
            </a:pPr>
            <a:r>
              <a:rPr lang="en-US" sz="3200" dirty="0"/>
              <a:t>Internal Validity</a:t>
            </a:r>
          </a:p>
          <a:p>
            <a:pPr lvl="1" eaLnBrk="1" fontAlgn="auto" hangingPunct="1">
              <a:spcAft>
                <a:spcPts val="0"/>
              </a:spcAft>
              <a:defRPr/>
            </a:pPr>
            <a:r>
              <a:rPr lang="en-US" sz="3200" dirty="0"/>
              <a:t>External Validity </a:t>
            </a:r>
          </a:p>
        </p:txBody>
      </p:sp>
    </p:spTree>
    <p:extLst>
      <p:ext uri="{BB962C8B-B14F-4D97-AF65-F5344CB8AC3E}">
        <p14:creationId xmlns:p14="http://schemas.microsoft.com/office/powerpoint/2010/main" val="60978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fade">
                                      <p:cBhvr>
                                        <p:cTn id="7" dur="500"/>
                                        <p:tgtEl>
                                          <p:spTgt spid="611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1331">
                                            <p:txEl>
                                              <p:pRg st="3" end="3"/>
                                            </p:txEl>
                                          </p:spTgt>
                                        </p:tgtEl>
                                        <p:attrNameLst>
                                          <p:attrName>style.visibility</p:attrName>
                                        </p:attrNameLst>
                                      </p:cBhvr>
                                      <p:to>
                                        <p:strVal val="visible"/>
                                      </p:to>
                                    </p:set>
                                    <p:animEffect transition="in" filter="fade">
                                      <p:cBhvr>
                                        <p:cTn id="12" dur="500"/>
                                        <p:tgtEl>
                                          <p:spTgt spid="611331">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1331">
                                            <p:txEl>
                                              <p:pRg st="4" end="4"/>
                                            </p:txEl>
                                          </p:spTgt>
                                        </p:tgtEl>
                                        <p:attrNameLst>
                                          <p:attrName>style.visibility</p:attrName>
                                        </p:attrNameLst>
                                      </p:cBhvr>
                                      <p:to>
                                        <p:strVal val="visible"/>
                                      </p:to>
                                    </p:set>
                                    <p:animEffect transition="in" filter="fade">
                                      <p:cBhvr>
                                        <p:cTn id="15" dur="500"/>
                                        <p:tgtEl>
                                          <p:spTgt spid="61133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11331">
                                            <p:txEl>
                                              <p:pRg st="5" end="5"/>
                                            </p:txEl>
                                          </p:spTgt>
                                        </p:tgtEl>
                                        <p:attrNameLst>
                                          <p:attrName>style.visibility</p:attrName>
                                        </p:attrNameLst>
                                      </p:cBhvr>
                                      <p:to>
                                        <p:strVal val="visible"/>
                                      </p:to>
                                    </p:set>
                                    <p:animEffect transition="in" filter="fade">
                                      <p:cBhvr>
                                        <p:cTn id="18" dur="500"/>
                                        <p:tgtEl>
                                          <p:spTgt spid="611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403058B5-4968-4887-A618-94E5BF7EC7C6}"/>
              </a:ext>
            </a:extLst>
          </p:cNvPr>
          <p:cNvSpPr>
            <a:spLocks noGrp="1"/>
          </p:cNvSpPr>
          <p:nvPr>
            <p:ph type="sldNum" sz="quarter" idx="11"/>
          </p:nvPr>
        </p:nvSpPr>
        <p:spPr bwMode="auto">
          <a:xfrm>
            <a:off x="6527513" y="532671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F3A4F8B5-4230-4F85-B553-4D2337381573}" type="slidenum">
              <a:rPr lang="en-US" altLang="en-US">
                <a:solidFill>
                  <a:srgbClr val="898989"/>
                </a:solidFill>
              </a:rPr>
              <a:pPr/>
              <a:t>117</a:t>
            </a:fld>
            <a:endParaRPr lang="en-US" altLang="en-US">
              <a:solidFill>
                <a:srgbClr val="898989"/>
              </a:solidFill>
            </a:endParaRPr>
          </a:p>
        </p:txBody>
      </p:sp>
      <p:sp>
        <p:nvSpPr>
          <p:cNvPr id="56323" name="Rectangle 2">
            <a:extLst>
              <a:ext uri="{FF2B5EF4-FFF2-40B4-BE49-F238E27FC236}">
                <a16:creationId xmlns:a16="http://schemas.microsoft.com/office/drawing/2014/main" id="{5A51EB2F-7E81-40DC-8B10-C793E43AD228}"/>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12355" name="Rectangle 3">
            <a:extLst>
              <a:ext uri="{FF2B5EF4-FFF2-40B4-BE49-F238E27FC236}">
                <a16:creationId xmlns:a16="http://schemas.microsoft.com/office/drawing/2014/main" id="{4E3FB90B-A2D2-41CA-8B15-065E43E40EFA}"/>
              </a:ext>
            </a:extLst>
          </p:cNvPr>
          <p:cNvSpPr>
            <a:spLocks noGrp="1" noChangeArrowheads="1"/>
          </p:cNvSpPr>
          <p:nvPr>
            <p:ph type="body" idx="1"/>
          </p:nvPr>
        </p:nvSpPr>
        <p:spPr>
          <a:xfrm>
            <a:off x="1338263" y="1084263"/>
            <a:ext cx="7761287" cy="5411787"/>
          </a:xfrm>
        </p:spPr>
        <p:txBody>
          <a:bodyPr rtlCol="0">
            <a:normAutofit/>
          </a:bodyPr>
          <a:lstStyle/>
          <a:p>
            <a:pPr eaLnBrk="1" fontAlgn="auto" hangingPunct="1">
              <a:spcAft>
                <a:spcPts val="0"/>
              </a:spcAft>
              <a:defRPr/>
            </a:pPr>
            <a:r>
              <a:rPr lang="en-US" b="1" dirty="0"/>
              <a:t>Internal validity</a:t>
            </a:r>
            <a:r>
              <a:rPr lang="en-US" dirty="0"/>
              <a:t> refers to the extent to which we can be reasonably sure that the change (or lack of change) in the outcome was caused by the treatment. </a:t>
            </a:r>
          </a:p>
        </p:txBody>
      </p:sp>
      <p:sp>
        <p:nvSpPr>
          <p:cNvPr id="2" name="Oval 1">
            <a:extLst>
              <a:ext uri="{FF2B5EF4-FFF2-40B4-BE49-F238E27FC236}">
                <a16:creationId xmlns:a16="http://schemas.microsoft.com/office/drawing/2014/main" id="{746279BA-DA88-4D05-B931-C47C89EDFA59}"/>
              </a:ext>
            </a:extLst>
          </p:cNvPr>
          <p:cNvSpPr/>
          <p:nvPr/>
        </p:nvSpPr>
        <p:spPr>
          <a:xfrm>
            <a:off x="3917455" y="4002857"/>
            <a:ext cx="1916035" cy="12598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Outcome</a:t>
            </a:r>
          </a:p>
        </p:txBody>
      </p:sp>
      <p:sp>
        <p:nvSpPr>
          <p:cNvPr id="6" name="Oval 5">
            <a:extLst>
              <a:ext uri="{FF2B5EF4-FFF2-40B4-BE49-F238E27FC236}">
                <a16:creationId xmlns:a16="http://schemas.microsoft.com/office/drawing/2014/main" id="{C6143825-35DC-4CDE-924A-6B82CB99A934}"/>
              </a:ext>
            </a:extLst>
          </p:cNvPr>
          <p:cNvSpPr/>
          <p:nvPr/>
        </p:nvSpPr>
        <p:spPr>
          <a:xfrm>
            <a:off x="1187765" y="3974484"/>
            <a:ext cx="2107061" cy="12598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Treatment</a:t>
            </a:r>
          </a:p>
        </p:txBody>
      </p:sp>
      <p:sp>
        <p:nvSpPr>
          <p:cNvPr id="3" name="Arrow: Right 2">
            <a:extLst>
              <a:ext uri="{FF2B5EF4-FFF2-40B4-BE49-F238E27FC236}">
                <a16:creationId xmlns:a16="http://schemas.microsoft.com/office/drawing/2014/main" id="{B594BF7F-AE9B-4315-8BFE-544D29A7972C}"/>
              </a:ext>
            </a:extLst>
          </p:cNvPr>
          <p:cNvSpPr/>
          <p:nvPr/>
        </p:nvSpPr>
        <p:spPr>
          <a:xfrm>
            <a:off x="3126421" y="4246697"/>
            <a:ext cx="927794" cy="772160"/>
          </a:xfrm>
          <a:prstGeom prst="rightArrow">
            <a:avLst>
              <a:gd name="adj1" fmla="val 50000"/>
              <a:gd name="adj2" fmla="val 486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8C41E10-3A95-425B-AAAF-2F1529836924}"/>
              </a:ext>
            </a:extLst>
          </p:cNvPr>
          <p:cNvSpPr/>
          <p:nvPr/>
        </p:nvSpPr>
        <p:spPr>
          <a:xfrm>
            <a:off x="6329680" y="3974483"/>
            <a:ext cx="2611120" cy="1259840"/>
          </a:xfrm>
          <a:prstGeom prst="ellipse">
            <a:avLst/>
          </a:prstGeom>
          <a:solidFill>
            <a:schemeClr val="accent5">
              <a:lumMod val="20000"/>
              <a:lumOff val="80000"/>
            </a:schemeClr>
          </a:solidFill>
          <a:ln w="28575">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Uncontrolled factors</a:t>
            </a:r>
          </a:p>
        </p:txBody>
      </p:sp>
      <p:sp>
        <p:nvSpPr>
          <p:cNvPr id="4" name="Arrow: Down 3">
            <a:extLst>
              <a:ext uri="{FF2B5EF4-FFF2-40B4-BE49-F238E27FC236}">
                <a16:creationId xmlns:a16="http://schemas.microsoft.com/office/drawing/2014/main" id="{E55A1069-2D16-4782-833A-46ED6BDD070A}"/>
              </a:ext>
            </a:extLst>
          </p:cNvPr>
          <p:cNvSpPr/>
          <p:nvPr/>
        </p:nvSpPr>
        <p:spPr>
          <a:xfrm rot="5400000">
            <a:off x="5641033" y="4283859"/>
            <a:ext cx="772160" cy="7217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660B46-33CB-45AD-B46E-F2D89AC79027}"/>
              </a:ext>
            </a:extLst>
          </p:cNvPr>
          <p:cNvSpPr/>
          <p:nvPr/>
        </p:nvSpPr>
        <p:spPr>
          <a:xfrm>
            <a:off x="5815060" y="3431856"/>
            <a:ext cx="505267"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dobe Gothic Std B" panose="020B0800000000000000" pitchFamily="34" charset="-128"/>
                <a:ea typeface="Adobe Gothic Std B" panose="020B0800000000000000" pitchFamily="34" charset="-128"/>
                <a:cs typeface="Biome" panose="020B0502040204020203" pitchFamily="34" charset="0"/>
              </a:rPr>
              <a:t>?</a:t>
            </a:r>
          </a:p>
        </p:txBody>
      </p:sp>
      <p:sp>
        <p:nvSpPr>
          <p:cNvPr id="11" name="Rectangle 10">
            <a:extLst>
              <a:ext uri="{FF2B5EF4-FFF2-40B4-BE49-F238E27FC236}">
                <a16:creationId xmlns:a16="http://schemas.microsoft.com/office/drawing/2014/main" id="{01632EDD-15B3-4262-80F7-19289951C9A8}"/>
              </a:ext>
            </a:extLst>
          </p:cNvPr>
          <p:cNvSpPr/>
          <p:nvPr/>
        </p:nvSpPr>
        <p:spPr>
          <a:xfrm>
            <a:off x="3315524" y="3431856"/>
            <a:ext cx="505267"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dobe Gothic Std B" panose="020B0800000000000000" pitchFamily="34" charset="-128"/>
                <a:ea typeface="Adobe Gothic Std B" panose="020B0800000000000000" pitchFamily="34" charset="-128"/>
                <a:cs typeface="Biome" panose="020B0502040204020203" pitchFamily="34" charset="0"/>
              </a:rPr>
              <a:t>?</a:t>
            </a:r>
          </a:p>
        </p:txBody>
      </p:sp>
    </p:spTree>
    <p:extLst>
      <p:ext uri="{BB962C8B-B14F-4D97-AF65-F5344CB8AC3E}">
        <p14:creationId xmlns:p14="http://schemas.microsoft.com/office/powerpoint/2010/main" val="302740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2" descr="à¸à¸¥à¸à¸²à¸£à¸à¹à¸à¸«à¸²à¸£à¸¹à¸à¸ à¸²à¸à¸ªà¸³à¸«à¸£à¸±à¸ placebo">
            <a:extLst>
              <a:ext uri="{FF2B5EF4-FFF2-40B4-BE49-F238E27FC236}">
                <a16:creationId xmlns:a16="http://schemas.microsoft.com/office/drawing/2014/main" id="{22573257-95C4-47B5-9047-C0DEEC9EB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1863725"/>
            <a:ext cx="1827213"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Slide Number Placeholder 4">
            <a:extLst>
              <a:ext uri="{FF2B5EF4-FFF2-40B4-BE49-F238E27FC236}">
                <a16:creationId xmlns:a16="http://schemas.microsoft.com/office/drawing/2014/main" id="{83030748-6CC2-4AF1-B7E2-F2812F75BCA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1BB62AF7-1F76-4685-BE32-DDD658D21B4D}" type="slidenum">
              <a:rPr lang="en-US" altLang="en-US">
                <a:solidFill>
                  <a:srgbClr val="898989"/>
                </a:solidFill>
              </a:rPr>
              <a:pPr/>
              <a:t>118</a:t>
            </a:fld>
            <a:endParaRPr lang="en-US" altLang="en-US">
              <a:solidFill>
                <a:srgbClr val="898989"/>
              </a:solidFill>
            </a:endParaRPr>
          </a:p>
        </p:txBody>
      </p:sp>
      <p:sp>
        <p:nvSpPr>
          <p:cNvPr id="54275" name="Rectangle 2">
            <a:extLst>
              <a:ext uri="{FF2B5EF4-FFF2-40B4-BE49-F238E27FC236}">
                <a16:creationId xmlns:a16="http://schemas.microsoft.com/office/drawing/2014/main" id="{5878CB43-498C-4572-934E-EF429AA055A7}"/>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11331" name="Rectangle 3">
            <a:extLst>
              <a:ext uri="{FF2B5EF4-FFF2-40B4-BE49-F238E27FC236}">
                <a16:creationId xmlns:a16="http://schemas.microsoft.com/office/drawing/2014/main" id="{477F0A4F-C8D8-4CD4-858C-F902F948CEE3}"/>
              </a:ext>
            </a:extLst>
          </p:cNvPr>
          <p:cNvSpPr>
            <a:spLocks noGrp="1" noChangeArrowheads="1"/>
          </p:cNvSpPr>
          <p:nvPr>
            <p:ph type="body" idx="1"/>
          </p:nvPr>
        </p:nvSpPr>
        <p:spPr>
          <a:xfrm>
            <a:off x="946151" y="1084263"/>
            <a:ext cx="8153400" cy="5411787"/>
          </a:xfrm>
        </p:spPr>
        <p:txBody>
          <a:bodyPr rtlCol="0">
            <a:normAutofit lnSpcReduction="10000"/>
          </a:bodyPr>
          <a:lstStyle/>
          <a:p>
            <a:pPr eaLnBrk="1" fontAlgn="auto" hangingPunct="1">
              <a:spcAft>
                <a:spcPts val="0"/>
              </a:spcAft>
              <a:defRPr/>
            </a:pPr>
            <a:r>
              <a:rPr lang="en-US" dirty="0"/>
              <a:t>Internal Validity</a:t>
            </a:r>
          </a:p>
          <a:p>
            <a:pPr marL="914400" lvl="2" indent="0" eaLnBrk="1" fontAlgn="auto" hangingPunct="1">
              <a:spcAft>
                <a:spcPts val="0"/>
              </a:spcAft>
              <a:buFont typeface="Lucida Grande"/>
              <a:buNone/>
              <a:defRPr/>
            </a:pPr>
            <a:r>
              <a:rPr lang="en-US" sz="2800" b="1" dirty="0"/>
              <a:t>The placebo effect </a:t>
            </a:r>
            <a:endParaRPr lang="en-US" sz="2800" dirty="0"/>
          </a:p>
          <a:p>
            <a:pPr marL="1371600" lvl="3" indent="0" eaLnBrk="1" fontAlgn="auto" hangingPunct="1">
              <a:spcAft>
                <a:spcPts val="0"/>
              </a:spcAft>
              <a:buFont typeface="Wingdings" panose="05000000000000000000" pitchFamily="2" charset="2"/>
              <a:buNone/>
              <a:defRPr/>
            </a:pPr>
            <a:r>
              <a:rPr lang="en-US" sz="2400" dirty="0"/>
              <a:t>      The measurable, observable, or felt improvement      </a:t>
            </a:r>
            <a:br>
              <a:rPr lang="en-US" sz="2400" dirty="0"/>
            </a:br>
            <a:r>
              <a:rPr lang="en-US" sz="2400" dirty="0"/>
              <a:t>       in health or behavior not attributable to a     </a:t>
            </a:r>
            <a:br>
              <a:rPr lang="en-US" sz="2400" dirty="0"/>
            </a:br>
            <a:r>
              <a:rPr lang="en-US" sz="2400" dirty="0"/>
              <a:t>       medication or invasive treatment that has been </a:t>
            </a:r>
            <a:br>
              <a:rPr lang="en-US" sz="2400" dirty="0"/>
            </a:br>
            <a:r>
              <a:rPr lang="en-US" sz="2400" dirty="0"/>
              <a:t>       administered.</a:t>
            </a:r>
          </a:p>
          <a:p>
            <a:pPr marL="1371600" lvl="3" indent="0" eaLnBrk="1" fontAlgn="auto" hangingPunct="1">
              <a:spcAft>
                <a:spcPts val="0"/>
              </a:spcAft>
              <a:buFont typeface="Wingdings" panose="05000000000000000000" pitchFamily="2" charset="2"/>
              <a:buNone/>
              <a:defRPr/>
            </a:pPr>
            <a:endParaRPr lang="en-US" sz="2400" dirty="0"/>
          </a:p>
          <a:p>
            <a:pPr marL="1371600" lvl="3" indent="0" eaLnBrk="1" fontAlgn="auto" hangingPunct="1">
              <a:spcAft>
                <a:spcPts val="0"/>
              </a:spcAft>
              <a:buFont typeface="Wingdings" panose="05000000000000000000" pitchFamily="2" charset="2"/>
              <a:buNone/>
              <a:defRPr/>
            </a:pPr>
            <a:endParaRPr lang="en-US" sz="2400" dirty="0"/>
          </a:p>
          <a:p>
            <a:pPr eaLnBrk="1" fontAlgn="auto" hangingPunct="1">
              <a:spcAft>
                <a:spcPts val="0"/>
              </a:spcAft>
              <a:defRPr/>
            </a:pPr>
            <a:r>
              <a:rPr lang="en-US" sz="2400" dirty="0"/>
              <a:t>In medical experiment that test the effect of a medicine</a:t>
            </a:r>
          </a:p>
          <a:p>
            <a:pPr lvl="1" eaLnBrk="1" fontAlgn="auto" hangingPunct="1">
              <a:spcAft>
                <a:spcPts val="0"/>
              </a:spcAft>
              <a:defRPr/>
            </a:pPr>
            <a:r>
              <a:rPr lang="en-US" sz="1800" dirty="0"/>
              <a:t>Experimental group (takes a real medicine)    </a:t>
            </a:r>
            <a:r>
              <a:rPr lang="en-US" sz="1800" dirty="0">
                <a:sym typeface="Wingdings" pitchFamily="2" charset="2"/>
              </a:rPr>
              <a:t>    Expected to see the effect</a:t>
            </a:r>
            <a:endParaRPr lang="en-US" sz="1800" dirty="0"/>
          </a:p>
          <a:p>
            <a:pPr lvl="1" eaLnBrk="1" fontAlgn="auto" hangingPunct="1">
              <a:spcAft>
                <a:spcPts val="0"/>
              </a:spcAft>
              <a:defRPr/>
            </a:pPr>
            <a:r>
              <a:rPr lang="en-US" sz="1800" dirty="0"/>
              <a:t>Control group 1 (Take no medicine)</a:t>
            </a:r>
            <a:r>
              <a:rPr lang="en-US" sz="1800" dirty="0">
                <a:sym typeface="Wingdings" pitchFamily="2" charset="2"/>
              </a:rPr>
              <a:t>                      Expected to see NO effect</a:t>
            </a:r>
            <a:endParaRPr lang="en-US" sz="1800" dirty="0"/>
          </a:p>
          <a:p>
            <a:pPr lvl="1" eaLnBrk="1" fontAlgn="auto" hangingPunct="1">
              <a:spcAft>
                <a:spcPts val="0"/>
              </a:spcAft>
              <a:defRPr/>
            </a:pPr>
            <a:r>
              <a:rPr lang="en-US" sz="1800" dirty="0"/>
              <a:t>Control group 2 (Takes a Placebo)</a:t>
            </a:r>
            <a:r>
              <a:rPr lang="en-US" sz="1800" dirty="0">
                <a:sym typeface="Wingdings" pitchFamily="2" charset="2"/>
              </a:rPr>
              <a:t>                         Expected to see NO effect</a:t>
            </a:r>
            <a:endParaRPr lang="en-US" sz="1800" dirty="0"/>
          </a:p>
          <a:p>
            <a:pPr lvl="1" eaLnBrk="1" fontAlgn="auto" hangingPunct="1">
              <a:spcAft>
                <a:spcPts val="0"/>
              </a:spcAft>
              <a:defRPr/>
            </a:pPr>
            <a:endParaRPr lang="en-US" sz="1800" dirty="0"/>
          </a:p>
          <a:p>
            <a:pPr marL="457200" lvl="1" indent="0" eaLnBrk="1" fontAlgn="auto" hangingPunct="1">
              <a:spcAft>
                <a:spcPts val="0"/>
              </a:spcAft>
              <a:buFont typeface="Arial" panose="020B0604020202020204" pitchFamily="34" charset="0"/>
              <a:buNone/>
              <a:defRPr/>
            </a:pPr>
            <a:r>
              <a:rPr lang="en-US" sz="1800" i="0" dirty="0"/>
              <a:t>The placebo effect happens when “Control group 2” shows the same effect as the “Experimental group”.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1331">
                                            <p:txEl>
                                              <p:pRg st="5" end="5"/>
                                            </p:txEl>
                                          </p:spTgt>
                                        </p:tgtEl>
                                        <p:attrNameLst>
                                          <p:attrName>style.visibility</p:attrName>
                                        </p:attrNameLst>
                                      </p:cBhvr>
                                      <p:to>
                                        <p:strVal val="visible"/>
                                      </p:to>
                                    </p:set>
                                    <p:animEffect transition="in" filter="fade">
                                      <p:cBhvr>
                                        <p:cTn id="7" dur="500"/>
                                        <p:tgtEl>
                                          <p:spTgt spid="61133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1331">
                                            <p:txEl>
                                              <p:pRg st="6" end="6"/>
                                            </p:txEl>
                                          </p:spTgt>
                                        </p:tgtEl>
                                        <p:attrNameLst>
                                          <p:attrName>style.visibility</p:attrName>
                                        </p:attrNameLst>
                                      </p:cBhvr>
                                      <p:to>
                                        <p:strVal val="visible"/>
                                      </p:to>
                                    </p:set>
                                    <p:animEffect transition="in" filter="fade">
                                      <p:cBhvr>
                                        <p:cTn id="12" dur="500"/>
                                        <p:tgtEl>
                                          <p:spTgt spid="611331">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1331">
                                            <p:txEl>
                                              <p:pRg st="7" end="7"/>
                                            </p:txEl>
                                          </p:spTgt>
                                        </p:tgtEl>
                                        <p:attrNameLst>
                                          <p:attrName>style.visibility</p:attrName>
                                        </p:attrNameLst>
                                      </p:cBhvr>
                                      <p:to>
                                        <p:strVal val="visible"/>
                                      </p:to>
                                    </p:set>
                                    <p:animEffect transition="in" filter="fade">
                                      <p:cBhvr>
                                        <p:cTn id="17" dur="500"/>
                                        <p:tgtEl>
                                          <p:spTgt spid="611331">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1331">
                                            <p:txEl>
                                              <p:pRg st="8" end="8"/>
                                            </p:txEl>
                                          </p:spTgt>
                                        </p:tgtEl>
                                        <p:attrNameLst>
                                          <p:attrName>style.visibility</p:attrName>
                                        </p:attrNameLst>
                                      </p:cBhvr>
                                      <p:to>
                                        <p:strVal val="visible"/>
                                      </p:to>
                                    </p:set>
                                    <p:animEffect transition="in" filter="fade">
                                      <p:cBhvr>
                                        <p:cTn id="22" dur="500"/>
                                        <p:tgtEl>
                                          <p:spTgt spid="611331">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1331">
                                            <p:txEl>
                                              <p:pRg st="10" end="10"/>
                                            </p:txEl>
                                          </p:spTgt>
                                        </p:tgtEl>
                                        <p:attrNameLst>
                                          <p:attrName>style.visibility</p:attrName>
                                        </p:attrNameLst>
                                      </p:cBhvr>
                                      <p:to>
                                        <p:strVal val="visible"/>
                                      </p:to>
                                    </p:set>
                                    <p:animEffect transition="in" filter="fade">
                                      <p:cBhvr>
                                        <p:cTn id="27" dur="500"/>
                                        <p:tgtEl>
                                          <p:spTgt spid="6113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F50E2595-591B-4CE6-ABD0-7345B4E0CDE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21726F31-9288-4D44-AACA-2A15B8E85FD0}" type="slidenum">
              <a:rPr lang="en-US" altLang="en-US">
                <a:solidFill>
                  <a:srgbClr val="898989"/>
                </a:solidFill>
              </a:rPr>
              <a:pPr/>
              <a:t>119</a:t>
            </a:fld>
            <a:endParaRPr lang="en-US" altLang="en-US">
              <a:solidFill>
                <a:srgbClr val="898989"/>
              </a:solidFill>
            </a:endParaRPr>
          </a:p>
        </p:txBody>
      </p:sp>
      <p:sp>
        <p:nvSpPr>
          <p:cNvPr id="55299" name="Rectangle 2">
            <a:extLst>
              <a:ext uri="{FF2B5EF4-FFF2-40B4-BE49-F238E27FC236}">
                <a16:creationId xmlns:a16="http://schemas.microsoft.com/office/drawing/2014/main" id="{BB596772-7530-468A-8E0A-28ECEBD8680C}"/>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04163" name="Rectangle 3">
            <a:extLst>
              <a:ext uri="{FF2B5EF4-FFF2-40B4-BE49-F238E27FC236}">
                <a16:creationId xmlns:a16="http://schemas.microsoft.com/office/drawing/2014/main" id="{18C5375A-A865-4AA5-BF1A-23E245FD66C4}"/>
              </a:ext>
            </a:extLst>
          </p:cNvPr>
          <p:cNvSpPr>
            <a:spLocks noGrp="1" noChangeArrowheads="1"/>
          </p:cNvSpPr>
          <p:nvPr>
            <p:ph type="body" idx="1"/>
          </p:nvPr>
        </p:nvSpPr>
        <p:spPr>
          <a:xfrm>
            <a:off x="1338263" y="1084263"/>
            <a:ext cx="7761287" cy="1717675"/>
          </a:xfrm>
        </p:spPr>
        <p:txBody>
          <a:bodyPr rtlCol="0">
            <a:normAutofit/>
          </a:bodyPr>
          <a:lstStyle/>
          <a:p>
            <a:pPr eaLnBrk="1" fontAlgn="auto" hangingPunct="1">
              <a:spcAft>
                <a:spcPts val="0"/>
              </a:spcAft>
              <a:defRPr/>
            </a:pPr>
            <a:r>
              <a:rPr lang="en-US" dirty="0"/>
              <a:t>Hawthorne Effect</a:t>
            </a:r>
          </a:p>
          <a:p>
            <a:pPr lvl="1" eaLnBrk="1" fontAlgn="auto" hangingPunct="1">
              <a:spcAft>
                <a:spcPts val="0"/>
              </a:spcAft>
              <a:buClr>
                <a:schemeClr val="accent1">
                  <a:lumMod val="75000"/>
                </a:schemeClr>
              </a:buClr>
              <a:buFont typeface="Arial"/>
              <a:buChar char="•"/>
              <a:defRPr/>
            </a:pPr>
            <a:r>
              <a:rPr lang="en-US" dirty="0"/>
              <a:t>People will perform differently from normal when they know that someone observes them</a:t>
            </a:r>
          </a:p>
          <a:p>
            <a:pPr lvl="1" eaLnBrk="1" fontAlgn="auto" hangingPunct="1">
              <a:spcAft>
                <a:spcPts val="0"/>
              </a:spcAft>
              <a:buClr>
                <a:schemeClr val="accent1">
                  <a:lumMod val="75000"/>
                </a:schemeClr>
              </a:buClr>
              <a:buFont typeface="Arial"/>
              <a:buChar char="•"/>
              <a:defRPr/>
            </a:pPr>
            <a:endParaRPr lang="en-US" dirty="0"/>
          </a:p>
        </p:txBody>
      </p:sp>
      <p:sp>
        <p:nvSpPr>
          <p:cNvPr id="55301" name="AutoShape 10" descr="data:image/jpeg;base64,/9j/4AAQSkZJRgABAQAAAQABAAD/2wCEAAkGBwgHBhUSBxQVFRUXGCAbGBgXGSEdHhsfICEeICIeHSIhICogIx8lJx0iIzEiMS4rLi4uHCIzODQtNygvLisBCgoKDg0OGxAQGjcmHyMrNzc3Ny0tNy03Mjc3LzYrLi03LDc3Nzc0LzQ3NCw3NzAzNzc3NDQsMCwwNCwxLCw3LP/AABEIAJwA8QMBIgACEQEDEQH/xAAcAAEAAgMBAQEAAAAAAAAAAAAABQYDBAcIAgH/xAA/EAACAQMDAwMCBAIHBQkAAAABAgMABBEFEiEGMUEHEyIyURRhcYEjkRUzQlKhwdEIF0NighYkVJKisbLh8P/EABgBAQADAQAAAAAAAAAAAAAAAAABAgME/8QAKBEBAAIBAwIFBAMAAAAAAAAAAAECEQMSITFRBEGhseETYYHBFEJx/9oADAMBAAIRAxEAPwDuNKV5j1j1H600breVryX5RSFGhwREVDdgp5we4b6sEc0HpylRnT+rHWtPE6xPEjYMfucMylQdxX+zySMeQM+ak6BSlQ/WMk0HSl09sxRkgd1I75VS2P0OMHscE4IPNBMUrn3ovqV9q2hXEuoSM5/EFQCSQoEcR43EkZz2zjz5Oeg1a1Zpaa26wiJiYzBSlKqkpSlApSlApSlApSlApSlApSobrK51Ky6WuJNECmdIyybgW7cnAHJbGcDtnGeKCZpXnD0z9T9et+pVi1iSW5inY5XG9wzdjGOOM4G3sATgV6JtJJpbVGuU2OVBZM7tpI5GRwcds0GalKhOtbrU7LpS4l0THvJGWTILduTgDu2M48Zxnigm6V5y9MfU/XYOpBFrLy3MczH4hd7hzkjZ2wM8bewHYDFeh7R5pbVGuV2OVBZM7tpI5XPnB4z5oM1KUoFKUoFcL9Wuj9Dv+rvee/trUyACVXJZty4BYKo77SvBIz+VdU601S80/TFj0oA3FxIIYSeyswJLng8Iqs+PO3FcC9aOkE6X1O3aBtyzRYZjnc0iY9x2yxJLFw2fzx4oPSWlNZnTkGmsrxqoVSrbhheMZBOcYxW3XGPTk3mi9IQalpWBb7dt5b/Jt2xmVrlCM4cDBKBeVU85Ax2egVWvUb8S/RdzHYZ92VDGgGMsW4KjPHIzVlqp+qbpF0NOxbYy7SjBipDbgBtIIOeSKmImeI6nHmhfRW1utK0ee31JGjlM3uhW8oURMggkHBQgjuMrn6hno1cj9B5ZbqW8e7ZpHAiUM7FmC/xTtBYk4zzjtXXK014vGpaNTG7POOitJrNY29ClKVksUpSgUpSgUpSgUpSgUpSgV8ShGiIlxjHOft5r7qn9UifqDXY9Nh+MIUTXbZPyj3FVhGMf1hU5OeyHPfBDmfTPSPTejepAlbUrQxxyM8cQf5diUBbhBgHJOT9OMc8d7BBHFeQOrdJXpbriWC4VZFilDbRwGQ4cL5xlWA84r0Z0zHqHTOpR2k7e5aT7janDboCAX/DsecoEBKsSPoIx2AC6V8TLG0JE2NpBzntjzmvuqf1Os/UXUCadEdsCqJ7s8/NCSqQ8Y4cgknPZCD3wQ5n0n0l05ofqMJZNStDHG7vHGH+XYlAzcJwDknJ5GMc8d8ByOK8e9T6UOlut5YLtVkWGYHaOA6HDqPOMqQCOcZ84r0d0zFqHTGppZ3Le7aTBzatht0JGXFuxOcqEztYkf1ZGO2AulKUoFKUoIvW9J/pNoXjfZJBJ7kZK7l3bHT5LkEjDngEc45rgXrdrV9rS2pvIkRY3uItyMWDujIshXIDbBhQMgHO7uACfSNcyuun7DrrrS4h1aJvwtioSMAsuZpT7kjAqeeAuRnjK8c0Eb6ZJqmpem8VlYxhFfeJ5ZCVKxyOeYkKneWUsFfhQw/tYIHX6onp/okVq213cyWDzWoPGJI39uRA2ACdilfsAxfvwavdAqi+sawS9JbLxjHG0qbpAhfZg5HxBBO4gL34zV6rmvrxcyRdLRImMSTgN/wBKswx+6itNGk6mpWsTjMq2nETLQ9EY7a3vLldNmM6FULsYWi2MC20cud24Fj+W3866zXFfQK4kXVbqMfSY1Y/qrED/AORrtVaeL0509a1ZnP3n4wjTtFqxMRgpSlc65SlKBSlKBSlKBSlKBSlKBVa6ihl0WWfUrNkLLAolSXO1o4i7/FlBZW+bc7XBwBgd6stYL0RGzf8AEDcu07h9xig8oep815qXX873MRSSQxkRjlgDGmwHBOW27cgec16O0z+kdZv4JZFWK2hBZMtmWSQoY/mu3+GF3yApnduC5xgrVEs+jIes+mptWvQ0d7MzzW7ksuxUOIQy4IxhBzg5Ug5810XpGG2ksTd2hcC8Ec5RsYUtGgOAOAWxlu+WJNBPVWeoopdCkn1KzZCRColjkztZIi7fFlBKN825KuDgDA5NWasF/wC0LJzcDcoUkj7gc/5UHlD1NlvtR9QLhrqIpJIUxGPkwBjTYDgn5lduQM/IkCvSGmnUda1GGaRFjtoctHlv4skhQx/Ndv8ADCh5AUzu3AZxgrVBtejIurumJdWvNyX0peeB8soQIf4QKkEY2oBnBypBye9dI6TgtnsTd2ZcLeBLjY2AFLRpnAHALY3N3yxJzQTlKUoFKUoFV3o+5t7qKeRFCPJdTbhnJb2n9rd/JF/TIH5mxVQNE6S1O21RrnU1hf2HuXs4wSCWnkZy0j9hkBVHBxknuOQlPTuFV0+5kyS0l7cFySTkrI0Y79gFRRj8qtdUzSdC6iu9Ghj1S4e1aPO72HV3kbuXd2j2hSS38MIfB3HsLnQK5L68XE1x+EtbRTIxLylUBZxtAUHC5O0725x3X8jXWqg9c6U0vW71Zrv3VkC7N8UrxkrnIVijDIBJIz2yavp6ltO0XrHMd0TWLRiXJfRk3ml9XFL2J41miZQZUZMsuGCruABOMnHJwp+1d2qA0rpDS9LuxJCZ3YfT7s8kgB7ZAZiM4JGfzqfqdXWtrXm94iJnsVrFYxBSlKzSUpSgUpSgUpSgUpSgUpSgVF9VXv8ARvTNzNt3e3C7bc4zhScZwcVKVE9W2E+q9L3MFpgvLC6Lk4GWUgZP70EV1H7dj6a3C6cdntWbKuw4KYi4HHIIGD+4qe0S0hsNGhithhEjRVGc8BQBzVNfpnW7PSZpYkilvbqSP3jHIYlEUe0BFLK+fim0nA/rCfHNjstK1NtVFzqFy4OMfho9vsgY7Eld7sCSd+UzgfEDignKiOrr3+jelrqbbu2Qu2M4zhT5wal6iOr9PuNW6WuYLPBeWF0XJwMsCBk0EX1X7dj6bXK6edntWjKoQ4KYj4HHIwMf4VYNItIbDSYYrYYSONUUZzgKoA5/QVTZOm9as9LmlhSKW9uZYzOY5PaURR42opZXz8UCHgH5k+ObDY6VqZ1QXOoXLg4wbePb7IGDxll3swJJ35XdgfFR8aCcpSlApSlApSlApSlApSlApSlApSlApSlApSlApSlApSlApSlApWOGeG4BMDKwHfaQcZAPj8iD+hFRvU7366PINKWQylTsaPYSrDkHDsobnxnmglqVQPSPWNa1W2uhr6tG8c2BG27KBsyY+RLEfPjJ+nbjjFX+gUpSgUpSgUpSgUpSgUpSgUpSgUpSgUpSgUpWGe5ggOJWAJBIHk474Hc/tQZqVrm7TnYrnGeynwM+cV+NLdnPtRr5+t8Z4yPpVuM8HyME4PkNmlYysrKwLAZ+kgcqMDvkkE5yewHYY4yfqSNZFw+e4PBI7HPig/JZY4UzMQoyBknAyTgD9yQP3rCL2Fv6vc32wp55xkHGMef05rIttCsgYKNwGN2MtgeM9/J/nWWgwJNJIfijAY7tgc88ff8AfHmg/FuozsU55HL8ZHY/HkrnxwSO+Oc9KDGIzxuYnBJ+3fPBx4Gf8BXylrChHGcHILEtg7duRnOOOP3P3NZqUED1x1NB0j05JdXC7yuAiZxvY8AZ8DyT9ge/aof0w6+j6409zJGIpoiA6hsg5H1LxkAkHg5xjuaofrt0Np9jph1DTEIkabM53MfrzzjlVG7A8dwKx/7NEcn4i9bB27YxnHGcvxn789qDqusXJ0jqO2lwSlw34eTns2GeJsYOeQynt9eT9NWGqJrtrd9b63DHa7PwFvMJJZTnMssZI9uPt8VPBcEjOR3Ug3ugVDaDaa3bXEp1iZJFY5jCjG3k8dhx2rY6hm1GDR5G0ZA83GxT+ZAJ7jsMn9q/dAmv59IjbV0CTYO9R9wSM8E9xg/vVf7OmsWroWtxiZx5bu+Y84j7/h86TodlpEsjWW7Mrbn3OzZPPPJ7nPetbS9H1Cz1yae5unljkzthK4Ccgrg7iOB8eAM5yam6U2Qr/J1Z3ZnO6MTnn1n9FKhentHv9Lmla9unuBI24Blxs75x8jwcjjgDFTVTEzMcwpq0rS2K23R35j3KUpUs1P8AVHq+Tozpn3rZN8jv7cefpViGO5vuAFPHk4qF6T9XdM1bQzLqaMkqE+6sYLhVG3+J9wp3AY5OQe4Gas3qB0nD1j041tI2xsh43xna47Z/IgkH8jXLfT/040aPW7i21e9infZtMNvK6nhhu34K5A4G3nk+MUFv/wB8nTf9L+2PcMXt7jLsbIfJ+BTbnGOdwz9sea/bv1b0yziWWWGRoZWcQtGRubYQGLq+zZywAALZ57eYvV/TLpax6jgHtyLB7E8k7GV+BH7W0k7sgDc3b/Kta39P9N6ujjXSzNFp8TuUkYgvJuPy9nI/qywU+4+ScYUAcnWZ08xiJ689OmJx+c4RGcSmbb1j0i7uUjtre43uwRN+wLuYhV3EOxC5IyQCQPB7VCXvrTqEBkiSyi9xGZCxnYruU7Sdvtg4ODgbqtaelHS8EivZrLG6MrIwlZsFSGBwxKnt5BqPuPRrRbi4Z5Lm6y7FjzH3Ykn/AIf3NbVnw31czE7ceufbCk79vGM5VL/fT1H/AOHtf5v/AK1bPT3qrV+q7wy6g4RWZ4vajHwG1EcOCRv35cjvjGOPNa136J6a0H/cbqdX8GRUdf8AyqEP/qqU6O6Z1Xpe6SO8MJtbdZW9/cVZy53coeEVctnLNnAORyKr4ufDzWv0InOec9sT8J0t+Z39l5ktIZlxOCwwQQxyCD3BHYjxzWVESNcRgAfYcUR0kXMZBH3HNfVcy5SlKBSlKBSlKBSlRuqa7pmlNi+lRT8cgsMqHYIrsM5CbiF3dsmgkqV+KQwyvIqJ1bXEtd0enKJ7nIAhVhlSRkGU/wDDTHO49xwASQCEH6l9Z6P0vo7LfrHPKwUpbOfrG4fI/FsKME5I5K471S+ntY6k9QYFj6et49OsQ+J3jPL5B3KmFXuMDjBBx8qhvVnoK/tNAbUtSkE100qm4ZRtREKqioi5OQrYXceSMcd6+PQPrS00m5ex1R9qzMDCxPxD9ip5wN3GOOT57UHetOsLXTLFIbBFSNBhVUYAH/7nPk1s0quat1hZWV/7FjHNdzD647ZQxjHy5diwRfpI2k5J7A0E5fyzwWTtap7jhSVTONxxwM+M1qdP3Wo3mnBtXiEMmSCoORjwe5/96dO6zbdQ6NHc2QYJIDw4wylSVZWH3BUj9qieo9TvundSN3dFWsRGFlGcPCwbiRR2cNuCleG4GM/SYxzlpF42TXbGc9fP/OzW9QvUCw6Hij/FRtK8h+KKQMKCNzEn8jwMckY471udH9VW/VoabTCPYCoMH6xIdxZWGMDA29ic5/nU/XLp2bqTpOK50lC7wnfgDDGJlyeCN2QQp28eeM1Tf9mz8Z/2jufbz7PsDf2xv3jZ+fb3P8fyqWbrmt3UWtXpsIXMMqSRSbm+JcIwlPsjIL/SEYjAXceSRtNnqG6ml6fNp7fUbwKv1ASuqkEf20yQQw8MOR4qO9PLi9k0ho7yU3CxtiK4KsPdjYBkPyUbsAgbgWz/AHjQWqlKUCvHHWmhX/TnUksGpsXcMW9w95ASSHPJ5buRknOa9j1499QpLmXri8N7nd77j5DB2hiF/baBj8sUHYeifSPpLU9Chup/xEgmiVtruFCk9yNgB+/cniuvoixoBGAABgAcAD7CoLoGzksOirSOUglYUyR25Gf86n6BSlKBSlKDDPbQTnMqgkAgHyM98HuP2r5NonOxnGc9mPkY85+1bFKDWaK7GfakXz9aZxxx9LLwDyfJz3Ffvu3KoS6AnPARs5GM87guDnjHPg/fGxSgxtKFViwIC9+O/GeMcn/UVkpXxLFHMmJgGGQcEZGQcg/sQD+ooPulYGtYyRsyuAANpIAAPbHb8u3ajxT8ey+Owww3Dg8nwckcd+Dg4PYhnqB6q6ah6jtdk7YB4O5Q42nIbYD9MhBID87eDg4qU3XydxG/5glfPOFw3Zf+bk/3RyMgnYKN6MCT24OOcZODjzn9M0FbX046NC4/BQ/y/wDurDYWFnptv7enRpEg/sooUfyHmsoni4ycZYqM8EkZyBnv9JP6DPaslBpa1pltrWky296AySKVIP5+f1B5B8ECvIvV/S2pdJ6sYNSU4yfbfHxkUHG4f6dxmvY9YLyytb6HZfRpIuc7XUMM/fBGM0Hmn04vOt9b0yTTenJAsB+t2/4IbJO0/UA2DwAeSe2c13roPpCy6M0MQWhLMTukkP8Abb748DwB9h5PNQHplbwr1JrDhRu/GMuf+UcgfoMn+ddCoITpCCK20YpAAqrcXAAHgfiJaheorye662t4CPaS2je73yKJEkxiLCqGDBl91iGPnHBzXzoOp3N7rF3psYaFoJXkkmUqcpM5ljCZ7MQ53Eg7duBy2V37boq2TWVuL24ubj25HlijmcMsbv5XChsAcAEkD7ZoNVNc6x1K6R9LsUitywybl8SlTjLbF+k4JwpJPHOO1catOuepYfU5lvpptrXJheD3CEVS+zao5C7cD5DnjvyTXpWR1ijLSHAAyT+QryR0+kuu+pcRVwWku9+49j895PA8/wCdB6c6Z6R0PphW/oeIKzE7nPyc5xkFjlscA4zip2lKBSlKBXNH0u31b1R1G3vCSktiitzyASB8f07j866XVUSey0bXdSvb6UKqpCHXGSqojMG4OTuMhAGO6Hv4DH6Syyy+nlp7ybMR4AznIBIDf9Q5x4zVvqs+mwiToi1SKSOQpEqsY2DANgHaceRkcVZqBSlKBSlKBSlKBSlKBSlKBSlKBSlKBWGO1t4v6lQvOfjxk7dvOO/GBz9h9hWalBiih9ts7mP6nP2/0/xNZaUoKMOm+pdL1e8fpuS1jjupllzKHd0OFD4H0nJDEDPnx43r6Gz6fiV9SmnuZ5CI40eXHuuSSFVF2xjvgnH0jnOKtdfLRo7AuASpyMjscEZH2OCR+hNBVNUtLzpPo64k6bRWmA9wRc+2DnLiOMHCjG4hR3bk5JOdjTtIstQt0u9Hlnh95BINjnYfcIlJ9p90YLknJ255PINWRlDLhuQe4rWt4rTSNMVExHFEgUZOAqqMDJPYACgoHWGn3nX3UbabG7xWltsa6kXIaR2G5I1yNpwMN5AyDjIFamsemVzousQ3vQBjikgj2mJxkSYBHf8AvODgk48HIq0Pq+nWvUKPplxDItwwSWJZ1J3naqSovJJGNrAEfHDf2eZPqTXY9GiQBoRJK2IxNL7SccsS2D2HgDJ4HHcBn0DVl1ewDMvtyr8ZoiflFJgEoeBnGchsYYEMOCKkqr3SlrDvlna6ju5pNqySR7QoC52oqqW2gbieSSSxPkAWGgUpSgVRNU6Fvra/uJ+lp0Vroj8RFdJ70b4OQQT8lxluPkOQOMVe6UFe0PpPTdPkjnmhh/FBcPLCntgnGDhQcYqw0pQKUpQKUpQKUpQKUpQKUpQKUpQKUpQKUpQKUpQKUpQK1NU02y1exaHUkWSNsbkbscEEf4gH9q26UGlpmkabpMe3TIY4hgD4KBkDtkjk4/P71tTwxXEJSdQysMFWGQR9iDwRX3Sg1LHTNP09ibCGKItjd7aKucZxnAGcZP8AOtulKBSlKD//2Q==">
            <a:hlinkClick r:id="rId3"/>
            <a:extLst>
              <a:ext uri="{FF2B5EF4-FFF2-40B4-BE49-F238E27FC236}">
                <a16:creationId xmlns:a16="http://schemas.microsoft.com/office/drawing/2014/main" id="{4E7E27CC-217E-4325-895B-A8B0B3B18175}"/>
              </a:ext>
            </a:extLst>
          </p:cNvPr>
          <p:cNvSpPr>
            <a:spLocks noChangeAspect="1" noChangeArrowheads="1"/>
          </p:cNvSpPr>
          <p:nvPr/>
        </p:nvSpPr>
        <p:spPr bwMode="auto">
          <a:xfrm>
            <a:off x="57150" y="-890588"/>
            <a:ext cx="28765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55302" name="AutoShape 12" descr="data:image/jpeg;base64,/9j/4AAQSkZJRgABAQAAAQABAAD/2wCEAAkGBwgHBhUSBxQVFRUXGCAbGBgXGSEdHhsfICEeICIeHSIhICogIx8lJx0iIzEiMS4rLi4uHCIzODQtNygvLisBCgoKDg0OGxAQGjcmHyMrNzc3Ny0tNy03Mjc3LzYrLi03LDc3Nzc0LzQ3NCw3NzAzNzc3NDQsMCwwNCwxLCw3LP/AABEIAJwA8QMBIgACEQEDEQH/xAAcAAEAAgMBAQEAAAAAAAAAAAAABQYDBAcIAgH/xAA/EAACAQMDAwMCBAIHBQkAAAABAgMABBEFEiEGMUEHEyIyURRhcYEjkRUzQlKhwdEIF0NighYkVJKisbLh8P/EABgBAQADAQAAAAAAAAAAAAAAAAABAgME/8QAKBEBAAIBAwIFBAMAAAAAAAAAAAECEQMSITFRBEGhseETYYHBFEJx/9oADAMBAAIRAxEAPwDuNKV5j1j1H600breVryX5RSFGhwREVDdgp5we4b6sEc0HpylRnT+rHWtPE6xPEjYMfucMylQdxX+zySMeQM+ak6BSlQ/WMk0HSl09sxRkgd1I75VS2P0OMHscE4IPNBMUrn3ovqV9q2hXEuoSM5/EFQCSQoEcR43EkZz2zjz5Oeg1a1Zpaa26wiJiYzBSlKqkpSlApSlApSlApSlApSlApSobrK51Ky6WuJNECmdIyybgW7cnAHJbGcDtnGeKCZpXnD0z9T9et+pVi1iSW5inY5XG9wzdjGOOM4G3sATgV6JtJJpbVGuU2OVBZM7tpI5GRwcds0GalKhOtbrU7LpS4l0THvJGWTILduTgDu2M48Zxnigm6V5y9MfU/XYOpBFrLy3MczH4hd7hzkjZ2wM8bewHYDFeh7R5pbVGuV2OVBZM7tpI5XPnB4z5oM1KUoFKUoFcL9Wuj9Dv+rvee/trUyACVXJZty4BYKo77SvBIz+VdU601S80/TFj0oA3FxIIYSeyswJLng8Iqs+PO3FcC9aOkE6X1O3aBtyzRYZjnc0iY9x2yxJLFw2fzx4oPSWlNZnTkGmsrxqoVSrbhheMZBOcYxW3XGPTk3mi9IQalpWBb7dt5b/Jt2xmVrlCM4cDBKBeVU85Ax2egVWvUb8S/RdzHYZ92VDGgGMsW4KjPHIzVlqp+qbpF0NOxbYy7SjBipDbgBtIIOeSKmImeI6nHmhfRW1utK0ee31JGjlM3uhW8oURMggkHBQgjuMrn6hno1cj9B5ZbqW8e7ZpHAiUM7FmC/xTtBYk4zzjtXXK014vGpaNTG7POOitJrNY29ClKVksUpSgUpSgUpSgUpSgUpSgV8ShGiIlxjHOft5r7qn9UifqDXY9Nh+MIUTXbZPyj3FVhGMf1hU5OeyHPfBDmfTPSPTejepAlbUrQxxyM8cQf5diUBbhBgHJOT9OMc8d7BBHFeQOrdJXpbriWC4VZFilDbRwGQ4cL5xlWA84r0Z0zHqHTOpR2k7e5aT7janDboCAX/DsecoEBKsSPoIx2AC6V8TLG0JE2NpBzntjzmvuqf1Os/UXUCadEdsCqJ7s8/NCSqQ8Y4cgknPZCD3wQ5n0n0l05ofqMJZNStDHG7vHGH+XYlAzcJwDknJ5GMc8d8ByOK8e9T6UOlut5YLtVkWGYHaOA6HDqPOMqQCOcZ84r0d0zFqHTGppZ3Le7aTBzatht0JGXFuxOcqEztYkf1ZGO2AulKUoFKUoIvW9J/pNoXjfZJBJ7kZK7l3bHT5LkEjDngEc45rgXrdrV9rS2pvIkRY3uItyMWDujIshXIDbBhQMgHO7uACfSNcyuun7DrrrS4h1aJvwtioSMAsuZpT7kjAqeeAuRnjK8c0Eb6ZJqmpem8VlYxhFfeJ5ZCVKxyOeYkKneWUsFfhQw/tYIHX6onp/okVq213cyWDzWoPGJI39uRA2ACdilfsAxfvwavdAqi+sawS9JbLxjHG0qbpAhfZg5HxBBO4gL34zV6rmvrxcyRdLRImMSTgN/wBKswx+6itNGk6mpWsTjMq2nETLQ9EY7a3vLldNmM6FULsYWi2MC20cud24Fj+W3866zXFfQK4kXVbqMfSY1Y/qrED/AORrtVaeL0509a1ZnP3n4wjTtFqxMRgpSlc65SlKBSlKBSlKBSlKBSlKBVa6ihl0WWfUrNkLLAolSXO1o4i7/FlBZW+bc7XBwBgd6stYL0RGzf8AEDcu07h9xig8oep815qXX873MRSSQxkRjlgDGmwHBOW27cgec16O0z+kdZv4JZFWK2hBZMtmWSQoY/mu3+GF3yApnduC5xgrVEs+jIes+mptWvQ0d7MzzW7ksuxUOIQy4IxhBzg5Ug5810XpGG2ksTd2hcC8Ec5RsYUtGgOAOAWxlu+WJNBPVWeoopdCkn1KzZCRColjkztZIi7fFlBKN825KuDgDA5NWasF/wC0LJzcDcoUkj7gc/5UHlD1NlvtR9QLhrqIpJIUxGPkwBjTYDgn5lduQM/IkCvSGmnUda1GGaRFjtoctHlv4skhQx/Ndv8ADCh5AUzu3AZxgrVBtejIurumJdWvNyX0peeB8soQIf4QKkEY2oBnBypBye9dI6TgtnsTd2ZcLeBLjY2AFLRpnAHALY3N3yxJzQTlKUoFKUoFV3o+5t7qKeRFCPJdTbhnJb2n9rd/JF/TIH5mxVQNE6S1O21RrnU1hf2HuXs4wSCWnkZy0j9hkBVHBxknuOQlPTuFV0+5kyS0l7cFySTkrI0Y79gFRRj8qtdUzSdC6iu9Ghj1S4e1aPO72HV3kbuXd2j2hSS38MIfB3HsLnQK5L68XE1x+EtbRTIxLylUBZxtAUHC5O0725x3X8jXWqg9c6U0vW71Zrv3VkC7N8UrxkrnIVijDIBJIz2yavp6ltO0XrHMd0TWLRiXJfRk3ml9XFL2J41miZQZUZMsuGCruABOMnHJwp+1d2qA0rpDS9LuxJCZ3YfT7s8kgB7ZAZiM4JGfzqfqdXWtrXm94iJnsVrFYxBSlKzSUpSgUpSgUpSgUpSgUpSgVF9VXv8ARvTNzNt3e3C7bc4zhScZwcVKVE9W2E+q9L3MFpgvLC6Lk4GWUgZP70EV1H7dj6a3C6cdntWbKuw4KYi4HHIIGD+4qe0S0hsNGhithhEjRVGc8BQBzVNfpnW7PSZpYkilvbqSP3jHIYlEUe0BFLK+fim0nA/rCfHNjstK1NtVFzqFy4OMfho9vsgY7Eld7sCSd+UzgfEDignKiOrr3+jelrqbbu2Qu2M4zhT5wal6iOr9PuNW6WuYLPBeWF0XJwMsCBk0EX1X7dj6bXK6edntWjKoQ4KYj4HHIwMf4VYNItIbDSYYrYYSONUUZzgKoA5/QVTZOm9as9LmlhSKW9uZYzOY5PaURR42opZXz8UCHgH5k+ObDY6VqZ1QXOoXLg4wbePb7IGDxll3swJJ35XdgfFR8aCcpSlApSlApSlApSlApSlApSlApSlApSlApSlApSlApSlApSlApWOGeG4BMDKwHfaQcZAPj8iD+hFRvU7366PINKWQylTsaPYSrDkHDsobnxnmglqVQPSPWNa1W2uhr6tG8c2BG27KBsyY+RLEfPjJ+nbjjFX+gUpSgUpSgUpSgUpSgUpSgUpSgUpSgUpSgUpWGe5ggOJWAJBIHk474Hc/tQZqVrm7TnYrnGeynwM+cV+NLdnPtRr5+t8Z4yPpVuM8HyME4PkNmlYysrKwLAZ+kgcqMDvkkE5yewHYY4yfqSNZFw+e4PBI7HPig/JZY4UzMQoyBknAyTgD9yQP3rCL2Fv6vc32wp55xkHGMef05rIttCsgYKNwGN2MtgeM9/J/nWWgwJNJIfijAY7tgc88ff8AfHmg/FuozsU55HL8ZHY/HkrnxwSO+Oc9KDGIzxuYnBJ+3fPBx4Gf8BXylrChHGcHILEtg7duRnOOOP3P3NZqUED1x1NB0j05JdXC7yuAiZxvY8AZ8DyT9ge/aof0w6+j6409zJGIpoiA6hsg5H1LxkAkHg5xjuaofrt0Np9jph1DTEIkabM53MfrzzjlVG7A8dwKx/7NEcn4i9bB27YxnHGcvxn789qDqusXJ0jqO2lwSlw34eTns2GeJsYOeQynt9eT9NWGqJrtrd9b63DHa7PwFvMJJZTnMssZI9uPt8VPBcEjOR3Ug3ugVDaDaa3bXEp1iZJFY5jCjG3k8dhx2rY6hm1GDR5G0ZA83GxT+ZAJ7jsMn9q/dAmv59IjbV0CTYO9R9wSM8E9xg/vVf7OmsWroWtxiZx5bu+Y84j7/h86TodlpEsjWW7Mrbn3OzZPPPJ7nPetbS9H1Cz1yae5unljkzthK4Ccgrg7iOB8eAM5yam6U2Qr/J1Z3ZnO6MTnn1n9FKhentHv9Lmla9unuBI24Blxs75x8jwcjjgDFTVTEzMcwpq0rS2K23R35j3KUpUs1P8AVHq+Tozpn3rZN8jv7cefpViGO5vuAFPHk4qF6T9XdM1bQzLqaMkqE+6sYLhVG3+J9wp3AY5OQe4Gas3qB0nD1j041tI2xsh43xna47Z/IgkH8jXLfT/040aPW7i21e9infZtMNvK6nhhu34K5A4G3nk+MUFv/wB8nTf9L+2PcMXt7jLsbIfJ+BTbnGOdwz9sea/bv1b0yziWWWGRoZWcQtGRubYQGLq+zZywAALZ57eYvV/TLpax6jgHtyLB7E8k7GV+BH7W0k7sgDc3b/Kta39P9N6ujjXSzNFp8TuUkYgvJuPy9nI/qywU+4+ScYUAcnWZ08xiJ689OmJx+c4RGcSmbb1j0i7uUjtre43uwRN+wLuYhV3EOxC5IyQCQPB7VCXvrTqEBkiSyi9xGZCxnYruU7Sdvtg4ODgbqtaelHS8EivZrLG6MrIwlZsFSGBwxKnt5BqPuPRrRbi4Z5Lm6y7FjzH3Ykn/AIf3NbVnw31czE7ceufbCk79vGM5VL/fT1H/AOHtf5v/AK1bPT3qrV+q7wy6g4RWZ4vajHwG1EcOCRv35cjvjGOPNa136J6a0H/cbqdX8GRUdf8AyqEP/qqU6O6Z1Xpe6SO8MJtbdZW9/cVZy53coeEVctnLNnAORyKr4ufDzWv0InOec9sT8J0t+Z39l5ktIZlxOCwwQQxyCD3BHYjxzWVESNcRgAfYcUR0kXMZBH3HNfVcy5SlKBSlKBSlKBSlRuqa7pmlNi+lRT8cgsMqHYIrsM5CbiF3dsmgkqV+KQwyvIqJ1bXEtd0enKJ7nIAhVhlSRkGU/wDDTHO49xwASQCEH6l9Z6P0vo7LfrHPKwUpbOfrG4fI/FsKME5I5K471S+ntY6k9QYFj6et49OsQ+J3jPL5B3KmFXuMDjBBx8qhvVnoK/tNAbUtSkE100qm4ZRtREKqioi5OQrYXceSMcd6+PQPrS00m5ex1R9qzMDCxPxD9ip5wN3GOOT57UHetOsLXTLFIbBFSNBhVUYAH/7nPk1s0quat1hZWV/7FjHNdzD647ZQxjHy5diwRfpI2k5J7A0E5fyzwWTtap7jhSVTONxxwM+M1qdP3Wo3mnBtXiEMmSCoORjwe5/96dO6zbdQ6NHc2QYJIDw4wylSVZWH3BUj9qieo9TvundSN3dFWsRGFlGcPCwbiRR2cNuCleG4GM/SYxzlpF42TXbGc9fP/OzW9QvUCw6Hij/FRtK8h+KKQMKCNzEn8jwMckY471udH9VW/VoabTCPYCoMH6xIdxZWGMDA29ic5/nU/XLp2bqTpOK50lC7wnfgDDGJlyeCN2QQp28eeM1Tf9mz8Z/2jufbz7PsDf2xv3jZ+fb3P8fyqWbrmt3UWtXpsIXMMqSRSbm+JcIwlPsjIL/SEYjAXceSRtNnqG6ml6fNp7fUbwKv1ASuqkEf20yQQw8MOR4qO9PLi9k0ho7yU3CxtiK4KsPdjYBkPyUbsAgbgWz/AHjQWqlKUCvHHWmhX/TnUksGpsXcMW9w95ASSHPJ5buRknOa9j1499QpLmXri8N7nd77j5DB2hiF/baBj8sUHYeifSPpLU9Chup/xEgmiVtruFCk9yNgB+/cniuvoixoBGAABgAcAD7CoLoGzksOirSOUglYUyR25Gf86n6BSlKBSlKDDPbQTnMqgkAgHyM98HuP2r5NonOxnGc9mPkY85+1bFKDWaK7GfakXz9aZxxx9LLwDyfJz3Ffvu3KoS6AnPARs5GM87guDnjHPg/fGxSgxtKFViwIC9+O/GeMcn/UVkpXxLFHMmJgGGQcEZGQcg/sQD+ooPulYGtYyRsyuAANpIAAPbHb8u3ajxT8ey+Owww3Dg8nwckcd+Dg4PYhnqB6q6ah6jtdk7YB4O5Q42nIbYD9MhBID87eDg4qU3XydxG/5glfPOFw3Zf+bk/3RyMgnYKN6MCT24OOcZODjzn9M0FbX046NC4/BQ/y/wDurDYWFnptv7enRpEg/sooUfyHmsoni4ycZYqM8EkZyBnv9JP6DPaslBpa1pltrWky296AySKVIP5+f1B5B8ECvIvV/S2pdJ6sYNSU4yfbfHxkUHG4f6dxmvY9YLyytb6HZfRpIuc7XUMM/fBGM0Hmn04vOt9b0yTTenJAsB+t2/4IbJO0/UA2DwAeSe2c13roPpCy6M0MQWhLMTukkP8Abb748DwB9h5PNQHplbwr1JrDhRu/GMuf+UcgfoMn+ddCoITpCCK20YpAAqrcXAAHgfiJaheorye662t4CPaS2je73yKJEkxiLCqGDBl91iGPnHBzXzoOp3N7rF3psYaFoJXkkmUqcpM5ljCZ7MQ53Eg7duBy2V37boq2TWVuL24ubj25HlijmcMsbv5XChsAcAEkD7ZoNVNc6x1K6R9LsUitywybl8SlTjLbF+k4JwpJPHOO1catOuepYfU5lvpptrXJheD3CEVS+zao5C7cD5DnjvyTXpWR1ijLSHAAyT+QryR0+kuu+pcRVwWku9+49j895PA8/wCdB6c6Z6R0PphW/oeIKzE7nPyc5xkFjlscA4zip2lKBSlKBXNH0u31b1R1G3vCSktiitzyASB8f07j866XVUSey0bXdSvb6UKqpCHXGSqojMG4OTuMhAGO6Hv4DH6Syyy+nlp7ybMR4AznIBIDf9Q5x4zVvqs+mwiToi1SKSOQpEqsY2DANgHaceRkcVZqBSlKBSlKBSlKBSlKBSlKBSlKBSlKBWGO1t4v6lQvOfjxk7dvOO/GBz9h9hWalBiih9ts7mP6nP2/0/xNZaUoKMOm+pdL1e8fpuS1jjupllzKHd0OFD4H0nJDEDPnx43r6Gz6fiV9SmnuZ5CI40eXHuuSSFVF2xjvgnH0jnOKtdfLRo7AuASpyMjscEZH2OCR+hNBVNUtLzpPo64k6bRWmA9wRc+2DnLiOMHCjG4hR3bk5JOdjTtIstQt0u9Hlnh95BINjnYfcIlJ9p90YLknJ255PINWRlDLhuQe4rWt4rTSNMVExHFEgUZOAqqMDJPYACgoHWGn3nX3UbabG7xWltsa6kXIaR2G5I1yNpwMN5AyDjIFamsemVzousQ3vQBjikgj2mJxkSYBHf8AvODgk48HIq0Pq+nWvUKPplxDItwwSWJZ1J3naqSovJJGNrAEfHDf2eZPqTXY9GiQBoRJK2IxNL7SccsS2D2HgDJ4HHcBn0DVl1ewDMvtyr8ZoiflFJgEoeBnGchsYYEMOCKkqr3SlrDvlna6ju5pNqySR7QoC52oqqW2gbieSSSxPkAWGgUpSgVRNU6Fvra/uJ+lp0Vroj8RFdJ70b4OQQT8lxluPkOQOMVe6UFe0PpPTdPkjnmhh/FBcPLCntgnGDhQcYqw0pQKUpQKUpQKUpQKUpQKUpQKUpQKUpQKUpQKUpQKUpQK1NU02y1exaHUkWSNsbkbscEEf4gH9q26UGlpmkabpMe3TIY4hgD4KBkDtkjk4/P71tTwxXEJSdQysMFWGQR9iDwRX3Sg1LHTNP09ibCGKItjd7aKucZxnAGcZP8AOtulKBSlKD//2Q==">
            <a:hlinkClick r:id="rId3"/>
            <a:extLst>
              <a:ext uri="{FF2B5EF4-FFF2-40B4-BE49-F238E27FC236}">
                <a16:creationId xmlns:a16="http://schemas.microsoft.com/office/drawing/2014/main" id="{4226BE3D-FD0D-43AF-A5F8-C1FE0757071A}"/>
              </a:ext>
            </a:extLst>
          </p:cNvPr>
          <p:cNvSpPr>
            <a:spLocks noChangeAspect="1" noChangeArrowheads="1"/>
          </p:cNvSpPr>
          <p:nvPr/>
        </p:nvSpPr>
        <p:spPr bwMode="auto">
          <a:xfrm>
            <a:off x="57150" y="-890588"/>
            <a:ext cx="28765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55303" name="Picture 14" descr="http://baltimoremanagement.files.wordpress.com/2011/07/hawthorne1.gif">
            <a:extLst>
              <a:ext uri="{FF2B5EF4-FFF2-40B4-BE49-F238E27FC236}">
                <a16:creationId xmlns:a16="http://schemas.microsoft.com/office/drawing/2014/main" id="{75BEAD57-EEB1-4DC9-8107-64B2F949A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813" y="2982913"/>
            <a:ext cx="460057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8FC9002-98C6-4230-B4F0-D45303E32426}" type="slidenum">
              <a:rPr lang="en-US"/>
              <a:pPr>
                <a:defRPr/>
              </a:pPr>
              <a:t>12</a:t>
            </a:fld>
            <a:endParaRPr lang="en-US"/>
          </a:p>
        </p:txBody>
      </p:sp>
      <p:sp>
        <p:nvSpPr>
          <p:cNvPr id="17411" name="Rectangle 2"/>
          <p:cNvSpPr>
            <a:spLocks noGrp="1" noChangeArrowheads="1"/>
          </p:cNvSpPr>
          <p:nvPr>
            <p:ph type="title"/>
          </p:nvPr>
        </p:nvSpPr>
        <p:spPr/>
        <p:txBody>
          <a:bodyPr lIns="92075" tIns="46038" rIns="92075" bIns="46038" anchor="ctr"/>
          <a:lstStyle/>
          <a:p>
            <a:pPr eaLnBrk="1" hangingPunct="1"/>
            <a:r>
              <a:rPr lang="en-US" dirty="0">
                <a:cs typeface="Tahoma" pitchFamily="34" charset="0"/>
              </a:rPr>
              <a:t>Basic and Applied Research</a:t>
            </a:r>
          </a:p>
        </p:txBody>
      </p:sp>
      <p:sp>
        <p:nvSpPr>
          <p:cNvPr id="366595" name="Rectangle 3"/>
          <p:cNvSpPr>
            <a:spLocks noGrp="1" noChangeArrowheads="1"/>
          </p:cNvSpPr>
          <p:nvPr>
            <p:ph type="body" idx="1"/>
          </p:nvPr>
        </p:nvSpPr>
        <p:spPr/>
        <p:txBody>
          <a:bodyPr lIns="92075" tIns="46038" rIns="92075" bIns="46038"/>
          <a:lstStyle/>
          <a:p>
            <a:pPr eaLnBrk="1" hangingPunct="1"/>
            <a:r>
              <a:rPr lang="en-US" dirty="0">
                <a:cs typeface="Times New Roman" pitchFamily="18" charset="0"/>
              </a:rPr>
              <a:t>Applied research</a:t>
            </a:r>
          </a:p>
          <a:p>
            <a:pPr lvl="1" eaLnBrk="1" hangingPunct="1"/>
            <a:r>
              <a:rPr lang="en-US" dirty="0">
                <a:cs typeface="Times New Roman" pitchFamily="18" charset="0"/>
              </a:rPr>
              <a:t>Conducted to address a specific decision for a specific firm, organization, or society. </a:t>
            </a:r>
          </a:p>
          <a:p>
            <a:pPr lvl="1" eaLnBrk="1" hangingPunct="1"/>
            <a:endParaRPr lang="en-US" dirty="0"/>
          </a:p>
          <a:p>
            <a:pPr lvl="1" eaLnBrk="1" hangingPunct="1"/>
            <a:r>
              <a:rPr lang="en-US" dirty="0"/>
              <a:t>Applied research is normally sponsored by organizations or institutions that benefits from research findings</a:t>
            </a:r>
            <a:endParaRPr lang="en-US" dirty="0">
              <a:cs typeface="Times New Roman" pitchFamily="18" charset="0"/>
            </a:endParaRPr>
          </a:p>
          <a:p>
            <a:pPr eaLnBrk="1" hangingPunct="1"/>
            <a:endParaRPr lang="en-US"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403058B5-4968-4887-A618-94E5BF7EC7C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F3A4F8B5-4230-4F85-B553-4D2337381573}" type="slidenum">
              <a:rPr lang="en-US" altLang="en-US">
                <a:solidFill>
                  <a:srgbClr val="898989"/>
                </a:solidFill>
              </a:rPr>
              <a:pPr/>
              <a:t>120</a:t>
            </a:fld>
            <a:endParaRPr lang="en-US" altLang="en-US">
              <a:solidFill>
                <a:srgbClr val="898989"/>
              </a:solidFill>
            </a:endParaRPr>
          </a:p>
        </p:txBody>
      </p:sp>
      <p:sp>
        <p:nvSpPr>
          <p:cNvPr id="56323" name="Rectangle 2">
            <a:extLst>
              <a:ext uri="{FF2B5EF4-FFF2-40B4-BE49-F238E27FC236}">
                <a16:creationId xmlns:a16="http://schemas.microsoft.com/office/drawing/2014/main" id="{5A51EB2F-7E81-40DC-8B10-C793E43AD228}"/>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612355" name="Rectangle 3">
            <a:extLst>
              <a:ext uri="{FF2B5EF4-FFF2-40B4-BE49-F238E27FC236}">
                <a16:creationId xmlns:a16="http://schemas.microsoft.com/office/drawing/2014/main" id="{4E3FB90B-A2D2-41CA-8B15-065E43E40EFA}"/>
              </a:ext>
            </a:extLst>
          </p:cNvPr>
          <p:cNvSpPr>
            <a:spLocks noGrp="1" noChangeArrowheads="1"/>
          </p:cNvSpPr>
          <p:nvPr>
            <p:ph type="body" idx="1"/>
          </p:nvPr>
        </p:nvSpPr>
        <p:spPr>
          <a:xfrm>
            <a:off x="1338263" y="1084263"/>
            <a:ext cx="7761287" cy="5411787"/>
          </a:xfrm>
        </p:spPr>
        <p:txBody>
          <a:bodyPr rtlCol="0">
            <a:normAutofit/>
          </a:bodyPr>
          <a:lstStyle/>
          <a:p>
            <a:pPr eaLnBrk="1" fontAlgn="auto" hangingPunct="1">
              <a:spcAft>
                <a:spcPts val="0"/>
              </a:spcAft>
              <a:defRPr/>
            </a:pPr>
            <a:r>
              <a:rPr lang="en-US" dirty="0"/>
              <a:t>External Validity</a:t>
            </a:r>
          </a:p>
          <a:p>
            <a:pPr lvl="1" eaLnBrk="1" fontAlgn="auto" hangingPunct="1">
              <a:spcAft>
                <a:spcPts val="0"/>
              </a:spcAft>
              <a:buClr>
                <a:schemeClr val="accent1">
                  <a:lumMod val="75000"/>
                </a:schemeClr>
              </a:buClr>
              <a:buFont typeface="Arial"/>
              <a:buChar char="•"/>
              <a:defRPr/>
            </a:pPr>
            <a:r>
              <a:rPr lang="en-US" dirty="0"/>
              <a:t>The accuracy with which experimental results can be generalized beyond the experimental subjects.</a:t>
            </a:r>
          </a:p>
          <a:p>
            <a:pPr lvl="1" eaLnBrk="1" fontAlgn="auto" hangingPunct="1">
              <a:spcAft>
                <a:spcPts val="0"/>
              </a:spcAft>
              <a:buClr>
                <a:schemeClr val="accent1">
                  <a:lumMod val="75000"/>
                </a:schemeClr>
              </a:buClr>
              <a:buFont typeface="Arial"/>
              <a:buChar char="•"/>
              <a:defRPr/>
            </a:pPr>
            <a:endParaRPr lang="en-US" dirty="0"/>
          </a:p>
          <a:p>
            <a:pPr lvl="1" eaLnBrk="1" fontAlgn="auto" hangingPunct="1">
              <a:spcAft>
                <a:spcPts val="0"/>
              </a:spcAft>
              <a:buClr>
                <a:schemeClr val="accent1">
                  <a:lumMod val="75000"/>
                </a:schemeClr>
              </a:buClr>
              <a:buFont typeface="Arial"/>
              <a:buChar char="•"/>
              <a:defRPr/>
            </a:pPr>
            <a:r>
              <a:rPr lang="en-US" dirty="0"/>
              <a:t>e.g. can the results from a small group experiment be generalized to a larger group of people?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00807D89-0D9C-49C0-9AF6-196A4B96BF0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934592E3-6D2E-4B8C-81DC-F59D1A748750}" type="slidenum">
              <a:rPr lang="en-US" altLang="en-US">
                <a:solidFill>
                  <a:srgbClr val="898989"/>
                </a:solidFill>
              </a:rPr>
              <a:pPr/>
              <a:t>121</a:t>
            </a:fld>
            <a:endParaRPr lang="en-US" altLang="en-US">
              <a:solidFill>
                <a:srgbClr val="898989"/>
              </a:solidFill>
            </a:endParaRPr>
          </a:p>
        </p:txBody>
      </p:sp>
      <p:sp>
        <p:nvSpPr>
          <p:cNvPr id="57347" name="Rectangle 2">
            <a:extLst>
              <a:ext uri="{FF2B5EF4-FFF2-40B4-BE49-F238E27FC236}">
                <a16:creationId xmlns:a16="http://schemas.microsoft.com/office/drawing/2014/main" id="{3E8D57A7-6D00-41F0-8785-734E42E20385}"/>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57348" name="Rectangle 3">
            <a:extLst>
              <a:ext uri="{FF2B5EF4-FFF2-40B4-BE49-F238E27FC236}">
                <a16:creationId xmlns:a16="http://schemas.microsoft.com/office/drawing/2014/main" id="{C40DCB1F-D87A-4643-B687-3FB812BA1946}"/>
              </a:ext>
            </a:extLst>
          </p:cNvPr>
          <p:cNvSpPr>
            <a:spLocks noGrp="1" noChangeArrowheads="1"/>
          </p:cNvSpPr>
          <p:nvPr>
            <p:ph type="body" idx="1"/>
          </p:nvPr>
        </p:nvSpPr>
        <p:spPr>
          <a:xfrm>
            <a:off x="1338263" y="1084263"/>
            <a:ext cx="7761287" cy="3765550"/>
          </a:xfrm>
        </p:spPr>
        <p:txBody>
          <a:bodyPr/>
          <a:lstStyle/>
          <a:p>
            <a:pPr eaLnBrk="1" hangingPunct="1"/>
            <a:r>
              <a:rPr lang="en-US" altLang="en-US">
                <a:cs typeface="Times New Roman" panose="02020603050405020304" pitchFamily="18" charset="0"/>
              </a:rPr>
              <a:t>External Validity</a:t>
            </a:r>
          </a:p>
        </p:txBody>
      </p:sp>
      <p:pic>
        <p:nvPicPr>
          <p:cNvPr id="57349" name="Picture 2">
            <a:extLst>
              <a:ext uri="{FF2B5EF4-FFF2-40B4-BE49-F238E27FC236}">
                <a16:creationId xmlns:a16="http://schemas.microsoft.com/office/drawing/2014/main" id="{B2AA7F8B-5E84-4ED2-99FC-2502A4496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2279650"/>
            <a:ext cx="24495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4DC3928D-434E-49EA-A6F5-927EC3ED2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5095875"/>
            <a:ext cx="2447925"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ED92236-2156-4FEF-9F3D-C5822370B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048250"/>
            <a:ext cx="2449513"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19CB37B7-B2C6-4635-A551-BFE3DB665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5072063"/>
            <a:ext cx="244792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3" name="TextBox 1">
            <a:extLst>
              <a:ext uri="{FF2B5EF4-FFF2-40B4-BE49-F238E27FC236}">
                <a16:creationId xmlns:a16="http://schemas.microsoft.com/office/drawing/2014/main" id="{88D48409-6464-4DAF-8D48-9BED0423D46B}"/>
              </a:ext>
            </a:extLst>
          </p:cNvPr>
          <p:cNvSpPr txBox="1">
            <a:spLocks noChangeArrowheads="1"/>
          </p:cNvSpPr>
          <p:nvPr/>
        </p:nvSpPr>
        <p:spPr bwMode="auto">
          <a:xfrm>
            <a:off x="3929063" y="1651000"/>
            <a:ext cx="2055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3333CC"/>
                </a:solidFill>
              </a:rPr>
              <a:t>Our sample: </a:t>
            </a:r>
          </a:p>
          <a:p>
            <a:pPr algn="ctr"/>
            <a:r>
              <a:rPr lang="en-US" altLang="en-US"/>
              <a:t>We found the result</a:t>
            </a:r>
          </a:p>
        </p:txBody>
      </p:sp>
      <p:sp>
        <p:nvSpPr>
          <p:cNvPr id="10" name="TextBox 9">
            <a:extLst>
              <a:ext uri="{FF2B5EF4-FFF2-40B4-BE49-F238E27FC236}">
                <a16:creationId xmlns:a16="http://schemas.microsoft.com/office/drawing/2014/main" id="{80603565-9D84-4B36-A06A-CF6731EAF345}"/>
              </a:ext>
            </a:extLst>
          </p:cNvPr>
          <p:cNvSpPr txBox="1">
            <a:spLocks noChangeArrowheads="1"/>
          </p:cNvSpPr>
          <p:nvPr/>
        </p:nvSpPr>
        <p:spPr bwMode="auto">
          <a:xfrm>
            <a:off x="1763713" y="4040188"/>
            <a:ext cx="6800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000"/>
              <a:t>But will we get the same result when the same experiment is conducted with different groups of sample?</a:t>
            </a:r>
          </a:p>
        </p:txBody>
      </p:sp>
      <p:sp>
        <p:nvSpPr>
          <p:cNvPr id="3" name="TextBox 2">
            <a:extLst>
              <a:ext uri="{FF2B5EF4-FFF2-40B4-BE49-F238E27FC236}">
                <a16:creationId xmlns:a16="http://schemas.microsoft.com/office/drawing/2014/main" id="{C2575644-A729-4289-AC37-E2BE70262A80}"/>
              </a:ext>
            </a:extLst>
          </p:cNvPr>
          <p:cNvSpPr txBox="1">
            <a:spLocks noChangeArrowheads="1"/>
          </p:cNvSpPr>
          <p:nvPr/>
        </p:nvSpPr>
        <p:spPr bwMode="auto">
          <a:xfrm>
            <a:off x="1611313" y="4725988"/>
            <a:ext cx="7450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a:solidFill>
                  <a:srgbClr val="3333CC"/>
                </a:solidFill>
              </a:rPr>
              <a:t>Other sample                            Other sample                          Other sample</a:t>
            </a:r>
          </a:p>
          <a:p>
            <a:endParaRPr lang="en-US" altLang="en-US" b="1">
              <a:solidFill>
                <a:srgbClr val="3333CC"/>
              </a:solidFill>
            </a:endParaRPr>
          </a:p>
          <a:p>
            <a:endParaRPr lang="en-US" altLang="en-US" b="1">
              <a:solidFill>
                <a:srgbClr val="3333CC"/>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500"/>
                                        <p:tgtEl>
                                          <p:spTgt spid="6758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10" grpId="0"/>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E5EC5B61-5723-462F-A96B-DDFA6A24803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E08BF933-E318-435F-A68F-8412A75DB9C4}" type="slidenum">
              <a:rPr lang="en-US" altLang="en-US">
                <a:solidFill>
                  <a:srgbClr val="898989"/>
                </a:solidFill>
              </a:rPr>
              <a:pPr/>
              <a:t>122</a:t>
            </a:fld>
            <a:endParaRPr lang="en-US" altLang="en-US">
              <a:solidFill>
                <a:srgbClr val="898989"/>
              </a:solidFill>
            </a:endParaRPr>
          </a:p>
        </p:txBody>
      </p:sp>
      <p:sp>
        <p:nvSpPr>
          <p:cNvPr id="58371" name="Rectangle 2">
            <a:extLst>
              <a:ext uri="{FF2B5EF4-FFF2-40B4-BE49-F238E27FC236}">
                <a16:creationId xmlns:a16="http://schemas.microsoft.com/office/drawing/2014/main" id="{FFD35B55-C6CD-46DF-9492-A9A5DA850244}"/>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58372" name="Rectangle 3">
            <a:extLst>
              <a:ext uri="{FF2B5EF4-FFF2-40B4-BE49-F238E27FC236}">
                <a16:creationId xmlns:a16="http://schemas.microsoft.com/office/drawing/2014/main" id="{171EDEB0-8565-4AA8-B200-14140E5741D0}"/>
              </a:ext>
            </a:extLst>
          </p:cNvPr>
          <p:cNvSpPr>
            <a:spLocks noGrp="1" noChangeArrowheads="1"/>
          </p:cNvSpPr>
          <p:nvPr>
            <p:ph type="body" idx="1"/>
          </p:nvPr>
        </p:nvSpPr>
        <p:spPr>
          <a:xfrm>
            <a:off x="1338263" y="1084263"/>
            <a:ext cx="7761287" cy="3765550"/>
          </a:xfrm>
        </p:spPr>
        <p:txBody>
          <a:bodyPr/>
          <a:lstStyle/>
          <a:p>
            <a:pPr eaLnBrk="1" hangingPunct="1"/>
            <a:r>
              <a:rPr lang="en-US" altLang="en-US">
                <a:cs typeface="Times New Roman" panose="02020603050405020304" pitchFamily="18" charset="0"/>
              </a:rPr>
              <a:t>External Validity</a:t>
            </a:r>
          </a:p>
        </p:txBody>
      </p:sp>
      <p:pic>
        <p:nvPicPr>
          <p:cNvPr id="58373" name="Picture 2">
            <a:extLst>
              <a:ext uri="{FF2B5EF4-FFF2-40B4-BE49-F238E27FC236}">
                <a16:creationId xmlns:a16="http://schemas.microsoft.com/office/drawing/2014/main" id="{EAFC2F8E-3490-4D68-842E-5C7211FF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2279650"/>
            <a:ext cx="24495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383C6DE-F3CD-4B58-9D7F-A6432EB03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4375150"/>
            <a:ext cx="2447925"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B1B927D0-7F45-418D-BC11-7DE98527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327525"/>
            <a:ext cx="2449513"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BD7E44C-A231-4274-83B3-C6E798CED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351338"/>
            <a:ext cx="244792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7" name="TextBox 1">
            <a:extLst>
              <a:ext uri="{FF2B5EF4-FFF2-40B4-BE49-F238E27FC236}">
                <a16:creationId xmlns:a16="http://schemas.microsoft.com/office/drawing/2014/main" id="{60EFB5E2-058E-47DC-823D-F1D113C2F401}"/>
              </a:ext>
            </a:extLst>
          </p:cNvPr>
          <p:cNvSpPr txBox="1">
            <a:spLocks noChangeArrowheads="1"/>
          </p:cNvSpPr>
          <p:nvPr/>
        </p:nvSpPr>
        <p:spPr bwMode="auto">
          <a:xfrm>
            <a:off x="3911600" y="1651000"/>
            <a:ext cx="2090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3333CC"/>
                </a:solidFill>
              </a:rPr>
              <a:t>Our sample: </a:t>
            </a:r>
          </a:p>
          <a:p>
            <a:pPr algn="ctr"/>
            <a:r>
              <a:rPr lang="en-US" altLang="en-US" b="1"/>
              <a:t>We found the result</a:t>
            </a:r>
          </a:p>
        </p:txBody>
      </p:sp>
      <p:sp>
        <p:nvSpPr>
          <p:cNvPr id="3" name="TextBox 2">
            <a:extLst>
              <a:ext uri="{FF2B5EF4-FFF2-40B4-BE49-F238E27FC236}">
                <a16:creationId xmlns:a16="http://schemas.microsoft.com/office/drawing/2014/main" id="{A067A689-E0A8-4004-8127-BA4B842B5362}"/>
              </a:ext>
            </a:extLst>
          </p:cNvPr>
          <p:cNvSpPr txBox="1">
            <a:spLocks noChangeArrowheads="1"/>
          </p:cNvSpPr>
          <p:nvPr/>
        </p:nvSpPr>
        <p:spPr bwMode="auto">
          <a:xfrm>
            <a:off x="1611313" y="4005263"/>
            <a:ext cx="7450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a:solidFill>
                  <a:srgbClr val="3333CC"/>
                </a:solidFill>
              </a:rPr>
              <a:t>Other sample                            Other sample                          Other sample</a:t>
            </a:r>
          </a:p>
          <a:p>
            <a:endParaRPr lang="en-US" altLang="en-US" b="1">
              <a:solidFill>
                <a:srgbClr val="3333CC"/>
              </a:solidFill>
            </a:endParaRPr>
          </a:p>
          <a:p>
            <a:endParaRPr lang="en-US" altLang="en-US" b="1">
              <a:solidFill>
                <a:srgbClr val="3333CC"/>
              </a:solidFill>
            </a:endParaRPr>
          </a:p>
        </p:txBody>
      </p:sp>
      <p:sp>
        <p:nvSpPr>
          <p:cNvPr id="12" name="TextBox 11">
            <a:extLst>
              <a:ext uri="{FF2B5EF4-FFF2-40B4-BE49-F238E27FC236}">
                <a16:creationId xmlns:a16="http://schemas.microsoft.com/office/drawing/2014/main" id="{E0C63E2E-CEC5-44D2-8877-F624D778955D}"/>
              </a:ext>
            </a:extLst>
          </p:cNvPr>
          <p:cNvSpPr txBox="1">
            <a:spLocks noChangeArrowheads="1"/>
          </p:cNvSpPr>
          <p:nvPr/>
        </p:nvSpPr>
        <p:spPr bwMode="auto">
          <a:xfrm>
            <a:off x="677863" y="5926138"/>
            <a:ext cx="8958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t>Found the same result         Found the same result          Found the same result</a:t>
            </a:r>
          </a:p>
          <a:p>
            <a:pPr algn="ctr"/>
            <a:endParaRPr lang="en-US" altLang="en-US" b="1"/>
          </a:p>
          <a:p>
            <a:pPr algn="ctr"/>
            <a:endParaRPr lang="en-US" altLang="en-US" b="1"/>
          </a:p>
        </p:txBody>
      </p:sp>
      <p:sp>
        <p:nvSpPr>
          <p:cNvPr id="5" name="Rectangle 4">
            <a:extLst>
              <a:ext uri="{FF2B5EF4-FFF2-40B4-BE49-F238E27FC236}">
                <a16:creationId xmlns:a16="http://schemas.microsoft.com/office/drawing/2014/main" id="{9FE64C00-37ED-4062-883E-B0609F130692}"/>
              </a:ext>
            </a:extLst>
          </p:cNvPr>
          <p:cNvSpPr/>
          <p:nvPr/>
        </p:nvSpPr>
        <p:spPr>
          <a:xfrm>
            <a:off x="6744589" y="1953887"/>
            <a:ext cx="1680075" cy="1569660"/>
          </a:xfrm>
          <a:prstGeom prst="rect">
            <a:avLst/>
          </a:prstGeom>
          <a:noFill/>
        </p:spPr>
        <p:txBody>
          <a:bodyPr wrap="none">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External </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validity </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high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3EBAB0F7-AA2B-49A3-98DB-4F64CE8415A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21D3579A-490F-40C1-BF27-9BBD401C10D9}" type="slidenum">
              <a:rPr lang="en-US" altLang="en-US">
                <a:solidFill>
                  <a:srgbClr val="898989"/>
                </a:solidFill>
              </a:rPr>
              <a:pPr/>
              <a:t>123</a:t>
            </a:fld>
            <a:endParaRPr lang="en-US" altLang="en-US">
              <a:solidFill>
                <a:srgbClr val="898989"/>
              </a:solidFill>
            </a:endParaRPr>
          </a:p>
        </p:txBody>
      </p:sp>
      <p:sp>
        <p:nvSpPr>
          <p:cNvPr id="59395" name="Rectangle 2">
            <a:extLst>
              <a:ext uri="{FF2B5EF4-FFF2-40B4-BE49-F238E27FC236}">
                <a16:creationId xmlns:a16="http://schemas.microsoft.com/office/drawing/2014/main" id="{DC6CD6C3-1E13-45B6-AA4D-FC75DFA865DD}"/>
              </a:ext>
            </a:extLst>
          </p:cNvPr>
          <p:cNvSpPr>
            <a:spLocks noGrp="1" noChangeArrowheads="1"/>
          </p:cNvSpPr>
          <p:nvPr>
            <p:ph type="title"/>
          </p:nvPr>
        </p:nvSpPr>
        <p:spPr/>
        <p:txBody>
          <a:bodyPr/>
          <a:lstStyle/>
          <a:p>
            <a:pPr eaLnBrk="1" hangingPunct="1"/>
            <a:r>
              <a:rPr lang="en-US" altLang="en-US">
                <a:cs typeface="Tahoma" panose="020B0604030504040204" pitchFamily="34" charset="0"/>
              </a:rPr>
              <a:t>Issues in Experimental Research</a:t>
            </a:r>
          </a:p>
        </p:txBody>
      </p:sp>
      <p:sp>
        <p:nvSpPr>
          <p:cNvPr id="59396" name="Rectangle 3">
            <a:extLst>
              <a:ext uri="{FF2B5EF4-FFF2-40B4-BE49-F238E27FC236}">
                <a16:creationId xmlns:a16="http://schemas.microsoft.com/office/drawing/2014/main" id="{CDF00782-9EE4-47A2-8494-249533021DDE}"/>
              </a:ext>
            </a:extLst>
          </p:cNvPr>
          <p:cNvSpPr>
            <a:spLocks noGrp="1" noChangeArrowheads="1"/>
          </p:cNvSpPr>
          <p:nvPr>
            <p:ph type="body" idx="1"/>
          </p:nvPr>
        </p:nvSpPr>
        <p:spPr>
          <a:xfrm>
            <a:off x="1338263" y="1084263"/>
            <a:ext cx="7761287" cy="3765550"/>
          </a:xfrm>
        </p:spPr>
        <p:txBody>
          <a:bodyPr/>
          <a:lstStyle/>
          <a:p>
            <a:pPr eaLnBrk="1" hangingPunct="1"/>
            <a:r>
              <a:rPr lang="en-US" altLang="en-US">
                <a:cs typeface="Times New Roman" panose="02020603050405020304" pitchFamily="18" charset="0"/>
              </a:rPr>
              <a:t>External Validity</a:t>
            </a:r>
          </a:p>
        </p:txBody>
      </p:sp>
      <p:pic>
        <p:nvPicPr>
          <p:cNvPr id="59397" name="Picture 2">
            <a:extLst>
              <a:ext uri="{FF2B5EF4-FFF2-40B4-BE49-F238E27FC236}">
                <a16:creationId xmlns:a16="http://schemas.microsoft.com/office/drawing/2014/main" id="{B0032290-BEB7-4F4A-BD5F-1639E0F0D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2279650"/>
            <a:ext cx="244951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ED51A547-63B1-4984-B49C-CAD6B3016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4375150"/>
            <a:ext cx="2447925"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FF8D69C7-7249-49B3-B3AA-C6E106E1E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327525"/>
            <a:ext cx="2449513"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275F650-BD89-4DF6-93F8-DBA5FE19A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351338"/>
            <a:ext cx="2447925"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TextBox 1">
            <a:extLst>
              <a:ext uri="{FF2B5EF4-FFF2-40B4-BE49-F238E27FC236}">
                <a16:creationId xmlns:a16="http://schemas.microsoft.com/office/drawing/2014/main" id="{63C6BA3D-DF61-4107-977D-2DB2A319FDC3}"/>
              </a:ext>
            </a:extLst>
          </p:cNvPr>
          <p:cNvSpPr txBox="1">
            <a:spLocks noChangeArrowheads="1"/>
          </p:cNvSpPr>
          <p:nvPr/>
        </p:nvSpPr>
        <p:spPr bwMode="auto">
          <a:xfrm>
            <a:off x="3911600" y="1651000"/>
            <a:ext cx="2090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solidFill>
                  <a:srgbClr val="3333CC"/>
                </a:solidFill>
              </a:rPr>
              <a:t>Our sample: </a:t>
            </a:r>
          </a:p>
          <a:p>
            <a:pPr algn="ctr"/>
            <a:r>
              <a:rPr lang="en-US" altLang="en-US" b="1"/>
              <a:t>We found the result</a:t>
            </a:r>
          </a:p>
        </p:txBody>
      </p:sp>
      <p:sp>
        <p:nvSpPr>
          <p:cNvPr id="3" name="TextBox 2">
            <a:extLst>
              <a:ext uri="{FF2B5EF4-FFF2-40B4-BE49-F238E27FC236}">
                <a16:creationId xmlns:a16="http://schemas.microsoft.com/office/drawing/2014/main" id="{9E6590E7-89C6-43FA-9050-6EB4D5B76E14}"/>
              </a:ext>
            </a:extLst>
          </p:cNvPr>
          <p:cNvSpPr txBox="1">
            <a:spLocks noChangeArrowheads="1"/>
          </p:cNvSpPr>
          <p:nvPr/>
        </p:nvSpPr>
        <p:spPr bwMode="auto">
          <a:xfrm>
            <a:off x="1611313" y="4005263"/>
            <a:ext cx="7450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a:solidFill>
                  <a:srgbClr val="3333CC"/>
                </a:solidFill>
              </a:rPr>
              <a:t>Other sample                            Other sample                          Other sample</a:t>
            </a:r>
          </a:p>
          <a:p>
            <a:endParaRPr lang="en-US" altLang="en-US" b="1">
              <a:solidFill>
                <a:srgbClr val="3333CC"/>
              </a:solidFill>
            </a:endParaRPr>
          </a:p>
          <a:p>
            <a:endParaRPr lang="en-US" altLang="en-US" b="1">
              <a:solidFill>
                <a:srgbClr val="3333CC"/>
              </a:solidFill>
            </a:endParaRPr>
          </a:p>
        </p:txBody>
      </p:sp>
      <p:sp>
        <p:nvSpPr>
          <p:cNvPr id="12" name="TextBox 11">
            <a:extLst>
              <a:ext uri="{FF2B5EF4-FFF2-40B4-BE49-F238E27FC236}">
                <a16:creationId xmlns:a16="http://schemas.microsoft.com/office/drawing/2014/main" id="{24690BA8-8DE3-4F76-A268-2E66D681F9FD}"/>
              </a:ext>
            </a:extLst>
          </p:cNvPr>
          <p:cNvSpPr txBox="1">
            <a:spLocks noChangeArrowheads="1"/>
          </p:cNvSpPr>
          <p:nvPr/>
        </p:nvSpPr>
        <p:spPr bwMode="auto">
          <a:xfrm>
            <a:off x="555625" y="5937250"/>
            <a:ext cx="895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b="1"/>
              <a:t>No result                                     No result                                   No result </a:t>
            </a:r>
          </a:p>
          <a:p>
            <a:pPr algn="ctr"/>
            <a:endParaRPr lang="en-US" altLang="en-US" b="1"/>
          </a:p>
          <a:p>
            <a:pPr algn="ctr"/>
            <a:endParaRPr lang="en-US" altLang="en-US" b="1"/>
          </a:p>
        </p:txBody>
      </p:sp>
      <p:sp>
        <p:nvSpPr>
          <p:cNvPr id="5" name="Rectangle 4">
            <a:extLst>
              <a:ext uri="{FF2B5EF4-FFF2-40B4-BE49-F238E27FC236}">
                <a16:creationId xmlns:a16="http://schemas.microsoft.com/office/drawing/2014/main" id="{2FFDBBFB-AC79-422B-89E2-C978E7CC0139}"/>
              </a:ext>
            </a:extLst>
          </p:cNvPr>
          <p:cNvSpPr/>
          <p:nvPr/>
        </p:nvSpPr>
        <p:spPr>
          <a:xfrm>
            <a:off x="6623565" y="1953887"/>
            <a:ext cx="1922129" cy="1569660"/>
          </a:xfrm>
          <a:prstGeom prst="rect">
            <a:avLst/>
          </a:prstGeom>
          <a:noFill/>
        </p:spPr>
        <p:txBody>
          <a:bodyPr wrap="none">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External </a:t>
            </a:r>
          </a:p>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validity is </a:t>
            </a:r>
            <a:b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problem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8FC9002-98C6-4230-B4F0-D45303E32426}" type="slidenum">
              <a:rPr lang="en-US"/>
              <a:pPr>
                <a:defRPr/>
              </a:pPr>
              <a:t>13</a:t>
            </a:fld>
            <a:endParaRPr lang="en-US"/>
          </a:p>
        </p:txBody>
      </p:sp>
      <p:sp>
        <p:nvSpPr>
          <p:cNvPr id="17411" name="Rectangle 2"/>
          <p:cNvSpPr>
            <a:spLocks noGrp="1" noChangeArrowheads="1"/>
          </p:cNvSpPr>
          <p:nvPr>
            <p:ph type="title"/>
          </p:nvPr>
        </p:nvSpPr>
        <p:spPr/>
        <p:txBody>
          <a:bodyPr lIns="92075" tIns="46038" rIns="92075" bIns="46038" anchor="ctr"/>
          <a:lstStyle/>
          <a:p>
            <a:pPr eaLnBrk="1" hangingPunct="1"/>
            <a:r>
              <a:rPr lang="en-US" dirty="0">
                <a:cs typeface="Tahoma" pitchFamily="34" charset="0"/>
              </a:rPr>
              <a:t>Basic and Applied Research</a:t>
            </a:r>
          </a:p>
        </p:txBody>
      </p:sp>
      <p:sp>
        <p:nvSpPr>
          <p:cNvPr id="366595" name="Rectangle 3"/>
          <p:cNvSpPr>
            <a:spLocks noGrp="1" noChangeArrowheads="1"/>
          </p:cNvSpPr>
          <p:nvPr>
            <p:ph type="body" idx="1"/>
          </p:nvPr>
        </p:nvSpPr>
        <p:spPr/>
        <p:txBody>
          <a:bodyPr lIns="92075" tIns="46038" rIns="92075" bIns="46038"/>
          <a:lstStyle/>
          <a:p>
            <a:pPr eaLnBrk="1" hangingPunct="1"/>
            <a:r>
              <a:rPr lang="en-US" dirty="0">
                <a:cs typeface="Times New Roman" pitchFamily="18" charset="0"/>
              </a:rPr>
              <a:t>Applied research</a:t>
            </a:r>
          </a:p>
          <a:p>
            <a:pPr lvl="1" eaLnBrk="1" hangingPunct="1"/>
            <a:r>
              <a:rPr lang="en-US" dirty="0">
                <a:cs typeface="Times New Roman" pitchFamily="18" charset="0"/>
              </a:rPr>
              <a:t>Example: </a:t>
            </a:r>
          </a:p>
          <a:p>
            <a:pPr lvl="2" eaLnBrk="1" hangingPunct="1"/>
            <a:r>
              <a:rPr lang="en-US" sz="2800" dirty="0"/>
              <a:t> How to increase fuel efficiency in a new model of automobile.</a:t>
            </a:r>
          </a:p>
          <a:p>
            <a:pPr lvl="2" eaLnBrk="1" hangingPunct="1"/>
            <a:r>
              <a:rPr lang="en-US" sz="2800" dirty="0">
                <a:cs typeface="Times New Roman" pitchFamily="18" charset="0"/>
              </a:rPr>
              <a:t>How to design the website that attracts a lot of customers to visit.</a:t>
            </a:r>
          </a:p>
          <a:p>
            <a:pPr lvl="2" eaLnBrk="1" hangingPunct="1"/>
            <a:r>
              <a:rPr lang="en-US" sz="2800" dirty="0">
                <a:cs typeface="Times New Roman" pitchFamily="18" charset="0"/>
              </a:rPr>
              <a:t>What are the characteristics of media design content that makes consumers easily remember the brand. </a:t>
            </a:r>
            <a:endParaRPr lang="en-US" dirty="0">
              <a:cs typeface="Times New Roman" pitchFamily="18" charset="0"/>
            </a:endParaRPr>
          </a:p>
          <a:p>
            <a:pPr lvl="2" eaLnBrk="1" hangingPunct="1"/>
            <a:endParaRPr lang="en-US" dirty="0">
              <a:cs typeface="Times New Roman" pitchFamily="18" charset="0"/>
            </a:endParaRPr>
          </a:p>
          <a:p>
            <a:pPr eaLnBrk="1" hangingPunct="1"/>
            <a:endParaRPr lang="en-US"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8FC9002-98C6-4230-B4F0-D45303E32426}" type="slidenum">
              <a:rPr lang="en-US"/>
              <a:pPr>
                <a:defRPr/>
              </a:pPr>
              <a:t>14</a:t>
            </a:fld>
            <a:endParaRPr lang="en-US"/>
          </a:p>
        </p:txBody>
      </p:sp>
      <p:sp>
        <p:nvSpPr>
          <p:cNvPr id="17411" name="Rectangle 2"/>
          <p:cNvSpPr>
            <a:spLocks noGrp="1" noChangeArrowheads="1"/>
          </p:cNvSpPr>
          <p:nvPr>
            <p:ph type="title"/>
          </p:nvPr>
        </p:nvSpPr>
        <p:spPr/>
        <p:txBody>
          <a:bodyPr lIns="92075" tIns="46038" rIns="92075" bIns="46038" anchor="ctr"/>
          <a:lstStyle/>
          <a:p>
            <a:pPr eaLnBrk="1" hangingPunct="1"/>
            <a:r>
              <a:rPr lang="en-US" dirty="0">
                <a:cs typeface="Tahoma" pitchFamily="34" charset="0"/>
              </a:rPr>
              <a:t>Basic and Applied Research</a:t>
            </a:r>
          </a:p>
        </p:txBody>
      </p:sp>
      <p:sp>
        <p:nvSpPr>
          <p:cNvPr id="366595" name="Rectangle 3"/>
          <p:cNvSpPr>
            <a:spLocks noGrp="1" noChangeArrowheads="1"/>
          </p:cNvSpPr>
          <p:nvPr>
            <p:ph type="body" idx="1"/>
          </p:nvPr>
        </p:nvSpPr>
        <p:spPr>
          <a:xfrm>
            <a:off x="1338263" y="1084263"/>
            <a:ext cx="7761287" cy="1049337"/>
          </a:xfrm>
        </p:spPr>
        <p:txBody>
          <a:bodyPr lIns="92075" tIns="46038" rIns="92075" bIns="46038"/>
          <a:lstStyle/>
          <a:p>
            <a:pPr eaLnBrk="1" hangingPunct="1"/>
            <a:r>
              <a:rPr lang="en-US" dirty="0">
                <a:cs typeface="Times New Roman" pitchFamily="18" charset="0"/>
              </a:rPr>
              <a:t>Knowledge from Basic research is a fundamental of Applied research.</a:t>
            </a:r>
          </a:p>
          <a:p>
            <a:pPr lvl="2" eaLnBrk="1" hangingPunct="1"/>
            <a:endParaRPr lang="en-US" dirty="0">
              <a:cs typeface="Times New Roman" pitchFamily="18" charset="0"/>
            </a:endParaRPr>
          </a:p>
          <a:p>
            <a:pPr eaLnBrk="1" hangingPunct="1"/>
            <a:endParaRPr lang="en-US" dirty="0">
              <a:cs typeface="Times New Roman" pitchFamily="18" charset="0"/>
            </a:endParaRPr>
          </a:p>
        </p:txBody>
      </p:sp>
      <p:pic>
        <p:nvPicPr>
          <p:cNvPr id="9" name="Picture 8">
            <a:extLst>
              <a:ext uri="{FF2B5EF4-FFF2-40B4-BE49-F238E27FC236}">
                <a16:creationId xmlns:a16="http://schemas.microsoft.com/office/drawing/2014/main" id="{2FCD748A-DAC1-4FFF-83A2-CFB70A069426}"/>
              </a:ext>
            </a:extLst>
          </p:cNvPr>
          <p:cNvPicPr>
            <a:picLocks noChangeAspect="1"/>
          </p:cNvPicPr>
          <p:nvPr/>
        </p:nvPicPr>
        <p:blipFill>
          <a:blip r:embed="rId3"/>
          <a:stretch>
            <a:fillRect/>
          </a:stretch>
        </p:blipFill>
        <p:spPr>
          <a:xfrm>
            <a:off x="1838325" y="2232564"/>
            <a:ext cx="6566693" cy="4380794"/>
          </a:xfrm>
          <a:prstGeom prst="rect">
            <a:avLst/>
          </a:prstGeom>
        </p:spPr>
      </p:pic>
      <p:sp>
        <p:nvSpPr>
          <p:cNvPr id="13" name="Rectangle 12">
            <a:extLst>
              <a:ext uri="{FF2B5EF4-FFF2-40B4-BE49-F238E27FC236}">
                <a16:creationId xmlns:a16="http://schemas.microsoft.com/office/drawing/2014/main" id="{2E4FE0C6-8C89-4E67-B3EF-EEEC154373A6}"/>
              </a:ext>
            </a:extLst>
          </p:cNvPr>
          <p:cNvSpPr/>
          <p:nvPr/>
        </p:nvSpPr>
        <p:spPr>
          <a:xfrm>
            <a:off x="2614954" y="5815284"/>
            <a:ext cx="5360301"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Basic research </a:t>
            </a:r>
          </a:p>
        </p:txBody>
      </p:sp>
      <p:sp>
        <p:nvSpPr>
          <p:cNvPr id="14" name="Rectangle 13">
            <a:extLst>
              <a:ext uri="{FF2B5EF4-FFF2-40B4-BE49-F238E27FC236}">
                <a16:creationId xmlns:a16="http://schemas.microsoft.com/office/drawing/2014/main" id="{7F1B2CD1-5014-4062-B7AB-C2B0330C0D8E}"/>
              </a:ext>
            </a:extLst>
          </p:cNvPr>
          <p:cNvSpPr/>
          <p:nvPr/>
        </p:nvSpPr>
        <p:spPr>
          <a:xfrm>
            <a:off x="1947550" y="2158638"/>
            <a:ext cx="3138167" cy="584775"/>
          </a:xfrm>
          <a:prstGeom prst="rect">
            <a:avLst/>
          </a:prstGeom>
          <a:noFill/>
        </p:spPr>
        <p:txBody>
          <a:bodyPr wrap="none" lIns="91440" tIns="45720" rIns="91440" bIns="45720">
            <a:spAutoFit/>
          </a:bodyPr>
          <a:lstStyle/>
          <a:p>
            <a:pPr algn="ctr"/>
            <a:r>
              <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Applied research </a:t>
            </a:r>
          </a:p>
        </p:txBody>
      </p:sp>
      <p:sp>
        <p:nvSpPr>
          <p:cNvPr id="17" name="Rectangle 16">
            <a:extLst>
              <a:ext uri="{FF2B5EF4-FFF2-40B4-BE49-F238E27FC236}">
                <a16:creationId xmlns:a16="http://schemas.microsoft.com/office/drawing/2014/main" id="{98E55B1E-2151-489A-8F41-9353CDE9D669}"/>
              </a:ext>
            </a:extLst>
          </p:cNvPr>
          <p:cNvSpPr/>
          <p:nvPr/>
        </p:nvSpPr>
        <p:spPr>
          <a:xfrm>
            <a:off x="5238116" y="2158638"/>
            <a:ext cx="3138167" cy="584775"/>
          </a:xfrm>
          <a:prstGeom prst="rect">
            <a:avLst/>
          </a:prstGeom>
          <a:noFill/>
        </p:spPr>
        <p:txBody>
          <a:bodyPr wrap="none" lIns="91440" tIns="45720" rIns="91440" bIns="45720">
            <a:spAutoFit/>
          </a:bodyPr>
          <a:lstStyle/>
          <a:p>
            <a:pPr algn="ctr"/>
            <a:r>
              <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Applied research </a:t>
            </a:r>
          </a:p>
        </p:txBody>
      </p:sp>
    </p:spTree>
    <p:extLst>
      <p:ext uri="{BB962C8B-B14F-4D97-AF65-F5344CB8AC3E}">
        <p14:creationId xmlns:p14="http://schemas.microsoft.com/office/powerpoint/2010/main" val="284957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Research</a:t>
            </a:r>
          </a:p>
        </p:txBody>
      </p:sp>
      <p:sp>
        <p:nvSpPr>
          <p:cNvPr id="3" name="Content Placeholder 2"/>
          <p:cNvSpPr>
            <a:spLocks noGrp="1"/>
          </p:cNvSpPr>
          <p:nvPr>
            <p:ph sz="half" idx="1"/>
          </p:nvPr>
        </p:nvSpPr>
        <p:spPr/>
        <p:txBody>
          <a:bodyPr/>
          <a:lstStyle/>
          <a:p>
            <a:r>
              <a:rPr lang="en-US" dirty="0"/>
              <a:t>Qualitative research</a:t>
            </a:r>
          </a:p>
          <a:p>
            <a:r>
              <a:rPr lang="en-US" dirty="0"/>
              <a:t>Quantitative research</a:t>
            </a:r>
          </a:p>
        </p:txBody>
      </p:sp>
      <p:sp>
        <p:nvSpPr>
          <p:cNvPr id="4" name="Slide Number Placeholder 3"/>
          <p:cNvSpPr>
            <a:spLocks noGrp="1"/>
          </p:cNvSpPr>
          <p:nvPr>
            <p:ph type="sldNum" sz="quarter" idx="12"/>
          </p:nvPr>
        </p:nvSpPr>
        <p:spPr/>
        <p:txBody>
          <a:bodyPr/>
          <a:lstStyle/>
          <a:p>
            <a:pPr>
              <a:defRPr/>
            </a:pPr>
            <a:fld id="{DBB65BEB-D81A-44FB-9AC1-73C150FE97AD}" type="slidenum">
              <a:rPr lang="en-US" smtClean="0"/>
              <a:pPr>
                <a:defRPr/>
              </a:pPr>
              <a:t>15</a:t>
            </a:fld>
            <a:endParaRPr lang="en-US" dirty="0"/>
          </a:p>
        </p:txBody>
      </p:sp>
      <p:pic>
        <p:nvPicPr>
          <p:cNvPr id="5" name="Picture 4">
            <a:extLst>
              <a:ext uri="{FF2B5EF4-FFF2-40B4-BE49-F238E27FC236}">
                <a16:creationId xmlns:a16="http://schemas.microsoft.com/office/drawing/2014/main" id="{ACFAC4E7-7DC1-41E5-B9C8-2A18F2E99DC1}"/>
              </a:ext>
            </a:extLst>
          </p:cNvPr>
          <p:cNvPicPr>
            <a:picLocks noChangeAspect="1"/>
          </p:cNvPicPr>
          <p:nvPr/>
        </p:nvPicPr>
        <p:blipFill>
          <a:blip r:embed="rId2"/>
          <a:stretch>
            <a:fillRect/>
          </a:stretch>
        </p:blipFill>
        <p:spPr>
          <a:xfrm>
            <a:off x="5370830" y="2582017"/>
            <a:ext cx="3377874" cy="2570480"/>
          </a:xfrm>
          <a:prstGeom prst="rect">
            <a:avLst/>
          </a:prstGeom>
        </p:spPr>
      </p:pic>
      <p:pic>
        <p:nvPicPr>
          <p:cNvPr id="6" name="Picture 5">
            <a:extLst>
              <a:ext uri="{FF2B5EF4-FFF2-40B4-BE49-F238E27FC236}">
                <a16:creationId xmlns:a16="http://schemas.microsoft.com/office/drawing/2014/main" id="{B5AA063F-5224-4ED7-BC9E-C956DED6AD63}"/>
              </a:ext>
            </a:extLst>
          </p:cNvPr>
          <p:cNvPicPr>
            <a:picLocks noChangeAspect="1"/>
          </p:cNvPicPr>
          <p:nvPr/>
        </p:nvPicPr>
        <p:blipFill>
          <a:blip r:embed="rId3"/>
          <a:stretch>
            <a:fillRect/>
          </a:stretch>
        </p:blipFill>
        <p:spPr>
          <a:xfrm>
            <a:off x="1082335" y="2582014"/>
            <a:ext cx="3827749" cy="2570481"/>
          </a:xfrm>
          <a:prstGeom prst="rect">
            <a:avLst/>
          </a:prstGeom>
        </p:spPr>
      </p:pic>
      <p:sp>
        <p:nvSpPr>
          <p:cNvPr id="7" name="TextBox 6">
            <a:extLst>
              <a:ext uri="{FF2B5EF4-FFF2-40B4-BE49-F238E27FC236}">
                <a16:creationId xmlns:a16="http://schemas.microsoft.com/office/drawing/2014/main" id="{1FA331CD-457C-4693-B445-BF035E690132}"/>
              </a:ext>
            </a:extLst>
          </p:cNvPr>
          <p:cNvSpPr txBox="1"/>
          <p:nvPr/>
        </p:nvSpPr>
        <p:spPr>
          <a:xfrm>
            <a:off x="1645920" y="5340056"/>
            <a:ext cx="6847840" cy="461665"/>
          </a:xfrm>
          <a:prstGeom prst="rect">
            <a:avLst/>
          </a:prstGeom>
          <a:noFill/>
        </p:spPr>
        <p:txBody>
          <a:bodyPr wrap="square" rtlCol="0">
            <a:spAutoFit/>
          </a:bodyPr>
          <a:lstStyle/>
          <a:p>
            <a:r>
              <a:rPr lang="en-US" sz="2400" dirty="0"/>
              <a:t>Quantitative (Quantity)                 Qualitative (Quality)</a:t>
            </a:r>
          </a:p>
        </p:txBody>
      </p:sp>
    </p:spTree>
    <p:extLst>
      <p:ext uri="{BB962C8B-B14F-4D97-AF65-F5344CB8AC3E}">
        <p14:creationId xmlns:p14="http://schemas.microsoft.com/office/powerpoint/2010/main" val="35566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cs typeface="Tahoma" pitchFamily="34" charset="0"/>
              </a:rPr>
              <a:t>Qualitative vs Quantitative Research</a:t>
            </a:r>
          </a:p>
        </p:txBody>
      </p:sp>
      <p:sp>
        <p:nvSpPr>
          <p:cNvPr id="4" name="Slide Number Placeholder 3"/>
          <p:cNvSpPr>
            <a:spLocks noGrp="1"/>
          </p:cNvSpPr>
          <p:nvPr>
            <p:ph type="sldNum" sz="quarter" idx="11"/>
          </p:nvPr>
        </p:nvSpPr>
        <p:spPr/>
        <p:txBody>
          <a:bodyPr/>
          <a:lstStyle/>
          <a:p>
            <a:pPr>
              <a:defRPr/>
            </a:pPr>
            <a:r>
              <a:rPr lang="en-US"/>
              <a:t>1–</a:t>
            </a:r>
            <a:fld id="{9AB68581-1E29-4D56-8869-EA22B4C36AE9}" type="slidenum">
              <a:rPr lang="en-US" smtClean="0"/>
              <a:pPr>
                <a:defRPr/>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89079611"/>
              </p:ext>
            </p:extLst>
          </p:nvPr>
        </p:nvGraphicFramePr>
        <p:xfrm>
          <a:off x="996950" y="826153"/>
          <a:ext cx="8086725" cy="5760702"/>
        </p:xfrm>
        <a:graphic>
          <a:graphicData uri="http://schemas.openxmlformats.org/drawingml/2006/table">
            <a:tbl>
              <a:tblPr firstRow="1" bandRow="1">
                <a:tableStyleId>{5C22544A-7EE6-4342-B048-85BDC9FD1C3A}</a:tableStyleId>
              </a:tblPr>
              <a:tblGrid>
                <a:gridCol w="1177925">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gridCol w="3441700">
                  <a:extLst>
                    <a:ext uri="{9D8B030D-6E8A-4147-A177-3AD203B41FA5}">
                      <a16:colId xmlns:a16="http://schemas.microsoft.com/office/drawing/2014/main" val="20002"/>
                    </a:ext>
                  </a:extLst>
                </a:gridCol>
              </a:tblGrid>
              <a:tr h="360694">
                <a:tc>
                  <a:txBody>
                    <a:bodyPr/>
                    <a:lstStyle/>
                    <a:p>
                      <a:endParaRPr lang="en-US" sz="1800" dirty="0"/>
                    </a:p>
                  </a:txBody>
                  <a:tcPr marL="91441" marR="91441" marT="45717" marB="45717"/>
                </a:tc>
                <a:tc>
                  <a:txBody>
                    <a:bodyPr/>
                    <a:lstStyle/>
                    <a:p>
                      <a:r>
                        <a:rPr lang="en-US" sz="1800" dirty="0"/>
                        <a:t>Qualitative </a:t>
                      </a:r>
                    </a:p>
                  </a:txBody>
                  <a:tcPr marL="91441" marR="91441" marT="45717" marB="45717"/>
                </a:tc>
                <a:tc>
                  <a:txBody>
                    <a:bodyPr/>
                    <a:lstStyle/>
                    <a:p>
                      <a:r>
                        <a:rPr lang="en-US" sz="1800" dirty="0"/>
                        <a:t>Quantitative </a:t>
                      </a:r>
                    </a:p>
                  </a:txBody>
                  <a:tcPr marL="91441" marR="91441" marT="45717" marB="45717"/>
                </a:tc>
                <a:extLst>
                  <a:ext uri="{0D108BD9-81ED-4DB2-BD59-A6C34878D82A}">
                    <a16:rowId xmlns:a16="http://schemas.microsoft.com/office/drawing/2014/main" val="10000"/>
                  </a:ext>
                </a:extLst>
              </a:tr>
              <a:tr h="1647891">
                <a:tc>
                  <a:txBody>
                    <a:bodyPr/>
                    <a:lstStyle/>
                    <a:p>
                      <a:r>
                        <a:rPr lang="en-US" sz="1800" dirty="0"/>
                        <a:t>Objective / purpose</a:t>
                      </a:r>
                    </a:p>
                  </a:txBody>
                  <a:tcPr marL="91441" marR="91441" marT="45717" marB="45717"/>
                </a:tc>
                <a:tc>
                  <a:txBody>
                    <a:bodyPr/>
                    <a:lstStyle/>
                    <a:p>
                      <a:pPr marL="285750" indent="-285750">
                        <a:buFont typeface="Arial" pitchFamily="34" charset="0"/>
                        <a:buChar char="•"/>
                      </a:pPr>
                      <a:r>
                        <a:rPr lang="en-US" sz="1800" dirty="0"/>
                        <a:t>To gain an understanding of underlying reasons and motivations for unclear issues. </a:t>
                      </a:r>
                    </a:p>
                    <a:p>
                      <a:pPr marL="285750" indent="-285750">
                        <a:buFont typeface="Arial" pitchFamily="34" charset="0"/>
                        <a:buChar char="•"/>
                      </a:pPr>
                      <a:endParaRPr lang="en-US" sz="1800" dirty="0"/>
                    </a:p>
                    <a:p>
                      <a:pPr marL="285750" indent="-285750">
                        <a:buFont typeface="Arial" pitchFamily="34" charset="0"/>
                        <a:buChar char="•"/>
                      </a:pPr>
                      <a:r>
                        <a:rPr lang="en-US" sz="1800" dirty="0"/>
                        <a:t>To gain in-depth and meaningful information that need to be described in narrative structure.</a:t>
                      </a:r>
                    </a:p>
                  </a:txBody>
                  <a:tcPr marL="91441" marR="91441" marT="45717" marB="45717"/>
                </a:tc>
                <a:tc>
                  <a:txBody>
                    <a:bodyPr/>
                    <a:lstStyle/>
                    <a:p>
                      <a:pPr marL="285750" indent="-285750">
                        <a:buFont typeface="Arial" pitchFamily="34" charset="0"/>
                        <a:buChar char="•"/>
                      </a:pPr>
                      <a:r>
                        <a:rPr lang="en-US" sz="1800" dirty="0"/>
                        <a:t>To quantify data, to test a hypothesis, and to generalize results from a sample to the population of interest. </a:t>
                      </a:r>
                    </a:p>
                    <a:p>
                      <a:pPr marL="0" indent="0">
                        <a:buFont typeface="Arial" pitchFamily="34" charset="0"/>
                        <a:buNone/>
                      </a:pPr>
                      <a:endParaRPr lang="en-US" sz="1800" dirty="0"/>
                    </a:p>
                    <a:p>
                      <a:pPr marL="285750" indent="-285750">
                        <a:buFont typeface="Arial" pitchFamily="34" charset="0"/>
                        <a:buChar char="•"/>
                      </a:pPr>
                      <a:r>
                        <a:rPr lang="en-US" sz="1800" dirty="0"/>
                        <a:t>To confirm the findings from qualitative research by using a large group of sample.</a:t>
                      </a:r>
                    </a:p>
                  </a:txBody>
                  <a:tcPr marL="91441" marR="91441" marT="45717" marB="45717"/>
                </a:tc>
                <a:extLst>
                  <a:ext uri="{0D108BD9-81ED-4DB2-BD59-A6C34878D82A}">
                    <a16:rowId xmlns:a16="http://schemas.microsoft.com/office/drawing/2014/main" val="10001"/>
                  </a:ext>
                </a:extLst>
              </a:tr>
              <a:tr h="2841868">
                <a:tc>
                  <a:txBody>
                    <a:bodyPr/>
                    <a:lstStyle/>
                    <a:p>
                      <a:r>
                        <a:rPr lang="en-US" sz="1800" dirty="0"/>
                        <a:t>Research question</a:t>
                      </a:r>
                    </a:p>
                  </a:txBody>
                  <a:tcPr marL="91441" marR="91441" marT="45717" marB="45717"/>
                </a:tc>
                <a:tc>
                  <a:txBody>
                    <a:bodyPr/>
                    <a:lstStyle/>
                    <a:p>
                      <a:pPr marL="285750" indent="-285750">
                        <a:buFont typeface="Arial" pitchFamily="34" charset="0"/>
                        <a:buChar char="•"/>
                      </a:pPr>
                      <a:r>
                        <a:rPr lang="en-US" sz="1800" dirty="0"/>
                        <a:t>Research question is explorative and is broadly stated: </a:t>
                      </a:r>
                    </a:p>
                    <a:p>
                      <a:pPr marL="285750" indent="-285750">
                        <a:buFont typeface="Arial" pitchFamily="34" charset="0"/>
                        <a:buChar char="•"/>
                      </a:pPr>
                      <a:endParaRPr lang="en-US" sz="1800" dirty="0"/>
                    </a:p>
                    <a:p>
                      <a:pPr marL="457200" lvl="1" indent="0">
                        <a:buFont typeface="Arial" pitchFamily="34" charset="0"/>
                        <a:buNone/>
                      </a:pPr>
                      <a:endParaRPr lang="en-US" sz="1800" dirty="0"/>
                    </a:p>
                    <a:p>
                      <a:pPr marL="457200" lvl="1" indent="0">
                        <a:buFont typeface="Arial" pitchFamily="34" charset="0"/>
                        <a:buNone/>
                      </a:pPr>
                      <a:r>
                        <a:rPr lang="en-US" sz="1800" dirty="0"/>
                        <a:t>For example</a:t>
                      </a:r>
                    </a:p>
                    <a:p>
                      <a:pPr marL="742950" lvl="1" indent="-285750">
                        <a:buFont typeface="Arial" pitchFamily="34" charset="0"/>
                        <a:buChar char="•"/>
                      </a:pPr>
                      <a:r>
                        <a:rPr lang="en-US" sz="1800" dirty="0"/>
                        <a:t>Why employees lose productivity?</a:t>
                      </a:r>
                    </a:p>
                    <a:p>
                      <a:pPr marL="742950" lvl="1" indent="-285750">
                        <a:buFont typeface="Arial" pitchFamily="34" charset="0"/>
                        <a:buChar char="•"/>
                      </a:pPr>
                      <a:endParaRPr lang="en-US" sz="1800" dirty="0"/>
                    </a:p>
                    <a:p>
                      <a:pPr marL="742950" lvl="1" indent="-285750">
                        <a:buFont typeface="Arial" pitchFamily="34" charset="0"/>
                        <a:buChar char="•"/>
                      </a:pPr>
                      <a:endParaRPr lang="en-US" sz="1800" dirty="0"/>
                    </a:p>
                  </a:txBody>
                  <a:tcPr marL="91441" marR="91441" marT="45717" marB="45717"/>
                </a:tc>
                <a:tc>
                  <a:txBody>
                    <a:bodyPr/>
                    <a:lstStyle/>
                    <a:p>
                      <a:pPr marL="285750" indent="-285750">
                        <a:buFont typeface="Arial" pitchFamily="34" charset="0"/>
                        <a:buChar char="•"/>
                      </a:pPr>
                      <a:r>
                        <a:rPr lang="en-US" sz="1800" dirty="0"/>
                        <a:t>Research question is specifically stated. It clearly state what to be tested. </a:t>
                      </a:r>
                    </a:p>
                    <a:p>
                      <a:pPr marL="285750" indent="-285750">
                        <a:buFont typeface="Arial" pitchFamily="34" charset="0"/>
                        <a:buChar char="•"/>
                      </a:pPr>
                      <a:endParaRPr lang="en-US" sz="1800" dirty="0"/>
                    </a:p>
                    <a:p>
                      <a:pPr marL="457200" lvl="1" indent="0">
                        <a:buFont typeface="Arial" pitchFamily="34" charset="0"/>
                        <a:buNone/>
                      </a:pPr>
                      <a:r>
                        <a:rPr lang="en-US" sz="1800" dirty="0"/>
                        <a:t>For example</a:t>
                      </a:r>
                    </a:p>
                    <a:p>
                      <a:pPr marL="742950" lvl="1" indent="-285750">
                        <a:buFont typeface="Arial" pitchFamily="34" charset="0"/>
                        <a:buChar char="•"/>
                      </a:pPr>
                      <a:r>
                        <a:rPr lang="en-US" sz="1800" dirty="0"/>
                        <a:t>Do “low compensation” and “excessive workload” influence productivity of employees?</a:t>
                      </a:r>
                    </a:p>
                    <a:p>
                      <a:pPr marL="742950" lvl="1" indent="-285750">
                        <a:buFont typeface="Arial" pitchFamily="34" charset="0"/>
                        <a:buChar char="•"/>
                      </a:pPr>
                      <a:endParaRPr lang="en-US" sz="1800" dirty="0"/>
                    </a:p>
                    <a:p>
                      <a:pPr marL="0" indent="0">
                        <a:buFont typeface="Arial" pitchFamily="34" charset="0"/>
                        <a:buNone/>
                      </a:pPr>
                      <a:endParaRPr lang="en-US" sz="1800" dirty="0"/>
                    </a:p>
                  </a:txBody>
                  <a:tcPr marL="91441" marR="91441" marT="45717" marB="45717"/>
                </a:tc>
                <a:extLst>
                  <a:ext uri="{0D108BD9-81ED-4DB2-BD59-A6C34878D82A}">
                    <a16:rowId xmlns:a16="http://schemas.microsoft.com/office/drawing/2014/main" val="349848168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cs typeface="Tahoma" pitchFamily="34" charset="0"/>
              </a:rPr>
              <a:t>Qualitative vs Quantitative Research</a:t>
            </a:r>
          </a:p>
        </p:txBody>
      </p:sp>
      <p:sp>
        <p:nvSpPr>
          <p:cNvPr id="4" name="Slide Number Placeholder 3"/>
          <p:cNvSpPr>
            <a:spLocks noGrp="1"/>
          </p:cNvSpPr>
          <p:nvPr>
            <p:ph type="sldNum" sz="quarter" idx="11"/>
          </p:nvPr>
        </p:nvSpPr>
        <p:spPr/>
        <p:txBody>
          <a:bodyPr/>
          <a:lstStyle/>
          <a:p>
            <a:pPr>
              <a:defRPr/>
            </a:pPr>
            <a:r>
              <a:rPr lang="en-US"/>
              <a:t>1–</a:t>
            </a:r>
            <a:fld id="{E6F1C2EA-BDC4-489F-B3D9-E188C9995F35}" type="slidenum">
              <a:rPr lang="en-US" smtClean="0"/>
              <a:pPr>
                <a:defRPr/>
              </a:pPr>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39851277"/>
              </p:ext>
            </p:extLst>
          </p:nvPr>
        </p:nvGraphicFramePr>
        <p:xfrm>
          <a:off x="974725" y="847725"/>
          <a:ext cx="8086725" cy="5857874"/>
        </p:xfrm>
        <a:graphic>
          <a:graphicData uri="http://schemas.openxmlformats.org/drawingml/2006/table">
            <a:tbl>
              <a:tblPr firstRow="1" bandRow="1">
                <a:tableStyleId>{5C22544A-7EE6-4342-B048-85BDC9FD1C3A}</a:tableStyleId>
              </a:tblPr>
              <a:tblGrid>
                <a:gridCol w="2378033">
                  <a:extLst>
                    <a:ext uri="{9D8B030D-6E8A-4147-A177-3AD203B41FA5}">
                      <a16:colId xmlns:a16="http://schemas.microsoft.com/office/drawing/2014/main" val="20000"/>
                    </a:ext>
                  </a:extLst>
                </a:gridCol>
                <a:gridCol w="2867046">
                  <a:extLst>
                    <a:ext uri="{9D8B030D-6E8A-4147-A177-3AD203B41FA5}">
                      <a16:colId xmlns:a16="http://schemas.microsoft.com/office/drawing/2014/main" val="20001"/>
                    </a:ext>
                  </a:extLst>
                </a:gridCol>
                <a:gridCol w="2841646">
                  <a:extLst>
                    <a:ext uri="{9D8B030D-6E8A-4147-A177-3AD203B41FA5}">
                      <a16:colId xmlns:a16="http://schemas.microsoft.com/office/drawing/2014/main" val="20002"/>
                    </a:ext>
                  </a:extLst>
                </a:gridCol>
              </a:tblGrid>
              <a:tr h="370880">
                <a:tc>
                  <a:txBody>
                    <a:bodyPr/>
                    <a:lstStyle/>
                    <a:p>
                      <a:endParaRPr lang="en-US" sz="1800" dirty="0"/>
                    </a:p>
                  </a:txBody>
                  <a:tcPr marL="91441" marR="91441" marT="45725" marB="45725"/>
                </a:tc>
                <a:tc>
                  <a:txBody>
                    <a:bodyPr/>
                    <a:lstStyle/>
                    <a:p>
                      <a:r>
                        <a:rPr lang="en-US" sz="1800" dirty="0"/>
                        <a:t>Qualitative </a:t>
                      </a:r>
                    </a:p>
                  </a:txBody>
                  <a:tcPr marL="91441" marR="91441" marT="45725" marB="45725"/>
                </a:tc>
                <a:tc>
                  <a:txBody>
                    <a:bodyPr/>
                    <a:lstStyle/>
                    <a:p>
                      <a:r>
                        <a:rPr lang="en-US" sz="1800" dirty="0"/>
                        <a:t>Quantitative </a:t>
                      </a:r>
                    </a:p>
                  </a:txBody>
                  <a:tcPr marL="91441" marR="91441" marT="45725" marB="45725"/>
                </a:tc>
                <a:extLst>
                  <a:ext uri="{0D108BD9-81ED-4DB2-BD59-A6C34878D82A}">
                    <a16:rowId xmlns:a16="http://schemas.microsoft.com/office/drawing/2014/main" val="10000"/>
                  </a:ext>
                </a:extLst>
              </a:tr>
              <a:tr h="17375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Data collection technique</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Unstructured or semi-structured techniques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800" dirty="0"/>
                        <a:t>     such as “</a:t>
                      </a:r>
                      <a:r>
                        <a:rPr lang="en-US" sz="1800" b="1" dirty="0"/>
                        <a:t>In-depth     </a:t>
                      </a:r>
                      <a:br>
                        <a:rPr lang="en-US" sz="1800" b="1" dirty="0"/>
                      </a:br>
                      <a:r>
                        <a:rPr lang="en-US" sz="1800" b="1" dirty="0"/>
                        <a:t>     interviews</a:t>
                      </a:r>
                      <a:r>
                        <a:rPr lang="en-US" sz="1800" dirty="0"/>
                        <a:t>” or “</a:t>
                      </a:r>
                      <a:r>
                        <a:rPr lang="en-US" sz="1800" b="1" dirty="0"/>
                        <a:t>case  </a:t>
                      </a:r>
                      <a:br>
                        <a:rPr lang="en-US" sz="1800" b="1" dirty="0"/>
                      </a:br>
                      <a:r>
                        <a:rPr lang="en-US" sz="1800" b="1" dirty="0"/>
                        <a:t>     study</a:t>
                      </a:r>
                      <a:r>
                        <a:rPr lang="en-US" sz="1800" dirty="0"/>
                        <a:t>”.</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Structured techniques such as “</a:t>
                      </a:r>
                      <a:r>
                        <a:rPr lang="en-US" sz="1800" b="1" dirty="0"/>
                        <a:t>questionnaires</a:t>
                      </a:r>
                      <a:r>
                        <a:rPr lang="en-US" sz="1800" dirty="0"/>
                        <a:t>”. or “</a:t>
                      </a:r>
                      <a:r>
                        <a:rPr lang="en-US" sz="1800" b="1" dirty="0"/>
                        <a:t>historical</a:t>
                      </a:r>
                      <a:r>
                        <a:rPr lang="en-US" sz="1800" dirty="0"/>
                        <a:t> </a:t>
                      </a:r>
                      <a:r>
                        <a:rPr lang="en-US" sz="1800" b="1" dirty="0"/>
                        <a:t>statistics data</a:t>
                      </a:r>
                      <a:r>
                        <a:rPr lang="en-US" sz="1800" dirty="0"/>
                        <a:t>”.</a:t>
                      </a:r>
                    </a:p>
                  </a:txBody>
                  <a:tcPr marL="91441" marR="91441" marT="45725" marB="45725"/>
                </a:tc>
                <a:extLst>
                  <a:ext uri="{0D108BD9-81ED-4DB2-BD59-A6C34878D82A}">
                    <a16:rowId xmlns:a16="http://schemas.microsoft.com/office/drawing/2014/main" val="10001"/>
                  </a:ext>
                </a:extLst>
              </a:tr>
              <a:tr h="1737548">
                <a:tc>
                  <a:txBody>
                    <a:bodyPr/>
                    <a:lstStyle/>
                    <a:p>
                      <a:r>
                        <a:rPr lang="en-US" sz="1800" dirty="0"/>
                        <a:t>Type of data gathered</a:t>
                      </a:r>
                    </a:p>
                  </a:txBody>
                  <a:tcPr marL="91441" marR="91441" marT="45725" marB="45725"/>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Narration; not in numerical form.</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Data are recorded by notetaking and/or tape recording.</a:t>
                      </a:r>
                    </a:p>
                    <a:p>
                      <a:pPr marL="285750" indent="-285750">
                        <a:buFont typeface="Arial" pitchFamily="34" charset="0"/>
                        <a:buChar char="•"/>
                      </a:pPr>
                      <a:endParaRPr lang="en-US" sz="1800" dirty="0"/>
                    </a:p>
                  </a:txBody>
                  <a:tcPr marL="91441" marR="91441" marT="45725" marB="45725"/>
                </a:tc>
                <a:tc>
                  <a:txBody>
                    <a:bodyPr/>
                    <a:lstStyle/>
                    <a:p>
                      <a:pPr marL="285750" indent="-285750">
                        <a:buFont typeface="Arial" pitchFamily="34" charset="0"/>
                        <a:buChar char="•"/>
                      </a:pPr>
                      <a:r>
                        <a:rPr lang="en-US" sz="1800" dirty="0"/>
                        <a:t>Gathers data in numerical form which can be put into categories, or in rank order, or measured in units of measurement.</a:t>
                      </a:r>
                    </a:p>
                  </a:txBody>
                  <a:tcPr marL="91441" marR="91441" marT="45725" marB="45725"/>
                </a:tc>
                <a:extLst>
                  <a:ext uri="{0D108BD9-81ED-4DB2-BD59-A6C34878D82A}">
                    <a16:rowId xmlns:a16="http://schemas.microsoft.com/office/drawing/2014/main" val="10002"/>
                  </a:ext>
                </a:extLst>
              </a:tr>
              <a:tr h="20118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Sample</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Usually a small number of non-representative cases.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dirty="0"/>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Respondents selected to fulfill a given quota.</a:t>
                      </a:r>
                    </a:p>
                    <a:p>
                      <a:endParaRPr lang="en-US" sz="1800" dirty="0"/>
                    </a:p>
                  </a:txBody>
                  <a:tcPr marL="91441" marR="91441" marT="45725" marB="45725"/>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Usually a large number of cases representing the population of interest.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800" dirty="0"/>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a:t>Randomly selected respondents.</a:t>
                      </a:r>
                    </a:p>
                    <a:p>
                      <a:endParaRPr lang="en-US" sz="1800" dirty="0"/>
                    </a:p>
                  </a:txBody>
                  <a:tcPr marL="91441" marR="91441"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cs typeface="Tahoma" pitchFamily="34" charset="0"/>
              </a:rPr>
              <a:t>Qualitative </a:t>
            </a:r>
            <a:r>
              <a:rPr lang="en-US" dirty="0" err="1">
                <a:cs typeface="Tahoma" pitchFamily="34" charset="0"/>
              </a:rPr>
              <a:t>vs</a:t>
            </a:r>
            <a:r>
              <a:rPr lang="en-US" dirty="0">
                <a:cs typeface="Tahoma" pitchFamily="34" charset="0"/>
              </a:rPr>
              <a:t> Quantitative Research</a:t>
            </a:r>
          </a:p>
        </p:txBody>
      </p:sp>
      <p:sp>
        <p:nvSpPr>
          <p:cNvPr id="23555" name="Content Placeholder 2"/>
          <p:cNvSpPr>
            <a:spLocks noGrp="1"/>
          </p:cNvSpPr>
          <p:nvPr>
            <p:ph idx="1"/>
          </p:nvPr>
        </p:nvSpPr>
        <p:spPr/>
        <p:txBody>
          <a:bodyPr/>
          <a:lstStyle/>
          <a:p>
            <a:endParaRPr lang="en-US">
              <a:cs typeface="Times New Roman" pitchFamily="18" charset="0"/>
            </a:endParaRPr>
          </a:p>
        </p:txBody>
      </p:sp>
      <p:sp>
        <p:nvSpPr>
          <p:cNvPr id="4" name="Slide Number Placeholder 3"/>
          <p:cNvSpPr>
            <a:spLocks noGrp="1"/>
          </p:cNvSpPr>
          <p:nvPr>
            <p:ph type="sldNum" sz="quarter" idx="11"/>
          </p:nvPr>
        </p:nvSpPr>
        <p:spPr/>
        <p:txBody>
          <a:bodyPr/>
          <a:lstStyle/>
          <a:p>
            <a:pPr>
              <a:defRPr/>
            </a:pPr>
            <a:r>
              <a:rPr lang="en-US"/>
              <a:t>1–</a:t>
            </a:r>
            <a:fld id="{7630764C-176B-424C-B3F3-A9117A2ECD6D}" type="slidenum">
              <a:rPr lang="en-US" smtClean="0"/>
              <a:pPr>
                <a:defRPr/>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87769933"/>
              </p:ext>
            </p:extLst>
          </p:nvPr>
        </p:nvGraphicFramePr>
        <p:xfrm>
          <a:off x="974725" y="1084263"/>
          <a:ext cx="8086725" cy="5491552"/>
        </p:xfrm>
        <a:graphic>
          <a:graphicData uri="http://schemas.openxmlformats.org/drawingml/2006/table">
            <a:tbl>
              <a:tblPr firstRow="1" bandRow="1">
                <a:tableStyleId>{5C22544A-7EE6-4342-B048-85BDC9FD1C3A}</a:tableStyleId>
              </a:tblPr>
              <a:tblGrid>
                <a:gridCol w="2378033">
                  <a:extLst>
                    <a:ext uri="{9D8B030D-6E8A-4147-A177-3AD203B41FA5}">
                      <a16:colId xmlns:a16="http://schemas.microsoft.com/office/drawing/2014/main" val="20000"/>
                    </a:ext>
                  </a:extLst>
                </a:gridCol>
                <a:gridCol w="2628942">
                  <a:extLst>
                    <a:ext uri="{9D8B030D-6E8A-4147-A177-3AD203B41FA5}">
                      <a16:colId xmlns:a16="http://schemas.microsoft.com/office/drawing/2014/main" val="20001"/>
                    </a:ext>
                  </a:extLst>
                </a:gridCol>
                <a:gridCol w="3079750">
                  <a:extLst>
                    <a:ext uri="{9D8B030D-6E8A-4147-A177-3AD203B41FA5}">
                      <a16:colId xmlns:a16="http://schemas.microsoft.com/office/drawing/2014/main" val="20002"/>
                    </a:ext>
                  </a:extLst>
                </a:gridCol>
              </a:tblGrid>
              <a:tr h="370888">
                <a:tc>
                  <a:txBody>
                    <a:bodyPr/>
                    <a:lstStyle/>
                    <a:p>
                      <a:endParaRPr lang="en-US" sz="1800" dirty="0"/>
                    </a:p>
                  </a:txBody>
                  <a:tcPr marL="91441" marR="91441" marT="45726" marB="45726"/>
                </a:tc>
                <a:tc>
                  <a:txBody>
                    <a:bodyPr/>
                    <a:lstStyle/>
                    <a:p>
                      <a:r>
                        <a:rPr lang="en-US" sz="1800" dirty="0"/>
                        <a:t>Qualitative </a:t>
                      </a:r>
                    </a:p>
                  </a:txBody>
                  <a:tcPr marL="91441" marR="91441" marT="45726" marB="45726"/>
                </a:tc>
                <a:tc>
                  <a:txBody>
                    <a:bodyPr/>
                    <a:lstStyle/>
                    <a:p>
                      <a:r>
                        <a:rPr lang="en-US" sz="1800" dirty="0"/>
                        <a:t>Quantitative </a:t>
                      </a:r>
                    </a:p>
                  </a:txBody>
                  <a:tcPr marL="91441" marR="91441" marT="45726" marB="45726"/>
                </a:tc>
                <a:extLst>
                  <a:ext uri="{0D108BD9-81ED-4DB2-BD59-A6C34878D82A}">
                    <a16:rowId xmlns:a16="http://schemas.microsoft.com/office/drawing/2014/main" val="10000"/>
                  </a:ext>
                </a:extLst>
              </a:tr>
              <a:tr h="14632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Data analysis</a:t>
                      </a:r>
                    </a:p>
                  </a:txBody>
                  <a:tcPr marL="91441" marR="91441" marT="45726" marB="45726"/>
                </a:tc>
                <a:tc>
                  <a:txBody>
                    <a:bodyPr/>
                    <a:lstStyle/>
                    <a:p>
                      <a:pPr marL="285750" indent="-285750">
                        <a:buFont typeface="Arial" pitchFamily="34" charset="0"/>
                        <a:buChar char="•"/>
                      </a:pPr>
                      <a:r>
                        <a:rPr lang="en-US" sz="1800" dirty="0"/>
                        <a:t>Interview data are synthesized and summarized by a researcher.</a:t>
                      </a:r>
                    </a:p>
                    <a:p>
                      <a:pPr marL="285750" indent="-285750">
                        <a:buFont typeface="Arial" pitchFamily="34" charset="0"/>
                        <a:buChar char="•"/>
                      </a:pPr>
                      <a:endParaRPr lang="en-US" sz="1800" dirty="0"/>
                    </a:p>
                    <a:p>
                      <a:pPr marL="285750" indent="-285750">
                        <a:buFont typeface="Arial" pitchFamily="34" charset="0"/>
                        <a:buChar char="•"/>
                      </a:pPr>
                      <a:r>
                        <a:rPr lang="en-US" sz="1800" dirty="0"/>
                        <a:t>Non-statistical method</a:t>
                      </a:r>
                    </a:p>
                  </a:txBody>
                  <a:tcPr marL="91441" marR="91441" marT="45726" marB="45726"/>
                </a:tc>
                <a:tc>
                  <a:txBody>
                    <a:bodyPr/>
                    <a:lstStyle/>
                    <a:p>
                      <a:pPr marL="285750" indent="-285750">
                        <a:buFont typeface="Arial" pitchFamily="34" charset="0"/>
                        <a:buChar char="•"/>
                      </a:pPr>
                      <a:r>
                        <a:rPr lang="en-US" sz="1800" dirty="0"/>
                        <a:t>Statistical analysis.</a:t>
                      </a:r>
                    </a:p>
                    <a:p>
                      <a:pPr marL="742950" lvl="1" indent="-285750">
                        <a:buFont typeface="Arial" pitchFamily="34" charset="0"/>
                        <a:buChar char="•"/>
                      </a:pPr>
                      <a:r>
                        <a:rPr lang="en-US" sz="1800" dirty="0"/>
                        <a:t>Descriptive statistics.</a:t>
                      </a:r>
                    </a:p>
                    <a:p>
                      <a:pPr marL="742950" lvl="1" indent="-285750">
                        <a:buFont typeface="Arial" pitchFamily="34" charset="0"/>
                        <a:buChar char="•"/>
                      </a:pPr>
                      <a:r>
                        <a:rPr lang="en-US" sz="1800" dirty="0"/>
                        <a:t>Correlation analysis.</a:t>
                      </a:r>
                    </a:p>
                  </a:txBody>
                  <a:tcPr marL="91441" marR="91441" marT="45726" marB="45726"/>
                </a:tc>
                <a:extLst>
                  <a:ext uri="{0D108BD9-81ED-4DB2-BD59-A6C34878D82A}">
                    <a16:rowId xmlns:a16="http://schemas.microsoft.com/office/drawing/2014/main" val="10001"/>
                  </a:ext>
                </a:extLst>
              </a:tr>
              <a:tr h="3109359">
                <a:tc>
                  <a:txBody>
                    <a:bodyPr/>
                    <a:lstStyle/>
                    <a:p>
                      <a:r>
                        <a:rPr lang="en-US" sz="1800" dirty="0"/>
                        <a:t>Outcome</a:t>
                      </a:r>
                    </a:p>
                  </a:txBody>
                  <a:tcPr marL="91441" marR="91441" marT="45726" marB="45726"/>
                </a:tc>
                <a:tc>
                  <a:txBody>
                    <a:bodyPr/>
                    <a:lstStyle/>
                    <a:p>
                      <a:pPr marL="285750" indent="-285750">
                        <a:buFont typeface="Arial" pitchFamily="34" charset="0"/>
                        <a:buChar char="•"/>
                      </a:pPr>
                      <a:r>
                        <a:rPr lang="en-US" sz="1800" b="0" dirty="0"/>
                        <a:t>Exploratory and/or investigative. Findings are not conclusive and cannot be used to make generalizations about the population of interest.</a:t>
                      </a:r>
                    </a:p>
                    <a:p>
                      <a:pPr marL="285750" indent="-285750">
                        <a:buFont typeface="Arial" pitchFamily="34" charset="0"/>
                        <a:buChar char="•"/>
                      </a:pPr>
                      <a:endParaRPr lang="en-US" sz="1800" b="0" dirty="0"/>
                    </a:p>
                    <a:p>
                      <a:pPr marL="285750" indent="-285750">
                        <a:buFont typeface="Arial" pitchFamily="34" charset="0"/>
                        <a:buChar char="•"/>
                      </a:pPr>
                      <a:r>
                        <a:rPr lang="en-US" sz="1800" b="0" dirty="0"/>
                        <a:t>Develop an initial understanding and sound base for further decision making.</a:t>
                      </a:r>
                    </a:p>
                  </a:txBody>
                  <a:tcPr marL="91441" marR="91441" marT="45726" marB="45726"/>
                </a:tc>
                <a:tc>
                  <a:txBody>
                    <a:bodyPr/>
                    <a:lstStyle/>
                    <a:p>
                      <a:pPr marL="342900" indent="-342900">
                        <a:buFont typeface="Arial" pitchFamily="34" charset="0"/>
                        <a:buChar char="•"/>
                      </a:pPr>
                      <a:r>
                        <a:rPr lang="en-US" sz="1800" dirty="0"/>
                        <a:t>Used to recommend a final course of action.</a:t>
                      </a:r>
                    </a:p>
                  </a:txBody>
                  <a:tcPr marL="91441" marR="91441" marT="45726" marB="45726"/>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cs typeface="Tahoma" pitchFamily="34" charset="0"/>
              </a:rPr>
              <a:t>Qualitative </a:t>
            </a:r>
            <a:r>
              <a:rPr lang="en-US" dirty="0" err="1">
                <a:cs typeface="Tahoma" pitchFamily="34" charset="0"/>
              </a:rPr>
              <a:t>vs</a:t>
            </a:r>
            <a:r>
              <a:rPr lang="en-US" dirty="0">
                <a:cs typeface="Tahoma" pitchFamily="34" charset="0"/>
              </a:rPr>
              <a:t> Quantitative Research</a:t>
            </a:r>
          </a:p>
        </p:txBody>
      </p:sp>
      <p:sp>
        <p:nvSpPr>
          <p:cNvPr id="23555" name="Content Placeholder 2"/>
          <p:cNvSpPr>
            <a:spLocks noGrp="1"/>
          </p:cNvSpPr>
          <p:nvPr>
            <p:ph idx="1"/>
          </p:nvPr>
        </p:nvSpPr>
        <p:spPr/>
        <p:txBody>
          <a:bodyPr/>
          <a:lstStyle/>
          <a:p>
            <a:endParaRPr lang="en-US">
              <a:cs typeface="Times New Roman" pitchFamily="18" charset="0"/>
            </a:endParaRPr>
          </a:p>
        </p:txBody>
      </p:sp>
      <p:sp>
        <p:nvSpPr>
          <p:cNvPr id="4" name="Slide Number Placeholder 3"/>
          <p:cNvSpPr>
            <a:spLocks noGrp="1"/>
          </p:cNvSpPr>
          <p:nvPr>
            <p:ph type="sldNum" sz="quarter" idx="11"/>
          </p:nvPr>
        </p:nvSpPr>
        <p:spPr/>
        <p:txBody>
          <a:bodyPr/>
          <a:lstStyle/>
          <a:p>
            <a:pPr>
              <a:defRPr/>
            </a:pPr>
            <a:r>
              <a:rPr lang="en-US"/>
              <a:t>1–</a:t>
            </a:r>
            <a:fld id="{7630764C-176B-424C-B3F3-A9117A2ECD6D}" type="slidenum">
              <a:rPr lang="en-US" smtClean="0"/>
              <a:pPr>
                <a:defRPr/>
              </a:pPr>
              <a:t>19</a:t>
            </a:fld>
            <a:endParaRPr lang="en-US"/>
          </a:p>
        </p:txBody>
      </p:sp>
      <p:graphicFrame>
        <p:nvGraphicFramePr>
          <p:cNvPr id="5" name="Table 4"/>
          <p:cNvGraphicFramePr>
            <a:graphicFrameLocks noGrp="1"/>
          </p:cNvGraphicFramePr>
          <p:nvPr/>
        </p:nvGraphicFramePr>
        <p:xfrm>
          <a:off x="974725" y="1084263"/>
          <a:ext cx="8086725" cy="4943475"/>
        </p:xfrm>
        <a:graphic>
          <a:graphicData uri="http://schemas.openxmlformats.org/drawingml/2006/table">
            <a:tbl>
              <a:tblPr firstRow="1" bandRow="1">
                <a:tableStyleId>{5C22544A-7EE6-4342-B048-85BDC9FD1C3A}</a:tableStyleId>
              </a:tblPr>
              <a:tblGrid>
                <a:gridCol w="2378033">
                  <a:extLst>
                    <a:ext uri="{9D8B030D-6E8A-4147-A177-3AD203B41FA5}">
                      <a16:colId xmlns:a16="http://schemas.microsoft.com/office/drawing/2014/main" val="20000"/>
                    </a:ext>
                  </a:extLst>
                </a:gridCol>
                <a:gridCol w="2867046">
                  <a:extLst>
                    <a:ext uri="{9D8B030D-6E8A-4147-A177-3AD203B41FA5}">
                      <a16:colId xmlns:a16="http://schemas.microsoft.com/office/drawing/2014/main" val="20001"/>
                    </a:ext>
                  </a:extLst>
                </a:gridCol>
                <a:gridCol w="2841646">
                  <a:extLst>
                    <a:ext uri="{9D8B030D-6E8A-4147-A177-3AD203B41FA5}">
                      <a16:colId xmlns:a16="http://schemas.microsoft.com/office/drawing/2014/main" val="20002"/>
                    </a:ext>
                  </a:extLst>
                </a:gridCol>
              </a:tblGrid>
              <a:tr h="370888">
                <a:tc>
                  <a:txBody>
                    <a:bodyPr/>
                    <a:lstStyle/>
                    <a:p>
                      <a:endParaRPr lang="en-US" sz="1800" dirty="0"/>
                    </a:p>
                  </a:txBody>
                  <a:tcPr marL="91441" marR="91441" marT="45726" marB="45726"/>
                </a:tc>
                <a:tc>
                  <a:txBody>
                    <a:bodyPr/>
                    <a:lstStyle/>
                    <a:p>
                      <a:r>
                        <a:rPr lang="en-US" sz="1800" dirty="0"/>
                        <a:t>Qualitative </a:t>
                      </a:r>
                    </a:p>
                  </a:txBody>
                  <a:tcPr marL="91441" marR="91441" marT="45726" marB="45726"/>
                </a:tc>
                <a:tc>
                  <a:txBody>
                    <a:bodyPr/>
                    <a:lstStyle/>
                    <a:p>
                      <a:r>
                        <a:rPr lang="en-US" sz="1800" dirty="0"/>
                        <a:t>Quantitative </a:t>
                      </a:r>
                    </a:p>
                  </a:txBody>
                  <a:tcPr marL="91441" marR="91441" marT="45726" marB="45726"/>
                </a:tc>
                <a:extLst>
                  <a:ext uri="{0D108BD9-81ED-4DB2-BD59-A6C34878D82A}">
                    <a16:rowId xmlns:a16="http://schemas.microsoft.com/office/drawing/2014/main" val="10000"/>
                  </a:ext>
                </a:extLst>
              </a:tr>
              <a:tr h="4572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Weaknesses</a:t>
                      </a:r>
                    </a:p>
                  </a:txBody>
                  <a:tcPr marL="91441" marR="91441" marT="45726" marB="45726"/>
                </a:tc>
                <a:tc>
                  <a:txBody>
                    <a:bodyPr/>
                    <a:lstStyle/>
                    <a:p>
                      <a:pPr marL="285750" indent="-285750">
                        <a:buFont typeface="Arial" pitchFamily="34" charset="0"/>
                        <a:buChar char="•"/>
                      </a:pPr>
                      <a:r>
                        <a:rPr lang="en-US" sz="1800" kern="1200" dirty="0">
                          <a:solidFill>
                            <a:schemeClr val="dk1"/>
                          </a:solidFill>
                          <a:latin typeface="+mn-lt"/>
                          <a:ea typeface="+mn-ea"/>
                          <a:cs typeface="+mn-cs"/>
                        </a:rPr>
                        <a:t>Small sample size makes it difficult for researchers to infer/generalize the results back to a larger group of people.</a:t>
                      </a:r>
                    </a:p>
                    <a:p>
                      <a:pPr marL="285750" indent="-285750">
                        <a:buFont typeface="Arial" pitchFamily="34" charset="0"/>
                        <a:buChar char="•"/>
                      </a:pPr>
                      <a:endParaRPr lang="en-US" sz="1800" kern="1200" dirty="0">
                        <a:solidFill>
                          <a:schemeClr val="dk1"/>
                        </a:solidFill>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dk1"/>
                          </a:solidFill>
                          <a:latin typeface="+mn-lt"/>
                          <a:ea typeface="+mn-ea"/>
                          <a:cs typeface="+mn-cs"/>
                        </a:rPr>
                        <a:t>Can have higher chance of subjective bias</a:t>
                      </a:r>
                      <a:r>
                        <a:rPr lang="en-US" sz="1800" kern="1200" baseline="0" dirty="0">
                          <a:solidFill>
                            <a:schemeClr val="dk1"/>
                          </a:solidFill>
                          <a:latin typeface="+mn-lt"/>
                          <a:ea typeface="+mn-ea"/>
                          <a:cs typeface="+mn-cs"/>
                        </a:rPr>
                        <a:t> because the </a:t>
                      </a:r>
                      <a:r>
                        <a:rPr lang="en-US" sz="1800" kern="1200" dirty="0">
                          <a:solidFill>
                            <a:schemeClr val="dk1"/>
                          </a:solidFill>
                          <a:latin typeface="+mn-lt"/>
                          <a:ea typeface="+mn-ea"/>
                          <a:cs typeface="+mn-cs"/>
                        </a:rPr>
                        <a:t>results are based on subjective evaluation of a researcher</a:t>
                      </a:r>
                      <a:endParaRPr lang="en-US" sz="1800" dirty="0"/>
                    </a:p>
                  </a:txBody>
                  <a:tcPr marL="91441" marR="91441" marT="45726" marB="45726"/>
                </a:tc>
                <a:tc>
                  <a:txBody>
                    <a:bodyPr/>
                    <a:lstStyle/>
                    <a:p>
                      <a:pPr marL="285750" indent="-285750">
                        <a:buFont typeface="Arial" pitchFamily="34" charset="0"/>
                        <a:buChar char="•"/>
                      </a:pPr>
                      <a:r>
                        <a:rPr lang="en-US" sz="1800" kern="1200" dirty="0">
                          <a:solidFill>
                            <a:schemeClr val="dk1"/>
                          </a:solidFill>
                          <a:latin typeface="+mn-lt"/>
                          <a:ea typeface="+mn-ea"/>
                          <a:cs typeface="+mn-cs"/>
                        </a:rPr>
                        <a:t>Unable</a:t>
                      </a:r>
                      <a:r>
                        <a:rPr lang="en-US" sz="1800" kern="1200" baseline="0" dirty="0">
                          <a:solidFill>
                            <a:schemeClr val="dk1"/>
                          </a:solidFill>
                          <a:latin typeface="+mn-lt"/>
                          <a:ea typeface="+mn-ea"/>
                          <a:cs typeface="+mn-cs"/>
                        </a:rPr>
                        <a:t> to get </a:t>
                      </a:r>
                      <a:r>
                        <a:rPr lang="en-US" sz="1800" kern="1200" dirty="0">
                          <a:solidFill>
                            <a:schemeClr val="dk1"/>
                          </a:solidFill>
                          <a:latin typeface="+mn-lt"/>
                          <a:ea typeface="+mn-ea"/>
                          <a:cs typeface="+mn-cs"/>
                        </a:rPr>
                        <a:t>meaningful information.</a:t>
                      </a:r>
                      <a:endParaRPr lang="en-US" sz="1800" b="1" kern="1200" dirty="0">
                        <a:solidFill>
                          <a:schemeClr val="dk1"/>
                        </a:solidFill>
                        <a:latin typeface="+mn-lt"/>
                        <a:ea typeface="+mn-ea"/>
                        <a:cs typeface="+mn-cs"/>
                      </a:endParaRPr>
                    </a:p>
                    <a:p>
                      <a:pPr marL="285750" indent="-285750">
                        <a:buFont typeface="Arial" pitchFamily="34" charset="0"/>
                        <a:buChar char="•"/>
                      </a:pPr>
                      <a:endParaRPr lang="en-US" sz="1800" kern="1200" dirty="0">
                        <a:solidFill>
                          <a:schemeClr val="dk1"/>
                        </a:solidFill>
                        <a:latin typeface="+mn-lt"/>
                        <a:ea typeface="+mn-ea"/>
                        <a:cs typeface="+mn-cs"/>
                      </a:endParaRPr>
                    </a:p>
                    <a:p>
                      <a:pPr marL="285750" indent="-285750">
                        <a:buFont typeface="Arial" pitchFamily="34" charset="0"/>
                        <a:buChar char="•"/>
                      </a:pPr>
                      <a:r>
                        <a:rPr lang="en-US" sz="1800" kern="1200" dirty="0">
                          <a:solidFill>
                            <a:schemeClr val="dk1"/>
                          </a:solidFill>
                          <a:latin typeface="+mn-lt"/>
                          <a:ea typeface="+mn-ea"/>
                          <a:cs typeface="+mn-cs"/>
                        </a:rPr>
                        <a:t>The scope of information that researchers can obtain is narrow.</a:t>
                      </a:r>
                      <a:endParaRPr lang="en-US" sz="1800" dirty="0"/>
                    </a:p>
                  </a:txBody>
                  <a:tcPr marL="91441" marR="91441" marT="45726" marB="45726"/>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02949" y="2082452"/>
            <a:ext cx="5000625" cy="2133600"/>
          </a:xfrm>
          <a:prstGeom prst="rect">
            <a:avLst/>
          </a:prstGeom>
        </p:spPr>
      </p:pic>
      <p:sp>
        <p:nvSpPr>
          <p:cNvPr id="5" name="Title 4"/>
          <p:cNvSpPr>
            <a:spLocks noGrp="1"/>
          </p:cNvSpPr>
          <p:nvPr>
            <p:ph type="title"/>
          </p:nvPr>
        </p:nvSpPr>
        <p:spPr>
          <a:xfrm>
            <a:off x="2911061" y="3668343"/>
            <a:ext cx="3896139" cy="857388"/>
          </a:xfrm>
        </p:spPr>
        <p:txBody>
          <a:bodyPr/>
          <a:lstStyle/>
          <a:p>
            <a:pPr algn="r" eaLnBrk="1" hangingPunct="1"/>
            <a:r>
              <a:rPr lang="en-US" dirty="0">
                <a:latin typeface="Arial Narrow" pitchFamily="34" charset="0"/>
              </a:rPr>
              <a:t>Introduction</a:t>
            </a:r>
            <a:br>
              <a:rPr lang="en-US" sz="3600" dirty="0">
                <a:latin typeface="Arial Narrow" pitchFamily="34" charset="0"/>
              </a:rPr>
            </a:br>
            <a:endParaRPr lang="en-US" dirty="0"/>
          </a:p>
        </p:txBody>
      </p:sp>
      <p:sp>
        <p:nvSpPr>
          <p:cNvPr id="4" name="Slide Number Placeholder 3"/>
          <p:cNvSpPr>
            <a:spLocks noGrp="1"/>
          </p:cNvSpPr>
          <p:nvPr>
            <p:ph type="sldNum" sz="quarter" idx="12"/>
          </p:nvPr>
        </p:nvSpPr>
        <p:spPr/>
        <p:txBody>
          <a:bodyPr/>
          <a:lstStyle/>
          <a:p>
            <a:pPr>
              <a:defRPr/>
            </a:pPr>
            <a:r>
              <a:rPr lang="en-US"/>
              <a:t>1–</a:t>
            </a:r>
            <a:fld id="{C25BC056-1D51-419D-9495-E9244759BA4B}" type="slidenum">
              <a:rPr lang="en-US" smtClean="0"/>
              <a:pPr>
                <a:defRPr/>
              </a:pPr>
              <a:t>2</a:t>
            </a:fld>
            <a:endParaRPr lang="en-US"/>
          </a:p>
        </p:txBody>
      </p:sp>
    </p:spTree>
    <p:extLst>
      <p:ext uri="{BB962C8B-B14F-4D97-AF65-F5344CB8AC3E}">
        <p14:creationId xmlns:p14="http://schemas.microsoft.com/office/powerpoint/2010/main" val="2107762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59340" cy="881063"/>
          </a:xfrm>
        </p:spPr>
        <p:txBody>
          <a:bodyPr/>
          <a:lstStyle/>
          <a:p>
            <a:r>
              <a:rPr lang="en-US" dirty="0"/>
              <a:t>Combining qualitative and quantitative method: </a:t>
            </a:r>
            <a:r>
              <a:rPr lang="en-US" b="1" dirty="0"/>
              <a:t>Mixed method</a:t>
            </a:r>
            <a:br>
              <a:rPr lang="en-US" dirty="0"/>
            </a:br>
            <a:endParaRPr lang="en-US" dirty="0"/>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20</a:t>
            </a:fld>
            <a:endParaRPr lang="en-US"/>
          </a:p>
        </p:txBody>
      </p:sp>
      <p:sp>
        <p:nvSpPr>
          <p:cNvPr id="5" name="Rectangle 4">
            <a:extLst>
              <a:ext uri="{FF2B5EF4-FFF2-40B4-BE49-F238E27FC236}">
                <a16:creationId xmlns:a16="http://schemas.microsoft.com/office/drawing/2014/main" id="{B73A2426-3284-4992-BBEC-D3056290D369}"/>
              </a:ext>
            </a:extLst>
          </p:cNvPr>
          <p:cNvSpPr/>
          <p:nvPr/>
        </p:nvSpPr>
        <p:spPr>
          <a:xfrm>
            <a:off x="2192697" y="1818346"/>
            <a:ext cx="5123171"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Qualitative method</a:t>
            </a:r>
          </a:p>
        </p:txBody>
      </p:sp>
      <p:sp>
        <p:nvSpPr>
          <p:cNvPr id="6" name="Rectangle 5">
            <a:extLst>
              <a:ext uri="{FF2B5EF4-FFF2-40B4-BE49-F238E27FC236}">
                <a16:creationId xmlns:a16="http://schemas.microsoft.com/office/drawing/2014/main" id="{9C3AB6CA-92A4-4F08-A6C7-726A0A39F675}"/>
              </a:ext>
            </a:extLst>
          </p:cNvPr>
          <p:cNvSpPr/>
          <p:nvPr/>
        </p:nvSpPr>
        <p:spPr>
          <a:xfrm>
            <a:off x="1999425" y="4519059"/>
            <a:ext cx="5509714"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Quantitative method</a:t>
            </a:r>
          </a:p>
        </p:txBody>
      </p:sp>
      <p:sp>
        <p:nvSpPr>
          <p:cNvPr id="7" name="Arrow: Curved Right 6">
            <a:extLst>
              <a:ext uri="{FF2B5EF4-FFF2-40B4-BE49-F238E27FC236}">
                <a16:creationId xmlns:a16="http://schemas.microsoft.com/office/drawing/2014/main" id="{DF70B92D-91E6-44FB-A731-C569488524AA}"/>
              </a:ext>
            </a:extLst>
          </p:cNvPr>
          <p:cNvSpPr/>
          <p:nvPr/>
        </p:nvSpPr>
        <p:spPr>
          <a:xfrm>
            <a:off x="1659596" y="2345450"/>
            <a:ext cx="1314610" cy="340083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092BE8D8-2348-492A-9D53-EFC1C0CA9844}"/>
              </a:ext>
            </a:extLst>
          </p:cNvPr>
          <p:cNvSpPr/>
          <p:nvPr/>
        </p:nvSpPr>
        <p:spPr>
          <a:xfrm flipH="1" flipV="1">
            <a:off x="6405069" y="2303694"/>
            <a:ext cx="1378662" cy="33754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668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qualitative and quantitative method: </a:t>
            </a:r>
            <a:r>
              <a:rPr lang="en-US" b="1" dirty="0"/>
              <a:t>Mixed method</a:t>
            </a:r>
            <a:br>
              <a:rPr lang="en-US" dirty="0"/>
            </a:br>
            <a:endParaRPr lang="en-US" dirty="0"/>
          </a:p>
        </p:txBody>
      </p:sp>
      <p:sp>
        <p:nvSpPr>
          <p:cNvPr id="3" name="Content Placeholder 2"/>
          <p:cNvSpPr>
            <a:spLocks noGrp="1"/>
          </p:cNvSpPr>
          <p:nvPr>
            <p:ph idx="1"/>
          </p:nvPr>
        </p:nvSpPr>
        <p:spPr>
          <a:xfrm>
            <a:off x="1338263" y="1579417"/>
            <a:ext cx="7761287" cy="4546745"/>
          </a:xfrm>
        </p:spPr>
        <p:txBody>
          <a:bodyPr/>
          <a:lstStyle/>
          <a:p>
            <a:r>
              <a:rPr lang="en-US" sz="2400" dirty="0"/>
              <a:t>Allows researchers to overcome limitations of each type of research method.</a:t>
            </a:r>
          </a:p>
          <a:p>
            <a:endParaRPr lang="en-US" sz="2400" dirty="0"/>
          </a:p>
          <a:p>
            <a:r>
              <a:rPr lang="en-US" sz="2400" dirty="0"/>
              <a:t>Researchers can begin with qualitative research to help them identify potential factors that explain the phenomenon of interest, then the quantitative research is conducted to test them with larger scope data. </a:t>
            </a:r>
          </a:p>
          <a:p>
            <a:endParaRPr lang="en-US" sz="2400" dirty="0"/>
          </a:p>
          <a:p>
            <a:r>
              <a:rPr lang="en-US" sz="2400" dirty="0"/>
              <a:t>Data that researchers obtained from qualitative research can be used to provide further explanations to the issues that cannot be explained by results from quantitative research</a:t>
            </a:r>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qualitative and quantitative method: </a:t>
            </a:r>
            <a:r>
              <a:rPr lang="en-US" b="1" dirty="0"/>
              <a:t>Mixed method</a:t>
            </a:r>
            <a:br>
              <a:rPr lang="en-US" dirty="0"/>
            </a:br>
            <a:endParaRPr lang="en-US" dirty="0"/>
          </a:p>
        </p:txBody>
      </p:sp>
      <p:sp>
        <p:nvSpPr>
          <p:cNvPr id="3" name="Content Placeholder 2"/>
          <p:cNvSpPr>
            <a:spLocks noGrp="1"/>
          </p:cNvSpPr>
          <p:nvPr>
            <p:ph idx="1"/>
          </p:nvPr>
        </p:nvSpPr>
        <p:spPr>
          <a:xfrm>
            <a:off x="1338263" y="1579417"/>
            <a:ext cx="7761287" cy="4546745"/>
          </a:xfrm>
        </p:spPr>
        <p:txBody>
          <a:bodyPr/>
          <a:lstStyle/>
          <a:p>
            <a:r>
              <a:rPr lang="en-US" sz="2400" dirty="0"/>
              <a:t>Why employees lose productivity? </a:t>
            </a:r>
            <a:r>
              <a:rPr lang="en-US" sz="2400" b="1" dirty="0"/>
              <a:t>(Qualitative research question).</a:t>
            </a:r>
          </a:p>
          <a:p>
            <a:r>
              <a:rPr lang="en-US" sz="2400" dirty="0"/>
              <a:t>Conducted an in-depth interview with some key persons in the organization to understand some possible causes of the problem </a:t>
            </a:r>
            <a:r>
              <a:rPr lang="en-US" sz="2400" b="1" dirty="0"/>
              <a:t>(Qualitative research method)</a:t>
            </a:r>
          </a:p>
          <a:p>
            <a:r>
              <a:rPr lang="en-US" sz="2400" dirty="0"/>
              <a:t>Key informant raised the issue that low compensation and excessive workload may be a problem that lead to the lost in work productivity </a:t>
            </a:r>
            <a:r>
              <a:rPr lang="en-US" sz="2400" b="1" dirty="0"/>
              <a:t>(Qualitative data)</a:t>
            </a:r>
            <a:r>
              <a:rPr lang="en-US" sz="2400" dirty="0"/>
              <a:t>.</a:t>
            </a:r>
          </a:p>
          <a:p>
            <a:r>
              <a:rPr lang="en-US" sz="2400" dirty="0"/>
              <a:t>Used statistical data about compensation and workload of all employees in the organization to analyze whether they correlate with work productivity </a:t>
            </a:r>
            <a:r>
              <a:rPr lang="en-US" sz="2400" b="1" dirty="0"/>
              <a:t>(Quantitative research method)</a:t>
            </a:r>
            <a:r>
              <a:rPr lang="en-US" sz="2400" dirty="0"/>
              <a:t>.</a:t>
            </a:r>
          </a:p>
          <a:p>
            <a:endParaRPr lang="en-US" sz="2400" dirty="0"/>
          </a:p>
        </p:txBody>
      </p:sp>
      <p:sp>
        <p:nvSpPr>
          <p:cNvPr id="4" name="Slide Number Placeholder 3"/>
          <p:cNvSpPr>
            <a:spLocks noGrp="1"/>
          </p:cNvSpPr>
          <p:nvPr>
            <p:ph type="sldNum" sz="quarter" idx="11"/>
          </p:nvPr>
        </p:nvSpPr>
        <p:spPr/>
        <p:txBody>
          <a:bodyPr/>
          <a:lstStyle/>
          <a:p>
            <a:pPr>
              <a:defRPr/>
            </a:pPr>
            <a:r>
              <a:rPr lang="en-US"/>
              <a:t>1–</a:t>
            </a:r>
            <a:fld id="{C25BC056-1D51-419D-9495-E9244759BA4B}" type="slidenum">
              <a:rPr lang="en-US" smtClean="0"/>
              <a:pPr>
                <a:defRPr/>
              </a:pPr>
              <a:t>22</a:t>
            </a:fld>
            <a:endParaRPr lang="en-US"/>
          </a:p>
        </p:txBody>
      </p:sp>
    </p:spTree>
    <p:extLst>
      <p:ext uri="{BB962C8B-B14F-4D97-AF65-F5344CB8AC3E}">
        <p14:creationId xmlns:p14="http://schemas.microsoft.com/office/powerpoint/2010/main" val="5687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9471" y="981212"/>
            <a:ext cx="5955082" cy="2923140"/>
          </a:xfrm>
          <a:prstGeom prst="rect">
            <a:avLst/>
          </a:prstGeom>
        </p:spPr>
      </p:pic>
      <p:sp>
        <p:nvSpPr>
          <p:cNvPr id="6" name="Title 5"/>
          <p:cNvSpPr>
            <a:spLocks noGrp="1"/>
          </p:cNvSpPr>
          <p:nvPr>
            <p:ph type="title"/>
          </p:nvPr>
        </p:nvSpPr>
        <p:spPr>
          <a:xfrm>
            <a:off x="-1182756" y="3838125"/>
            <a:ext cx="12602817" cy="1362075"/>
          </a:xfrm>
        </p:spPr>
        <p:txBody>
          <a:bodyPr/>
          <a:lstStyle/>
          <a:p>
            <a:pPr algn="ctr"/>
            <a:r>
              <a:rPr lang="en-US" dirty="0">
                <a:solidFill>
                  <a:schemeClr val="accent6">
                    <a:lumMod val="50000"/>
                  </a:schemeClr>
                </a:solidFill>
              </a:rPr>
              <a:t>Theory, Concept, variable </a:t>
            </a:r>
            <a:br>
              <a:rPr lang="en-US" dirty="0">
                <a:solidFill>
                  <a:schemeClr val="accent6">
                    <a:lumMod val="50000"/>
                  </a:schemeClr>
                </a:solidFill>
              </a:rPr>
            </a:br>
            <a:r>
              <a:rPr lang="en-US" dirty="0">
                <a:solidFill>
                  <a:schemeClr val="accent6">
                    <a:lumMod val="50000"/>
                  </a:schemeClr>
                </a:solidFill>
              </a:rPr>
              <a:t>and Hypothesis</a:t>
            </a:r>
            <a:br>
              <a:rPr lang="en-US" dirty="0">
                <a:solidFill>
                  <a:schemeClr val="accent6">
                    <a:lumMod val="50000"/>
                  </a:schemeClr>
                </a:solidFill>
              </a:rPr>
            </a:br>
            <a:endParaRPr lang="en-US"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pPr>
              <a:defRPr/>
            </a:pPr>
            <a:r>
              <a:rPr lang="en-US"/>
              <a:t>1–</a:t>
            </a:r>
            <a:fld id="{C25BC056-1D51-419D-9495-E9244759BA4B}" type="slidenum">
              <a:rPr lang="en-US" smtClean="0"/>
              <a:pPr>
                <a:defRPr/>
              </a:pPr>
              <a:t>23</a:t>
            </a:fld>
            <a:endParaRPr lang="en-US"/>
          </a:p>
        </p:txBody>
      </p:sp>
    </p:spTree>
    <p:extLst>
      <p:ext uri="{BB962C8B-B14F-4D97-AF65-F5344CB8AC3E}">
        <p14:creationId xmlns:p14="http://schemas.microsoft.com/office/powerpoint/2010/main" val="4711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D260898-E8C9-40A3-9912-59A75FE30611}"/>
              </a:ext>
            </a:extLst>
          </p:cNvPr>
          <p:cNvSpPr>
            <a:spLocks noGrp="1"/>
          </p:cNvSpPr>
          <p:nvPr>
            <p:ph type="title"/>
          </p:nvPr>
        </p:nvSpPr>
        <p:spPr/>
        <p:txBody>
          <a:bodyPr/>
          <a:lstStyle/>
          <a:p>
            <a:endParaRPr lang="en-US" altLang="en-US">
              <a:cs typeface="Tahoma" panose="020B0604030504040204" pitchFamily="34" charset="0"/>
            </a:endParaRPr>
          </a:p>
        </p:txBody>
      </p:sp>
      <p:sp>
        <p:nvSpPr>
          <p:cNvPr id="8195" name="Slide Number Placeholder 3">
            <a:extLst>
              <a:ext uri="{FF2B5EF4-FFF2-40B4-BE49-F238E27FC236}">
                <a16:creationId xmlns:a16="http://schemas.microsoft.com/office/drawing/2014/main" id="{0397CF58-6836-4ACE-8FF0-7206C8E199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6231C1F-0CCE-4D78-A71A-EBED0E2E5C28}" type="slidenum">
              <a:rPr lang="en-US" altLang="en-US">
                <a:solidFill>
                  <a:srgbClr val="898989"/>
                </a:solidFill>
              </a:rPr>
              <a:pPr/>
              <a:t>24</a:t>
            </a:fld>
            <a:endParaRPr lang="en-US" altLang="en-US">
              <a:solidFill>
                <a:srgbClr val="898989"/>
              </a:solidFill>
            </a:endParaRPr>
          </a:p>
        </p:txBody>
      </p:sp>
      <p:sp>
        <p:nvSpPr>
          <p:cNvPr id="8196" name="Rectangle 25">
            <a:extLst>
              <a:ext uri="{FF2B5EF4-FFF2-40B4-BE49-F238E27FC236}">
                <a16:creationId xmlns:a16="http://schemas.microsoft.com/office/drawing/2014/main" id="{6534797D-090B-4B93-B5DB-8B5E99328994}"/>
              </a:ext>
            </a:extLst>
          </p:cNvPr>
          <p:cNvSpPr>
            <a:spLocks noChangeArrowheads="1"/>
          </p:cNvSpPr>
          <p:nvPr/>
        </p:nvSpPr>
        <p:spPr bwMode="auto">
          <a:xfrm>
            <a:off x="3838575" y="1065213"/>
            <a:ext cx="1830388" cy="6397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ea typeface="Calibri" panose="020F0502020204030204" pitchFamily="34" charset="0"/>
                <a:cs typeface="Cordia New" panose="020B0304020202020204" pitchFamily="34" charset="-34"/>
              </a:rPr>
              <a:t>Research question</a:t>
            </a:r>
            <a:endParaRPr lang="en-US" altLang="en-US">
              <a:latin typeface="Arial" panose="020B0604020202020204" pitchFamily="34" charset="0"/>
              <a:ea typeface="Calibri" panose="020F0502020204030204" pitchFamily="34" charset="0"/>
              <a:cs typeface="Cordia New" panose="020B0304020202020204" pitchFamily="34" charset="-34"/>
            </a:endParaRPr>
          </a:p>
        </p:txBody>
      </p:sp>
      <p:sp>
        <p:nvSpPr>
          <p:cNvPr id="6" name="Rectangle 26">
            <a:extLst>
              <a:ext uri="{FF2B5EF4-FFF2-40B4-BE49-F238E27FC236}">
                <a16:creationId xmlns:a16="http://schemas.microsoft.com/office/drawing/2014/main" id="{0BE9D714-AB2D-431F-849F-06AB41B19D1F}"/>
              </a:ext>
            </a:extLst>
          </p:cNvPr>
          <p:cNvSpPr>
            <a:spLocks noChangeArrowheads="1"/>
          </p:cNvSpPr>
          <p:nvPr/>
        </p:nvSpPr>
        <p:spPr bwMode="auto">
          <a:xfrm>
            <a:off x="3835400" y="3503613"/>
            <a:ext cx="1828800" cy="639762"/>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1400" dirty="0">
                <a:latin typeface="Arial" pitchFamily="34" charset="0"/>
                <a:ea typeface="Times New Roman" pitchFamily="18" charset="0"/>
              </a:rPr>
              <a:t>Hypothesis</a:t>
            </a:r>
            <a:endParaRPr lang="en-US" dirty="0">
              <a:latin typeface="Arial" pitchFamily="34" charset="0"/>
            </a:endParaRPr>
          </a:p>
        </p:txBody>
      </p:sp>
      <p:sp>
        <p:nvSpPr>
          <p:cNvPr id="8198" name="Rectangle 27">
            <a:extLst>
              <a:ext uri="{FF2B5EF4-FFF2-40B4-BE49-F238E27FC236}">
                <a16:creationId xmlns:a16="http://schemas.microsoft.com/office/drawing/2014/main" id="{A6ADFBA7-21E7-4A8C-B464-681CCF95CAA9}"/>
              </a:ext>
            </a:extLst>
          </p:cNvPr>
          <p:cNvSpPr>
            <a:spLocks noChangeArrowheads="1"/>
          </p:cNvSpPr>
          <p:nvPr/>
        </p:nvSpPr>
        <p:spPr bwMode="auto">
          <a:xfrm>
            <a:off x="3835400" y="4791075"/>
            <a:ext cx="1828800" cy="639763"/>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cs typeface="Times New Roman" panose="02020603050405020304" pitchFamily="18" charset="0"/>
              </a:rPr>
              <a:t>Experiment</a:t>
            </a:r>
            <a:endParaRPr lang="en-US" altLang="en-US">
              <a:latin typeface="Arial" panose="020B0604020202020204" pitchFamily="34" charset="0"/>
            </a:endParaRPr>
          </a:p>
        </p:txBody>
      </p:sp>
      <p:sp>
        <p:nvSpPr>
          <p:cNvPr id="8199" name="Rectangle 29">
            <a:extLst>
              <a:ext uri="{FF2B5EF4-FFF2-40B4-BE49-F238E27FC236}">
                <a16:creationId xmlns:a16="http://schemas.microsoft.com/office/drawing/2014/main" id="{92F6FF92-5E79-4650-ADA6-626CDC5ECA16}"/>
              </a:ext>
            </a:extLst>
          </p:cNvPr>
          <p:cNvSpPr>
            <a:spLocks noChangeArrowheads="1"/>
          </p:cNvSpPr>
          <p:nvPr/>
        </p:nvSpPr>
        <p:spPr bwMode="auto">
          <a:xfrm>
            <a:off x="3835400" y="5937250"/>
            <a:ext cx="1827213" cy="636588"/>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cs typeface="Times New Roman" panose="02020603050405020304" pitchFamily="18" charset="0"/>
              </a:rPr>
              <a:t>Conclusion</a:t>
            </a:r>
            <a:endParaRPr lang="en-US" altLang="en-US">
              <a:latin typeface="Arial" panose="020B0604020202020204" pitchFamily="34" charset="0"/>
            </a:endParaRPr>
          </a:p>
        </p:txBody>
      </p:sp>
      <p:sp>
        <p:nvSpPr>
          <p:cNvPr id="8200" name="Down Arrow 32">
            <a:extLst>
              <a:ext uri="{FF2B5EF4-FFF2-40B4-BE49-F238E27FC236}">
                <a16:creationId xmlns:a16="http://schemas.microsoft.com/office/drawing/2014/main" id="{16816CFF-F97A-4F96-ACC7-C24862D098C4}"/>
              </a:ext>
            </a:extLst>
          </p:cNvPr>
          <p:cNvSpPr>
            <a:spLocks noChangeArrowheads="1"/>
          </p:cNvSpPr>
          <p:nvPr/>
        </p:nvSpPr>
        <p:spPr bwMode="auto">
          <a:xfrm>
            <a:off x="4398963" y="1851025"/>
            <a:ext cx="638175" cy="352425"/>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8201" name="Down Arrow 33">
            <a:extLst>
              <a:ext uri="{FF2B5EF4-FFF2-40B4-BE49-F238E27FC236}">
                <a16:creationId xmlns:a16="http://schemas.microsoft.com/office/drawing/2014/main" id="{6DA77D03-E71A-4C88-9DA1-AB8F8ECAEB47}"/>
              </a:ext>
            </a:extLst>
          </p:cNvPr>
          <p:cNvSpPr>
            <a:spLocks noChangeArrowheads="1"/>
          </p:cNvSpPr>
          <p:nvPr/>
        </p:nvSpPr>
        <p:spPr bwMode="auto">
          <a:xfrm>
            <a:off x="4398963" y="4324350"/>
            <a:ext cx="638175" cy="350838"/>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8202" name="Down Arrow 34">
            <a:extLst>
              <a:ext uri="{FF2B5EF4-FFF2-40B4-BE49-F238E27FC236}">
                <a16:creationId xmlns:a16="http://schemas.microsoft.com/office/drawing/2014/main" id="{1C75846D-B243-4DCD-B9D3-0E920279D29B}"/>
              </a:ext>
            </a:extLst>
          </p:cNvPr>
          <p:cNvSpPr>
            <a:spLocks noChangeArrowheads="1"/>
          </p:cNvSpPr>
          <p:nvPr/>
        </p:nvSpPr>
        <p:spPr bwMode="auto">
          <a:xfrm>
            <a:off x="4398963" y="5513388"/>
            <a:ext cx="638175" cy="352425"/>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12" name="Rectangle 15">
            <a:extLst>
              <a:ext uri="{FF2B5EF4-FFF2-40B4-BE49-F238E27FC236}">
                <a16:creationId xmlns:a16="http://schemas.microsoft.com/office/drawing/2014/main" id="{21C96922-8D3E-4163-9529-172B7FD787F8}"/>
              </a:ext>
            </a:extLst>
          </p:cNvPr>
          <p:cNvSpPr>
            <a:spLocks noChangeArrowheads="1"/>
          </p:cNvSpPr>
          <p:nvPr/>
        </p:nvSpPr>
        <p:spPr bwMode="auto">
          <a:xfrm>
            <a:off x="3835400" y="2297113"/>
            <a:ext cx="1828800" cy="639762"/>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1400" dirty="0">
                <a:latin typeface="Arial" pitchFamily="34" charset="0"/>
                <a:ea typeface="Times New Roman" pitchFamily="18" charset="0"/>
              </a:rPr>
              <a:t>Background research</a:t>
            </a:r>
            <a:endParaRPr lang="en-US" dirty="0">
              <a:latin typeface="Arial" pitchFamily="34" charset="0"/>
            </a:endParaRPr>
          </a:p>
        </p:txBody>
      </p:sp>
      <p:sp>
        <p:nvSpPr>
          <p:cNvPr id="8204" name="Down Arrow 16">
            <a:extLst>
              <a:ext uri="{FF2B5EF4-FFF2-40B4-BE49-F238E27FC236}">
                <a16:creationId xmlns:a16="http://schemas.microsoft.com/office/drawing/2014/main" id="{C0E3FF44-F17A-4830-AEDB-8D0079CBF348}"/>
              </a:ext>
            </a:extLst>
          </p:cNvPr>
          <p:cNvSpPr>
            <a:spLocks noChangeArrowheads="1"/>
          </p:cNvSpPr>
          <p:nvPr/>
        </p:nvSpPr>
        <p:spPr bwMode="auto">
          <a:xfrm>
            <a:off x="4400550" y="3073400"/>
            <a:ext cx="638175" cy="350838"/>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r>
              <a:rPr lang="en-US" altLang="en-US" sz="1100">
                <a:latin typeface="Arial" panose="020B0604020202020204" pitchFamily="34" charset="0"/>
                <a:ea typeface="Times New Roman" panose="02020603050405020304" pitchFamily="18" charset="0"/>
                <a:cs typeface="Cordia New" panose="020B0304020202020204" pitchFamily="34" charset="-34"/>
              </a:rPr>
              <a:t> </a:t>
            </a:r>
            <a:endParaRPr lang="en-US" altLang="en-US">
              <a:latin typeface="Arial" panose="020B0604020202020204" pitchFamily="34" charset="0"/>
              <a:ea typeface="Times New Roman" panose="02020603050405020304" pitchFamily="18" charset="0"/>
              <a:cs typeface="Cordia New" panose="020B0304020202020204"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5756C7-CBC6-4EF7-9215-E6DB1F3DF29A}"/>
              </a:ext>
            </a:extLst>
          </p:cNvPr>
          <p:cNvSpPr>
            <a:spLocks noGrp="1"/>
          </p:cNvSpPr>
          <p:nvPr>
            <p:ph type="title"/>
          </p:nvPr>
        </p:nvSpPr>
        <p:spPr/>
        <p:txBody>
          <a:bodyPr/>
          <a:lstStyle/>
          <a:p>
            <a:pPr eaLnBrk="1" hangingPunct="1"/>
            <a:r>
              <a:rPr lang="en-US" altLang="en-US">
                <a:cs typeface="Tahoma" panose="020B0604030504040204" pitchFamily="34" charset="0"/>
              </a:rPr>
              <a:t>What is a Theory?</a:t>
            </a:r>
          </a:p>
        </p:txBody>
      </p:sp>
      <p:sp>
        <p:nvSpPr>
          <p:cNvPr id="11268" name="Rectangle 3">
            <a:extLst>
              <a:ext uri="{FF2B5EF4-FFF2-40B4-BE49-F238E27FC236}">
                <a16:creationId xmlns:a16="http://schemas.microsoft.com/office/drawing/2014/main" id="{535BDB22-E239-455A-AF79-ACA1595A36CE}"/>
              </a:ext>
            </a:extLst>
          </p:cNvPr>
          <p:cNvSpPr>
            <a:spLocks noGrp="1"/>
          </p:cNvSpPr>
          <p:nvPr>
            <p:ph type="body" idx="1"/>
          </p:nvPr>
        </p:nvSpPr>
        <p:spPr>
          <a:xfrm>
            <a:off x="1338263" y="874940"/>
            <a:ext cx="7761287" cy="5041900"/>
          </a:xfrm>
        </p:spPr>
        <p:txBody>
          <a:bodyPr/>
          <a:lstStyle/>
          <a:p>
            <a:pPr eaLnBrk="1" hangingPunct="1"/>
            <a:r>
              <a:rPr lang="en-US" altLang="en-US" dirty="0">
                <a:cs typeface="Times New Roman" panose="02020603050405020304" pitchFamily="18" charset="0"/>
              </a:rPr>
              <a:t>Theory</a:t>
            </a:r>
          </a:p>
          <a:p>
            <a:pPr lvl="1" eaLnBrk="1" hangingPunct="1"/>
            <a:r>
              <a:rPr lang="en-US" altLang="en-US" dirty="0">
                <a:cs typeface="Times New Roman" panose="02020603050405020304" pitchFamily="18" charset="0"/>
              </a:rPr>
              <a:t>A formal, logical explanation of some events that includes predictions or how things relate to one another.</a:t>
            </a:r>
          </a:p>
          <a:p>
            <a:pPr eaLnBrk="1" hangingPunct="1"/>
            <a:endParaRPr lang="en-US" altLang="en-US" dirty="0">
              <a:cs typeface="Times New Roman" panose="02020603050405020304" pitchFamily="18" charset="0"/>
            </a:endParaRPr>
          </a:p>
          <a:p>
            <a:pPr eaLnBrk="1" hangingPunct="1"/>
            <a:endParaRPr lang="en-US" altLang="en-US" dirty="0">
              <a:cs typeface="Times New Roman" panose="02020603050405020304" pitchFamily="18" charset="0"/>
            </a:endParaRPr>
          </a:p>
          <a:p>
            <a:pPr eaLnBrk="1" hangingPunct="1"/>
            <a:endParaRPr lang="en-US" altLang="en-US" dirty="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FBAE3B64-8B9C-4A5C-9F08-30AAC8CA5B12}"/>
              </a:ext>
            </a:extLst>
          </p:cNvPr>
          <p:cNvCxnSpPr/>
          <p:nvPr/>
        </p:nvCxnSpPr>
        <p:spPr>
          <a:xfrm flipH="1">
            <a:off x="4076700" y="3718152"/>
            <a:ext cx="2565400"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008369C-1CBA-46C9-BD70-9A5347689DAF}"/>
              </a:ext>
            </a:extLst>
          </p:cNvPr>
          <p:cNvSpPr txBox="1">
            <a:spLocks noChangeArrowheads="1"/>
          </p:cNvSpPr>
          <p:nvPr/>
        </p:nvSpPr>
        <p:spPr bwMode="auto">
          <a:xfrm>
            <a:off x="4106863" y="3260952"/>
            <a:ext cx="256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t>Positive (+) / Negative (-)</a:t>
            </a:r>
          </a:p>
        </p:txBody>
      </p:sp>
      <p:sp>
        <p:nvSpPr>
          <p:cNvPr id="11" name="TextBox 10">
            <a:extLst>
              <a:ext uri="{FF2B5EF4-FFF2-40B4-BE49-F238E27FC236}">
                <a16:creationId xmlns:a16="http://schemas.microsoft.com/office/drawing/2014/main" id="{A3BEDF9F-03BA-4F4C-8806-8E5D2C2A4E22}"/>
              </a:ext>
            </a:extLst>
          </p:cNvPr>
          <p:cNvSpPr txBox="1"/>
          <p:nvPr/>
        </p:nvSpPr>
        <p:spPr>
          <a:xfrm>
            <a:off x="1325563" y="4369027"/>
            <a:ext cx="7926387" cy="2677656"/>
          </a:xfrm>
          <a:prstGeom prst="rect">
            <a:avLst/>
          </a:prstGeom>
          <a:noFill/>
        </p:spPr>
        <p:txBody>
          <a:bodyPr>
            <a:spAutoFit/>
          </a:bodyPr>
          <a:lstStyle/>
          <a:p>
            <a:pPr eaLnBrk="1" hangingPunct="1">
              <a:defRPr/>
            </a:pPr>
            <a:r>
              <a:rPr lang="en-US" sz="2400" b="1" dirty="0">
                <a:solidFill>
                  <a:srgbClr val="3333CC"/>
                </a:solidFill>
              </a:rPr>
              <a:t>Types of Relationship</a:t>
            </a:r>
          </a:p>
          <a:p>
            <a:pPr marL="342900" indent="-342900" eaLnBrk="1" hangingPunct="1">
              <a:buFont typeface="Arial" pitchFamily="34" charset="0"/>
              <a:buChar char="•"/>
              <a:defRPr/>
            </a:pPr>
            <a:r>
              <a:rPr lang="en-US" sz="2400" b="1" dirty="0"/>
              <a:t>Causal relationship (Direction of Causality)</a:t>
            </a:r>
            <a:endParaRPr lang="en-US" sz="2400" dirty="0"/>
          </a:p>
          <a:p>
            <a:pPr marL="800100" lvl="1" indent="-342900" eaLnBrk="1" hangingPunct="1">
              <a:buFont typeface="Arial" pitchFamily="34" charset="0"/>
              <a:buChar char="•"/>
              <a:defRPr/>
            </a:pPr>
            <a:r>
              <a:rPr lang="en-US" sz="2400" i="1" dirty="0"/>
              <a:t>Positive (+) relationship</a:t>
            </a:r>
            <a:r>
              <a:rPr lang="en-US" sz="2400" b="1" dirty="0"/>
              <a:t>: </a:t>
            </a:r>
            <a:r>
              <a:rPr lang="th-TH" sz="2400" b="1" dirty="0"/>
              <a:t> </a:t>
            </a:r>
            <a:r>
              <a:rPr lang="en-US" sz="2400" dirty="0"/>
              <a:t>If A increases, B will increase</a:t>
            </a:r>
          </a:p>
          <a:p>
            <a:pPr lvl="1" eaLnBrk="1" hangingPunct="1">
              <a:defRPr/>
            </a:pPr>
            <a:r>
              <a:rPr lang="en-US" sz="2400" dirty="0"/>
              <a:t>                                                   If A decreases, B will decrease</a:t>
            </a:r>
            <a:endParaRPr lang="en-US" sz="2400" i="1" dirty="0"/>
          </a:p>
          <a:p>
            <a:pPr marL="800100" lvl="1" indent="-342900" eaLnBrk="1" hangingPunct="1">
              <a:buFont typeface="Arial" pitchFamily="34" charset="0"/>
              <a:buChar char="•"/>
              <a:defRPr/>
            </a:pPr>
            <a:r>
              <a:rPr lang="en-US" sz="2400" i="1" dirty="0">
                <a:solidFill>
                  <a:srgbClr val="FF0000"/>
                </a:solidFill>
              </a:rPr>
              <a:t>Negative (-) relationship</a:t>
            </a:r>
            <a:r>
              <a:rPr lang="en-US" sz="2400" b="1" dirty="0">
                <a:solidFill>
                  <a:srgbClr val="FF0000"/>
                </a:solidFill>
              </a:rPr>
              <a:t>:</a:t>
            </a:r>
            <a:r>
              <a:rPr lang="en-US" sz="2400" dirty="0">
                <a:solidFill>
                  <a:srgbClr val="FF0000"/>
                </a:solidFill>
              </a:rPr>
              <a:t> If A</a:t>
            </a:r>
            <a:r>
              <a:rPr lang="th-TH" sz="2400" dirty="0">
                <a:solidFill>
                  <a:srgbClr val="FF0000"/>
                </a:solidFill>
              </a:rPr>
              <a:t> </a:t>
            </a:r>
            <a:r>
              <a:rPr lang="en-US" sz="2400" dirty="0">
                <a:solidFill>
                  <a:srgbClr val="FF0000"/>
                </a:solidFill>
              </a:rPr>
              <a:t>increases, B will decrease</a:t>
            </a:r>
          </a:p>
          <a:p>
            <a:pPr lvl="1" eaLnBrk="1" hangingPunct="1">
              <a:defRPr/>
            </a:pPr>
            <a:r>
              <a:rPr lang="en-US" sz="2400" dirty="0">
                <a:solidFill>
                  <a:srgbClr val="FF0000"/>
                </a:solidFill>
              </a:rPr>
              <a:t>							     If A</a:t>
            </a:r>
            <a:r>
              <a:rPr lang="th-TH" sz="2400" dirty="0">
                <a:solidFill>
                  <a:srgbClr val="FF0000"/>
                </a:solidFill>
              </a:rPr>
              <a:t> </a:t>
            </a:r>
            <a:r>
              <a:rPr lang="en-US" sz="2400" dirty="0">
                <a:solidFill>
                  <a:srgbClr val="FF0000"/>
                </a:solidFill>
              </a:rPr>
              <a:t>decreases, B will increase</a:t>
            </a:r>
          </a:p>
          <a:p>
            <a:pPr marL="342900" indent="-342900" eaLnBrk="1" hangingPunct="1">
              <a:buFont typeface="Arial" pitchFamily="34" charset="0"/>
              <a:buChar char="•"/>
              <a:defRPr/>
            </a:pPr>
            <a:endParaRPr lang="en-US" sz="2400" dirty="0"/>
          </a:p>
        </p:txBody>
      </p:sp>
      <p:grpSp>
        <p:nvGrpSpPr>
          <p:cNvPr id="22" name="Group 21">
            <a:extLst>
              <a:ext uri="{FF2B5EF4-FFF2-40B4-BE49-F238E27FC236}">
                <a16:creationId xmlns:a16="http://schemas.microsoft.com/office/drawing/2014/main" id="{DC6A33AE-9EEC-42F1-B72B-0F3D8C8D390D}"/>
              </a:ext>
            </a:extLst>
          </p:cNvPr>
          <p:cNvGrpSpPr>
            <a:grpSpLocks/>
          </p:cNvGrpSpPr>
          <p:nvPr/>
        </p:nvGrpSpPr>
        <p:grpSpPr bwMode="auto">
          <a:xfrm>
            <a:off x="2382838" y="3253015"/>
            <a:ext cx="5954712" cy="930275"/>
            <a:chOff x="2351088" y="3298825"/>
            <a:chExt cx="5675312" cy="1130300"/>
          </a:xfrm>
        </p:grpSpPr>
        <p:sp>
          <p:nvSpPr>
            <p:cNvPr id="23" name="Oval 22">
              <a:extLst>
                <a:ext uri="{FF2B5EF4-FFF2-40B4-BE49-F238E27FC236}">
                  <a16:creationId xmlns:a16="http://schemas.microsoft.com/office/drawing/2014/main" id="{FB86FBE9-2527-4B71-BCE8-DDED3235AF22}"/>
                </a:ext>
              </a:extLst>
            </p:cNvPr>
            <p:cNvSpPr/>
            <p:nvPr/>
          </p:nvSpPr>
          <p:spPr bwMode="auto">
            <a:xfrm>
              <a:off x="2351088" y="3300753"/>
              <a:ext cx="1496370" cy="11283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A</a:t>
              </a:r>
            </a:p>
          </p:txBody>
        </p:sp>
        <p:sp>
          <p:nvSpPr>
            <p:cNvPr id="24" name="Oval 23">
              <a:extLst>
                <a:ext uri="{FF2B5EF4-FFF2-40B4-BE49-F238E27FC236}">
                  <a16:creationId xmlns:a16="http://schemas.microsoft.com/office/drawing/2014/main" id="{356CA8C9-5204-49C7-946A-45354E0E924F}"/>
                </a:ext>
              </a:extLst>
            </p:cNvPr>
            <p:cNvSpPr/>
            <p:nvPr/>
          </p:nvSpPr>
          <p:spPr bwMode="auto">
            <a:xfrm>
              <a:off x="6530030" y="3298825"/>
              <a:ext cx="1496370" cy="112837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B</a:t>
              </a:r>
            </a:p>
          </p:txBody>
        </p:sp>
      </p:grpSp>
      <p:grpSp>
        <p:nvGrpSpPr>
          <p:cNvPr id="17" name="Group 16">
            <a:extLst>
              <a:ext uri="{FF2B5EF4-FFF2-40B4-BE49-F238E27FC236}">
                <a16:creationId xmlns:a16="http://schemas.microsoft.com/office/drawing/2014/main" id="{AF0CD2CE-90A4-479B-AE84-FAB2A4A4479E}"/>
              </a:ext>
            </a:extLst>
          </p:cNvPr>
          <p:cNvGrpSpPr>
            <a:grpSpLocks/>
          </p:cNvGrpSpPr>
          <p:nvPr/>
        </p:nvGrpSpPr>
        <p:grpSpPr bwMode="auto">
          <a:xfrm>
            <a:off x="2197100" y="2332265"/>
            <a:ext cx="6448425" cy="415925"/>
            <a:chOff x="2196935" y="2541319"/>
            <a:chExt cx="6448301" cy="415637"/>
          </a:xfrm>
        </p:grpSpPr>
        <p:cxnSp>
          <p:nvCxnSpPr>
            <p:cNvPr id="14" name="Straight Connector 13">
              <a:extLst>
                <a:ext uri="{FF2B5EF4-FFF2-40B4-BE49-F238E27FC236}">
                  <a16:creationId xmlns:a16="http://schemas.microsoft.com/office/drawing/2014/main" id="{CF47D19B-D62D-4170-B52D-9327AA15AFA7}"/>
                </a:ext>
              </a:extLst>
            </p:cNvPr>
            <p:cNvCxnSpPr/>
            <p:nvPr/>
          </p:nvCxnSpPr>
          <p:spPr>
            <a:xfrm>
              <a:off x="6175133" y="2541319"/>
              <a:ext cx="24701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493314E-5DA0-4F07-901C-E55A305E5963}"/>
                </a:ext>
              </a:extLst>
            </p:cNvPr>
            <p:cNvCxnSpPr/>
            <p:nvPr/>
          </p:nvCxnSpPr>
          <p:spPr>
            <a:xfrm>
              <a:off x="2196935" y="2956956"/>
              <a:ext cx="2066885"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B2A745F1-71D9-4327-AE78-B83A2F0B1DC0}"/>
              </a:ext>
            </a:extLst>
          </p:cNvPr>
          <p:cNvCxnSpPr/>
          <p:nvPr/>
        </p:nvCxnSpPr>
        <p:spPr>
          <a:xfrm>
            <a:off x="4076700" y="2332265"/>
            <a:ext cx="16637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01DB9F64-0C92-4B4D-A0B9-64DF5E5AEA6F}"/>
              </a:ext>
            </a:extLst>
          </p:cNvPr>
          <p:cNvCxnSpPr/>
          <p:nvPr/>
        </p:nvCxnSpPr>
        <p:spPr>
          <a:xfrm>
            <a:off x="3598863" y="1881415"/>
            <a:ext cx="257651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9217">
            <a:extLst>
              <a:ext uri="{FF2B5EF4-FFF2-40B4-BE49-F238E27FC236}">
                <a16:creationId xmlns:a16="http://schemas.microsoft.com/office/drawing/2014/main" id="{48E502AB-2517-407B-9701-F1EBE937D6A7}"/>
              </a:ext>
            </a:extLst>
          </p:cNvPr>
          <p:cNvGrpSpPr>
            <a:grpSpLocks/>
          </p:cNvGrpSpPr>
          <p:nvPr/>
        </p:nvGrpSpPr>
        <p:grpSpPr bwMode="auto">
          <a:xfrm>
            <a:off x="2638425" y="2852965"/>
            <a:ext cx="5441950" cy="400050"/>
            <a:chOff x="2638301" y="3062837"/>
            <a:chExt cx="5442620" cy="400050"/>
          </a:xfrm>
        </p:grpSpPr>
        <p:sp>
          <p:nvSpPr>
            <p:cNvPr id="9231" name="TextBox 17">
              <a:extLst>
                <a:ext uri="{FF2B5EF4-FFF2-40B4-BE49-F238E27FC236}">
                  <a16:creationId xmlns:a16="http://schemas.microsoft.com/office/drawing/2014/main" id="{FFB89D87-3F55-4F1C-A34F-A8A7D2A62E27}"/>
                </a:ext>
              </a:extLst>
            </p:cNvPr>
            <p:cNvSpPr txBox="1">
              <a:spLocks noChangeArrowheads="1"/>
            </p:cNvSpPr>
            <p:nvPr/>
          </p:nvSpPr>
          <p:spPr bwMode="auto">
            <a:xfrm>
              <a:off x="2638301"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FF0000"/>
                  </a:solidFill>
                </a:rPr>
                <a:t>Concept</a:t>
              </a:r>
            </a:p>
          </p:txBody>
        </p:sp>
        <p:sp>
          <p:nvSpPr>
            <p:cNvPr id="9232" name="TextBox 17">
              <a:extLst>
                <a:ext uri="{FF2B5EF4-FFF2-40B4-BE49-F238E27FC236}">
                  <a16:creationId xmlns:a16="http://schemas.microsoft.com/office/drawing/2014/main" id="{4014AF38-51FD-4A29-BC59-9CF7FA55664E}"/>
                </a:ext>
              </a:extLst>
            </p:cNvPr>
            <p:cNvSpPr txBox="1">
              <a:spLocks noChangeArrowheads="1"/>
            </p:cNvSpPr>
            <p:nvPr/>
          </p:nvSpPr>
          <p:spPr bwMode="auto">
            <a:xfrm>
              <a:off x="7022059"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FF0000"/>
                  </a:solidFill>
                </a:rPr>
                <a:t>Concept</a:t>
              </a:r>
            </a:p>
          </p:txBody>
        </p:sp>
      </p:grpSp>
      <p:sp>
        <p:nvSpPr>
          <p:cNvPr id="9220" name="Left Arrow 9219">
            <a:extLst>
              <a:ext uri="{FF2B5EF4-FFF2-40B4-BE49-F238E27FC236}">
                <a16:creationId xmlns:a16="http://schemas.microsoft.com/office/drawing/2014/main" id="{71D6A6A7-0950-48EB-8FD6-22A928ED6386}"/>
              </a:ext>
            </a:extLst>
          </p:cNvPr>
          <p:cNvSpPr/>
          <p:nvPr/>
        </p:nvSpPr>
        <p:spPr>
          <a:xfrm rot="2317163">
            <a:off x="7772400" y="2408465"/>
            <a:ext cx="368300" cy="355600"/>
          </a:xfrm>
          <a:prstGeom prst="leftArrow">
            <a:avLst/>
          </a:prstGeom>
        </p:spPr>
        <p:style>
          <a:lnRef idx="1">
            <a:schemeClr val="dk1"/>
          </a:lnRef>
          <a:fillRef idx="3">
            <a:schemeClr val="dk1"/>
          </a:fillRef>
          <a:effectRef idx="2">
            <a:schemeClr val="dk1"/>
          </a:effectRef>
          <a:fontRef idx="minor">
            <a:schemeClr val="lt1"/>
          </a:fontRef>
        </p:style>
        <p:txBody>
          <a:bodyPr anchor="ctr"/>
          <a:lstStyle/>
          <a:p>
            <a:pPr algn="ctr" eaLnBrk="1" hangingPunct="1">
              <a:defRPr/>
            </a:pPr>
            <a:endParaRPr lang="en-US"/>
          </a:p>
        </p:txBody>
      </p:sp>
      <p:sp>
        <p:nvSpPr>
          <p:cNvPr id="55" name="Left Arrow 54">
            <a:extLst>
              <a:ext uri="{FF2B5EF4-FFF2-40B4-BE49-F238E27FC236}">
                <a16:creationId xmlns:a16="http://schemas.microsoft.com/office/drawing/2014/main" id="{B533CD1B-F491-4570-A85F-2B6733637B9F}"/>
              </a:ext>
            </a:extLst>
          </p:cNvPr>
          <p:cNvSpPr/>
          <p:nvPr/>
        </p:nvSpPr>
        <p:spPr>
          <a:xfrm rot="5400000">
            <a:off x="4551363" y="2448152"/>
            <a:ext cx="368300" cy="355600"/>
          </a:xfrm>
          <a:prstGeom prst="leftArrow">
            <a:avLst/>
          </a:prstGeom>
        </p:spPr>
        <p:style>
          <a:lnRef idx="1">
            <a:schemeClr val="dk1"/>
          </a:lnRef>
          <a:fillRef idx="3">
            <a:schemeClr val="dk1"/>
          </a:fillRef>
          <a:effectRef idx="2">
            <a:schemeClr val="dk1"/>
          </a:effectRef>
          <a:fontRef idx="minor">
            <a:schemeClr val="lt1"/>
          </a:fontRef>
        </p:style>
        <p:txBody>
          <a:bodyPr anchor="ctr"/>
          <a:lstStyle/>
          <a:p>
            <a:pPr algn="ctr" eaLnBrk="1" hangingPunct="1">
              <a:defRPr/>
            </a:pPr>
            <a:endParaRPr lang="en-US"/>
          </a:p>
        </p:txBody>
      </p:sp>
      <p:sp>
        <p:nvSpPr>
          <p:cNvPr id="56" name="Left Arrow 55">
            <a:extLst>
              <a:ext uri="{FF2B5EF4-FFF2-40B4-BE49-F238E27FC236}">
                <a16:creationId xmlns:a16="http://schemas.microsoft.com/office/drawing/2014/main" id="{DC5B6385-F233-441A-A943-1861F940F1C4}"/>
              </a:ext>
            </a:extLst>
          </p:cNvPr>
          <p:cNvSpPr/>
          <p:nvPr/>
        </p:nvSpPr>
        <p:spPr>
          <a:xfrm rot="16200000">
            <a:off x="4524375" y="1135290"/>
            <a:ext cx="368300" cy="355600"/>
          </a:xfrm>
          <a:prstGeom prst="leftArrow">
            <a:avLst/>
          </a:prstGeom>
        </p:spPr>
        <p:style>
          <a:lnRef idx="1">
            <a:schemeClr val="dk1"/>
          </a:lnRef>
          <a:fillRef idx="3">
            <a:schemeClr val="dk1"/>
          </a:fillRef>
          <a:effectRef idx="2">
            <a:schemeClr val="dk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fade">
                                      <p:cBhvr>
                                        <p:cTn id="7" dur="500"/>
                                        <p:tgtEl>
                                          <p:spTgt spid="1126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fade">
                                      <p:cBhvr>
                                        <p:cTn id="50" dur="500"/>
                                        <p:tgtEl>
                                          <p:spTgt spid="11">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fade">
                                      <p:cBhvr>
                                        <p:cTn id="53" dur="500"/>
                                        <p:tgtEl>
                                          <p:spTgt spid="11">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Effect transition="in" filter="fade">
                                      <p:cBhvr>
                                        <p:cTn id="56" dur="500"/>
                                        <p:tgtEl>
                                          <p:spTgt spid="11">
                                            <p:txEl>
                                              <p:pRg st="5" end="5"/>
                                            </p:txEl>
                                          </p:spTgt>
                                        </p:tgtEl>
                                      </p:cBhvr>
                                    </p:animEffect>
                                  </p:childTnLst>
                                </p:cTn>
                              </p:par>
                            </p:childTnLst>
                          </p:cTn>
                        </p:par>
                        <p:par>
                          <p:cTn id="57" fill="hold" nodeType="with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nodeType="withGroup">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childTnLst>
                          </p:cTn>
                        </p:par>
                        <p:par>
                          <p:cTn id="70" fill="hold" nodeType="withGroup">
                            <p:stCondLst>
                              <p:cond delay="1000"/>
                            </p:stCondLst>
                            <p:childTnLst>
                              <p:par>
                                <p:cTn id="71" presetID="10"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par>
                          <p:cTn id="74" fill="hold" nodeType="withGroup">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220" grpId="0" animBg="1"/>
      <p:bldP spid="55"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5756C7-CBC6-4EF7-9215-E6DB1F3DF29A}"/>
              </a:ext>
            </a:extLst>
          </p:cNvPr>
          <p:cNvSpPr>
            <a:spLocks noGrp="1"/>
          </p:cNvSpPr>
          <p:nvPr>
            <p:ph type="title"/>
          </p:nvPr>
        </p:nvSpPr>
        <p:spPr/>
        <p:txBody>
          <a:bodyPr/>
          <a:lstStyle/>
          <a:p>
            <a:pPr eaLnBrk="1" hangingPunct="1"/>
            <a:r>
              <a:rPr lang="en-US" altLang="en-US" dirty="0">
                <a:cs typeface="Tahoma" panose="020B0604030504040204" pitchFamily="34" charset="0"/>
              </a:rPr>
              <a:t>Relationship in a Theory?</a:t>
            </a:r>
          </a:p>
        </p:txBody>
      </p:sp>
      <p:cxnSp>
        <p:nvCxnSpPr>
          <p:cNvPr id="25" name="Straight Arrow Connector 24">
            <a:extLst>
              <a:ext uri="{FF2B5EF4-FFF2-40B4-BE49-F238E27FC236}">
                <a16:creationId xmlns:a16="http://schemas.microsoft.com/office/drawing/2014/main" id="{FBAE3B64-8B9C-4A5C-9F08-30AAC8CA5B12}"/>
              </a:ext>
            </a:extLst>
          </p:cNvPr>
          <p:cNvCxnSpPr/>
          <p:nvPr/>
        </p:nvCxnSpPr>
        <p:spPr>
          <a:xfrm flipH="1">
            <a:off x="3819525" y="1891249"/>
            <a:ext cx="2565400"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008369C-1CBA-46C9-BD70-9A5347689DAF}"/>
              </a:ext>
            </a:extLst>
          </p:cNvPr>
          <p:cNvSpPr txBox="1">
            <a:spLocks noChangeArrowheads="1"/>
          </p:cNvSpPr>
          <p:nvPr/>
        </p:nvSpPr>
        <p:spPr bwMode="auto">
          <a:xfrm>
            <a:off x="3849688" y="1434049"/>
            <a:ext cx="256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t>Positive (+) / Negative (-)</a:t>
            </a:r>
          </a:p>
        </p:txBody>
      </p:sp>
      <p:grpSp>
        <p:nvGrpSpPr>
          <p:cNvPr id="22" name="Group 21">
            <a:extLst>
              <a:ext uri="{FF2B5EF4-FFF2-40B4-BE49-F238E27FC236}">
                <a16:creationId xmlns:a16="http://schemas.microsoft.com/office/drawing/2014/main" id="{DC6A33AE-9EEC-42F1-B72B-0F3D8C8D390D}"/>
              </a:ext>
            </a:extLst>
          </p:cNvPr>
          <p:cNvGrpSpPr>
            <a:grpSpLocks/>
          </p:cNvGrpSpPr>
          <p:nvPr/>
        </p:nvGrpSpPr>
        <p:grpSpPr bwMode="auto">
          <a:xfrm>
            <a:off x="2125663" y="1426112"/>
            <a:ext cx="5954712" cy="930275"/>
            <a:chOff x="2351088" y="3298825"/>
            <a:chExt cx="5675312" cy="1130300"/>
          </a:xfrm>
        </p:grpSpPr>
        <p:sp>
          <p:nvSpPr>
            <p:cNvPr id="23" name="Oval 22">
              <a:extLst>
                <a:ext uri="{FF2B5EF4-FFF2-40B4-BE49-F238E27FC236}">
                  <a16:creationId xmlns:a16="http://schemas.microsoft.com/office/drawing/2014/main" id="{FB86FBE9-2527-4B71-BCE8-DDED3235AF22}"/>
                </a:ext>
              </a:extLst>
            </p:cNvPr>
            <p:cNvSpPr/>
            <p:nvPr/>
          </p:nvSpPr>
          <p:spPr bwMode="auto">
            <a:xfrm>
              <a:off x="2351088" y="3300753"/>
              <a:ext cx="1496370" cy="11283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A</a:t>
              </a:r>
            </a:p>
          </p:txBody>
        </p:sp>
        <p:sp>
          <p:nvSpPr>
            <p:cNvPr id="24" name="Oval 23">
              <a:extLst>
                <a:ext uri="{FF2B5EF4-FFF2-40B4-BE49-F238E27FC236}">
                  <a16:creationId xmlns:a16="http://schemas.microsoft.com/office/drawing/2014/main" id="{356CA8C9-5204-49C7-946A-45354E0E924F}"/>
                </a:ext>
              </a:extLst>
            </p:cNvPr>
            <p:cNvSpPr/>
            <p:nvPr/>
          </p:nvSpPr>
          <p:spPr bwMode="auto">
            <a:xfrm>
              <a:off x="6530030" y="3298825"/>
              <a:ext cx="1496370" cy="112837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B</a:t>
              </a:r>
            </a:p>
          </p:txBody>
        </p:sp>
      </p:grpSp>
      <p:grpSp>
        <p:nvGrpSpPr>
          <p:cNvPr id="2" name="Group 9217">
            <a:extLst>
              <a:ext uri="{FF2B5EF4-FFF2-40B4-BE49-F238E27FC236}">
                <a16:creationId xmlns:a16="http://schemas.microsoft.com/office/drawing/2014/main" id="{48E502AB-2517-407B-9701-F1EBE937D6A7}"/>
              </a:ext>
            </a:extLst>
          </p:cNvPr>
          <p:cNvGrpSpPr>
            <a:grpSpLocks/>
          </p:cNvGrpSpPr>
          <p:nvPr/>
        </p:nvGrpSpPr>
        <p:grpSpPr bwMode="auto">
          <a:xfrm>
            <a:off x="2381250" y="1026062"/>
            <a:ext cx="5441950" cy="400050"/>
            <a:chOff x="2638301" y="3062837"/>
            <a:chExt cx="5442620" cy="400050"/>
          </a:xfrm>
        </p:grpSpPr>
        <p:sp>
          <p:nvSpPr>
            <p:cNvPr id="9231" name="TextBox 17">
              <a:extLst>
                <a:ext uri="{FF2B5EF4-FFF2-40B4-BE49-F238E27FC236}">
                  <a16:creationId xmlns:a16="http://schemas.microsoft.com/office/drawing/2014/main" id="{FFB89D87-3F55-4F1C-A34F-A8A7D2A62E27}"/>
                </a:ext>
              </a:extLst>
            </p:cNvPr>
            <p:cNvSpPr txBox="1">
              <a:spLocks noChangeArrowheads="1"/>
            </p:cNvSpPr>
            <p:nvPr/>
          </p:nvSpPr>
          <p:spPr bwMode="auto">
            <a:xfrm>
              <a:off x="2638301"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dirty="0">
                  <a:solidFill>
                    <a:srgbClr val="FF0000"/>
                  </a:solidFill>
                </a:rPr>
                <a:t>Concept</a:t>
              </a:r>
            </a:p>
          </p:txBody>
        </p:sp>
        <p:sp>
          <p:nvSpPr>
            <p:cNvPr id="9232" name="TextBox 17">
              <a:extLst>
                <a:ext uri="{FF2B5EF4-FFF2-40B4-BE49-F238E27FC236}">
                  <a16:creationId xmlns:a16="http://schemas.microsoft.com/office/drawing/2014/main" id="{4014AF38-51FD-4A29-BC59-9CF7FA55664E}"/>
                </a:ext>
              </a:extLst>
            </p:cNvPr>
            <p:cNvSpPr txBox="1">
              <a:spLocks noChangeArrowheads="1"/>
            </p:cNvSpPr>
            <p:nvPr/>
          </p:nvSpPr>
          <p:spPr bwMode="auto">
            <a:xfrm>
              <a:off x="7022059"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FF0000"/>
                  </a:solidFill>
                </a:rPr>
                <a:t>Concept</a:t>
              </a:r>
            </a:p>
          </p:txBody>
        </p:sp>
      </p:grpSp>
      <p:pic>
        <p:nvPicPr>
          <p:cNvPr id="7" name="Picture 6">
            <a:extLst>
              <a:ext uri="{FF2B5EF4-FFF2-40B4-BE49-F238E27FC236}">
                <a16:creationId xmlns:a16="http://schemas.microsoft.com/office/drawing/2014/main" id="{4D27D4E3-B66F-4DB3-BDE3-379F59471137}"/>
              </a:ext>
            </a:extLst>
          </p:cNvPr>
          <p:cNvPicPr>
            <a:picLocks noChangeAspect="1"/>
          </p:cNvPicPr>
          <p:nvPr/>
        </p:nvPicPr>
        <p:blipFill>
          <a:blip r:embed="rId3"/>
          <a:stretch>
            <a:fillRect/>
          </a:stretch>
        </p:blipFill>
        <p:spPr>
          <a:xfrm>
            <a:off x="1274697" y="3246752"/>
            <a:ext cx="3638826" cy="3282115"/>
          </a:xfrm>
          <a:prstGeom prst="rect">
            <a:avLst/>
          </a:prstGeom>
          <a:ln>
            <a:solidFill>
              <a:schemeClr val="tx1"/>
            </a:solidFill>
          </a:ln>
        </p:spPr>
      </p:pic>
      <p:pic>
        <p:nvPicPr>
          <p:cNvPr id="8" name="Picture 7">
            <a:extLst>
              <a:ext uri="{FF2B5EF4-FFF2-40B4-BE49-F238E27FC236}">
                <a16:creationId xmlns:a16="http://schemas.microsoft.com/office/drawing/2014/main" id="{0978CD5C-8948-4016-A323-308435869014}"/>
              </a:ext>
            </a:extLst>
          </p:cNvPr>
          <p:cNvPicPr>
            <a:picLocks noChangeAspect="1"/>
          </p:cNvPicPr>
          <p:nvPr/>
        </p:nvPicPr>
        <p:blipFill>
          <a:blip r:embed="rId4"/>
          <a:stretch>
            <a:fillRect/>
          </a:stretch>
        </p:blipFill>
        <p:spPr>
          <a:xfrm>
            <a:off x="5400759" y="3224027"/>
            <a:ext cx="3549948" cy="3304835"/>
          </a:xfrm>
          <a:prstGeom prst="rect">
            <a:avLst/>
          </a:prstGeom>
          <a:ln>
            <a:solidFill>
              <a:schemeClr val="tx1"/>
            </a:solidFill>
          </a:ln>
        </p:spPr>
      </p:pic>
      <p:sp>
        <p:nvSpPr>
          <p:cNvPr id="26" name="TextBox 25">
            <a:extLst>
              <a:ext uri="{FF2B5EF4-FFF2-40B4-BE49-F238E27FC236}">
                <a16:creationId xmlns:a16="http://schemas.microsoft.com/office/drawing/2014/main" id="{FF2D6165-D217-42C1-B0C1-99F821E7A802}"/>
              </a:ext>
            </a:extLst>
          </p:cNvPr>
          <p:cNvSpPr txBox="1">
            <a:spLocks noChangeArrowheads="1"/>
          </p:cNvSpPr>
          <p:nvPr/>
        </p:nvSpPr>
        <p:spPr bwMode="auto">
          <a:xfrm>
            <a:off x="1696597" y="2694302"/>
            <a:ext cx="7154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t>Positive (+) relationship             Negative (-) relationship</a:t>
            </a:r>
          </a:p>
        </p:txBody>
      </p:sp>
    </p:spTree>
    <p:extLst>
      <p:ext uri="{BB962C8B-B14F-4D97-AF65-F5344CB8AC3E}">
        <p14:creationId xmlns:p14="http://schemas.microsoft.com/office/powerpoint/2010/main" val="372511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45756C7-CBC6-4EF7-9215-E6DB1F3DF29A}"/>
              </a:ext>
            </a:extLst>
          </p:cNvPr>
          <p:cNvSpPr>
            <a:spLocks noGrp="1"/>
          </p:cNvSpPr>
          <p:nvPr>
            <p:ph type="title"/>
          </p:nvPr>
        </p:nvSpPr>
        <p:spPr/>
        <p:txBody>
          <a:bodyPr/>
          <a:lstStyle/>
          <a:p>
            <a:pPr eaLnBrk="1" hangingPunct="1"/>
            <a:r>
              <a:rPr lang="en-US" altLang="en-US" dirty="0">
                <a:cs typeface="Tahoma" panose="020B0604030504040204" pitchFamily="34" charset="0"/>
              </a:rPr>
              <a:t>Relationship in a Theory?</a:t>
            </a:r>
          </a:p>
        </p:txBody>
      </p:sp>
      <p:cxnSp>
        <p:nvCxnSpPr>
          <p:cNvPr id="25" name="Straight Arrow Connector 24">
            <a:extLst>
              <a:ext uri="{FF2B5EF4-FFF2-40B4-BE49-F238E27FC236}">
                <a16:creationId xmlns:a16="http://schemas.microsoft.com/office/drawing/2014/main" id="{FBAE3B64-8B9C-4A5C-9F08-30AAC8CA5B12}"/>
              </a:ext>
            </a:extLst>
          </p:cNvPr>
          <p:cNvCxnSpPr/>
          <p:nvPr/>
        </p:nvCxnSpPr>
        <p:spPr>
          <a:xfrm flipH="1">
            <a:off x="3819525" y="1891249"/>
            <a:ext cx="2565400"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008369C-1CBA-46C9-BD70-9A5347689DAF}"/>
              </a:ext>
            </a:extLst>
          </p:cNvPr>
          <p:cNvSpPr txBox="1">
            <a:spLocks noChangeArrowheads="1"/>
          </p:cNvSpPr>
          <p:nvPr/>
        </p:nvSpPr>
        <p:spPr bwMode="auto">
          <a:xfrm>
            <a:off x="3849688" y="1434049"/>
            <a:ext cx="256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t>Positive (+) / Negative (-)</a:t>
            </a:r>
          </a:p>
        </p:txBody>
      </p:sp>
      <p:grpSp>
        <p:nvGrpSpPr>
          <p:cNvPr id="22" name="Group 21">
            <a:extLst>
              <a:ext uri="{FF2B5EF4-FFF2-40B4-BE49-F238E27FC236}">
                <a16:creationId xmlns:a16="http://schemas.microsoft.com/office/drawing/2014/main" id="{DC6A33AE-9EEC-42F1-B72B-0F3D8C8D390D}"/>
              </a:ext>
            </a:extLst>
          </p:cNvPr>
          <p:cNvGrpSpPr>
            <a:grpSpLocks/>
          </p:cNvGrpSpPr>
          <p:nvPr/>
        </p:nvGrpSpPr>
        <p:grpSpPr bwMode="auto">
          <a:xfrm>
            <a:off x="2125663" y="1426112"/>
            <a:ext cx="5954712" cy="930275"/>
            <a:chOff x="2351088" y="3298825"/>
            <a:chExt cx="5675312" cy="1130300"/>
          </a:xfrm>
        </p:grpSpPr>
        <p:sp>
          <p:nvSpPr>
            <p:cNvPr id="23" name="Oval 22">
              <a:extLst>
                <a:ext uri="{FF2B5EF4-FFF2-40B4-BE49-F238E27FC236}">
                  <a16:creationId xmlns:a16="http://schemas.microsoft.com/office/drawing/2014/main" id="{FB86FBE9-2527-4B71-BCE8-DDED3235AF22}"/>
                </a:ext>
              </a:extLst>
            </p:cNvPr>
            <p:cNvSpPr/>
            <p:nvPr/>
          </p:nvSpPr>
          <p:spPr bwMode="auto">
            <a:xfrm>
              <a:off x="2351088" y="3300753"/>
              <a:ext cx="1496370" cy="11283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A</a:t>
              </a:r>
            </a:p>
          </p:txBody>
        </p:sp>
        <p:sp>
          <p:nvSpPr>
            <p:cNvPr id="24" name="Oval 23">
              <a:extLst>
                <a:ext uri="{FF2B5EF4-FFF2-40B4-BE49-F238E27FC236}">
                  <a16:creationId xmlns:a16="http://schemas.microsoft.com/office/drawing/2014/main" id="{356CA8C9-5204-49C7-946A-45354E0E924F}"/>
                </a:ext>
              </a:extLst>
            </p:cNvPr>
            <p:cNvSpPr/>
            <p:nvPr/>
          </p:nvSpPr>
          <p:spPr bwMode="auto">
            <a:xfrm>
              <a:off x="6530030" y="3298825"/>
              <a:ext cx="1496370" cy="112837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B</a:t>
              </a:r>
            </a:p>
          </p:txBody>
        </p:sp>
      </p:grpSp>
      <p:grpSp>
        <p:nvGrpSpPr>
          <p:cNvPr id="2" name="Group 9217">
            <a:extLst>
              <a:ext uri="{FF2B5EF4-FFF2-40B4-BE49-F238E27FC236}">
                <a16:creationId xmlns:a16="http://schemas.microsoft.com/office/drawing/2014/main" id="{48E502AB-2517-407B-9701-F1EBE937D6A7}"/>
              </a:ext>
            </a:extLst>
          </p:cNvPr>
          <p:cNvGrpSpPr>
            <a:grpSpLocks/>
          </p:cNvGrpSpPr>
          <p:nvPr/>
        </p:nvGrpSpPr>
        <p:grpSpPr bwMode="auto">
          <a:xfrm>
            <a:off x="2381250" y="1026062"/>
            <a:ext cx="5441950" cy="400050"/>
            <a:chOff x="2638301" y="3062837"/>
            <a:chExt cx="5442620" cy="400050"/>
          </a:xfrm>
        </p:grpSpPr>
        <p:sp>
          <p:nvSpPr>
            <p:cNvPr id="9231" name="TextBox 17">
              <a:extLst>
                <a:ext uri="{FF2B5EF4-FFF2-40B4-BE49-F238E27FC236}">
                  <a16:creationId xmlns:a16="http://schemas.microsoft.com/office/drawing/2014/main" id="{FFB89D87-3F55-4F1C-A34F-A8A7D2A62E27}"/>
                </a:ext>
              </a:extLst>
            </p:cNvPr>
            <p:cNvSpPr txBox="1">
              <a:spLocks noChangeArrowheads="1"/>
            </p:cNvSpPr>
            <p:nvPr/>
          </p:nvSpPr>
          <p:spPr bwMode="auto">
            <a:xfrm>
              <a:off x="2638301"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dirty="0">
                  <a:solidFill>
                    <a:srgbClr val="FF0000"/>
                  </a:solidFill>
                </a:rPr>
                <a:t>Concept</a:t>
              </a:r>
            </a:p>
          </p:txBody>
        </p:sp>
        <p:sp>
          <p:nvSpPr>
            <p:cNvPr id="9232" name="TextBox 17">
              <a:extLst>
                <a:ext uri="{FF2B5EF4-FFF2-40B4-BE49-F238E27FC236}">
                  <a16:creationId xmlns:a16="http://schemas.microsoft.com/office/drawing/2014/main" id="{4014AF38-51FD-4A29-BC59-9CF7FA55664E}"/>
                </a:ext>
              </a:extLst>
            </p:cNvPr>
            <p:cNvSpPr txBox="1">
              <a:spLocks noChangeArrowheads="1"/>
            </p:cNvSpPr>
            <p:nvPr/>
          </p:nvSpPr>
          <p:spPr bwMode="auto">
            <a:xfrm>
              <a:off x="7022059"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FF0000"/>
                  </a:solidFill>
                </a:rPr>
                <a:t>Concept</a:t>
              </a:r>
            </a:p>
          </p:txBody>
        </p:sp>
      </p:grpSp>
      <p:sp>
        <p:nvSpPr>
          <p:cNvPr id="18" name="Rectangle 17">
            <a:extLst>
              <a:ext uri="{FF2B5EF4-FFF2-40B4-BE49-F238E27FC236}">
                <a16:creationId xmlns:a16="http://schemas.microsoft.com/office/drawing/2014/main" id="{D8D3BA96-F8DC-4FE6-83D1-2A526A99E519}"/>
              </a:ext>
            </a:extLst>
          </p:cNvPr>
          <p:cNvSpPr/>
          <p:nvPr/>
        </p:nvSpPr>
        <p:spPr>
          <a:xfrm>
            <a:off x="3819525" y="2592290"/>
            <a:ext cx="3055937" cy="523220"/>
          </a:xfrm>
          <a:prstGeom prst="rect">
            <a:avLst/>
          </a:prstGeom>
        </p:spPr>
        <p:txBody>
          <a:bodyPr wrap="square">
            <a:spAutoFit/>
          </a:bodyPr>
          <a:lstStyle/>
          <a:p>
            <a:r>
              <a:rPr lang="en-US" sz="2800" b="1" dirty="0"/>
              <a:t>Economic Theory</a:t>
            </a:r>
          </a:p>
        </p:txBody>
      </p:sp>
      <p:pic>
        <p:nvPicPr>
          <p:cNvPr id="19" name="Picture 18">
            <a:extLst>
              <a:ext uri="{FF2B5EF4-FFF2-40B4-BE49-F238E27FC236}">
                <a16:creationId xmlns:a16="http://schemas.microsoft.com/office/drawing/2014/main" id="{8AC79A20-D1A6-4DC9-86F0-0F95EC2FAED2}"/>
              </a:ext>
            </a:extLst>
          </p:cNvPr>
          <p:cNvPicPr>
            <a:picLocks noChangeAspect="1"/>
          </p:cNvPicPr>
          <p:nvPr/>
        </p:nvPicPr>
        <p:blipFill>
          <a:blip r:embed="rId3"/>
          <a:stretch>
            <a:fillRect/>
          </a:stretch>
        </p:blipFill>
        <p:spPr>
          <a:xfrm>
            <a:off x="1095375" y="3362325"/>
            <a:ext cx="7810500" cy="3495675"/>
          </a:xfrm>
          <a:prstGeom prst="rect">
            <a:avLst/>
          </a:prstGeom>
        </p:spPr>
      </p:pic>
    </p:spTree>
    <p:extLst>
      <p:ext uri="{BB962C8B-B14F-4D97-AF65-F5344CB8AC3E}">
        <p14:creationId xmlns:p14="http://schemas.microsoft.com/office/powerpoint/2010/main" val="741554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01EEC31F-E35F-4E84-B25C-8EF1B8AE4124}"/>
              </a:ext>
            </a:extLst>
          </p:cNvPr>
          <p:cNvPicPr>
            <a:picLocks noChangeAspect="1"/>
          </p:cNvPicPr>
          <p:nvPr/>
        </p:nvPicPr>
        <p:blipFill>
          <a:blip r:embed="rId3"/>
          <a:stretch>
            <a:fillRect/>
          </a:stretch>
        </p:blipFill>
        <p:spPr>
          <a:xfrm>
            <a:off x="1681856" y="2248974"/>
            <a:ext cx="6242945" cy="4611541"/>
          </a:xfrm>
          <a:prstGeom prst="rect">
            <a:avLst/>
          </a:prstGeom>
        </p:spPr>
      </p:pic>
      <p:sp>
        <p:nvSpPr>
          <p:cNvPr id="9218" name="Rectangle 2">
            <a:extLst>
              <a:ext uri="{FF2B5EF4-FFF2-40B4-BE49-F238E27FC236}">
                <a16:creationId xmlns:a16="http://schemas.microsoft.com/office/drawing/2014/main" id="{D45756C7-CBC6-4EF7-9215-E6DB1F3DF29A}"/>
              </a:ext>
            </a:extLst>
          </p:cNvPr>
          <p:cNvSpPr>
            <a:spLocks noGrp="1"/>
          </p:cNvSpPr>
          <p:nvPr>
            <p:ph type="title"/>
          </p:nvPr>
        </p:nvSpPr>
        <p:spPr/>
        <p:txBody>
          <a:bodyPr/>
          <a:lstStyle/>
          <a:p>
            <a:pPr eaLnBrk="1" hangingPunct="1"/>
            <a:r>
              <a:rPr lang="en-US" altLang="en-US" dirty="0">
                <a:cs typeface="Tahoma" panose="020B0604030504040204" pitchFamily="34" charset="0"/>
              </a:rPr>
              <a:t>Relationship in a Theory?</a:t>
            </a:r>
          </a:p>
        </p:txBody>
      </p:sp>
      <p:cxnSp>
        <p:nvCxnSpPr>
          <p:cNvPr id="25" name="Straight Arrow Connector 24">
            <a:extLst>
              <a:ext uri="{FF2B5EF4-FFF2-40B4-BE49-F238E27FC236}">
                <a16:creationId xmlns:a16="http://schemas.microsoft.com/office/drawing/2014/main" id="{FBAE3B64-8B9C-4A5C-9F08-30AAC8CA5B12}"/>
              </a:ext>
            </a:extLst>
          </p:cNvPr>
          <p:cNvCxnSpPr/>
          <p:nvPr/>
        </p:nvCxnSpPr>
        <p:spPr>
          <a:xfrm flipH="1">
            <a:off x="3819525" y="1891249"/>
            <a:ext cx="2565400"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008369C-1CBA-46C9-BD70-9A5347689DAF}"/>
              </a:ext>
            </a:extLst>
          </p:cNvPr>
          <p:cNvSpPr txBox="1">
            <a:spLocks noChangeArrowheads="1"/>
          </p:cNvSpPr>
          <p:nvPr/>
        </p:nvSpPr>
        <p:spPr bwMode="auto">
          <a:xfrm>
            <a:off x="3849688" y="1434049"/>
            <a:ext cx="256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dirty="0"/>
              <a:t>Positive (+) / Negative (-)</a:t>
            </a:r>
          </a:p>
        </p:txBody>
      </p:sp>
      <p:grpSp>
        <p:nvGrpSpPr>
          <p:cNvPr id="22" name="Group 21">
            <a:extLst>
              <a:ext uri="{FF2B5EF4-FFF2-40B4-BE49-F238E27FC236}">
                <a16:creationId xmlns:a16="http://schemas.microsoft.com/office/drawing/2014/main" id="{DC6A33AE-9EEC-42F1-B72B-0F3D8C8D390D}"/>
              </a:ext>
            </a:extLst>
          </p:cNvPr>
          <p:cNvGrpSpPr>
            <a:grpSpLocks/>
          </p:cNvGrpSpPr>
          <p:nvPr/>
        </p:nvGrpSpPr>
        <p:grpSpPr bwMode="auto">
          <a:xfrm>
            <a:off x="2125663" y="1426112"/>
            <a:ext cx="5954712" cy="930275"/>
            <a:chOff x="2351088" y="3298825"/>
            <a:chExt cx="5675312" cy="1130300"/>
          </a:xfrm>
        </p:grpSpPr>
        <p:sp>
          <p:nvSpPr>
            <p:cNvPr id="23" name="Oval 22">
              <a:extLst>
                <a:ext uri="{FF2B5EF4-FFF2-40B4-BE49-F238E27FC236}">
                  <a16:creationId xmlns:a16="http://schemas.microsoft.com/office/drawing/2014/main" id="{FB86FBE9-2527-4B71-BCE8-DDED3235AF22}"/>
                </a:ext>
              </a:extLst>
            </p:cNvPr>
            <p:cNvSpPr/>
            <p:nvPr/>
          </p:nvSpPr>
          <p:spPr bwMode="auto">
            <a:xfrm>
              <a:off x="2351088" y="3300753"/>
              <a:ext cx="1496370" cy="112837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A</a:t>
              </a:r>
            </a:p>
          </p:txBody>
        </p:sp>
        <p:sp>
          <p:nvSpPr>
            <p:cNvPr id="24" name="Oval 23">
              <a:extLst>
                <a:ext uri="{FF2B5EF4-FFF2-40B4-BE49-F238E27FC236}">
                  <a16:creationId xmlns:a16="http://schemas.microsoft.com/office/drawing/2014/main" id="{356CA8C9-5204-49C7-946A-45354E0E924F}"/>
                </a:ext>
              </a:extLst>
            </p:cNvPr>
            <p:cNvSpPr/>
            <p:nvPr/>
          </p:nvSpPr>
          <p:spPr bwMode="auto">
            <a:xfrm>
              <a:off x="6530030" y="3298825"/>
              <a:ext cx="1496370" cy="112837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B</a:t>
              </a:r>
            </a:p>
          </p:txBody>
        </p:sp>
      </p:grpSp>
      <p:grpSp>
        <p:nvGrpSpPr>
          <p:cNvPr id="2" name="Group 9217">
            <a:extLst>
              <a:ext uri="{FF2B5EF4-FFF2-40B4-BE49-F238E27FC236}">
                <a16:creationId xmlns:a16="http://schemas.microsoft.com/office/drawing/2014/main" id="{48E502AB-2517-407B-9701-F1EBE937D6A7}"/>
              </a:ext>
            </a:extLst>
          </p:cNvPr>
          <p:cNvGrpSpPr>
            <a:grpSpLocks/>
          </p:cNvGrpSpPr>
          <p:nvPr/>
        </p:nvGrpSpPr>
        <p:grpSpPr bwMode="auto">
          <a:xfrm>
            <a:off x="2381250" y="1026062"/>
            <a:ext cx="5441950" cy="400050"/>
            <a:chOff x="2638301" y="3062837"/>
            <a:chExt cx="5442620" cy="400050"/>
          </a:xfrm>
        </p:grpSpPr>
        <p:sp>
          <p:nvSpPr>
            <p:cNvPr id="9231" name="TextBox 17">
              <a:extLst>
                <a:ext uri="{FF2B5EF4-FFF2-40B4-BE49-F238E27FC236}">
                  <a16:creationId xmlns:a16="http://schemas.microsoft.com/office/drawing/2014/main" id="{FFB89D87-3F55-4F1C-A34F-A8A7D2A62E27}"/>
                </a:ext>
              </a:extLst>
            </p:cNvPr>
            <p:cNvSpPr txBox="1">
              <a:spLocks noChangeArrowheads="1"/>
            </p:cNvSpPr>
            <p:nvPr/>
          </p:nvSpPr>
          <p:spPr bwMode="auto">
            <a:xfrm>
              <a:off x="2638301"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dirty="0">
                  <a:solidFill>
                    <a:srgbClr val="FF0000"/>
                  </a:solidFill>
                </a:rPr>
                <a:t>Concept</a:t>
              </a:r>
            </a:p>
          </p:txBody>
        </p:sp>
        <p:sp>
          <p:nvSpPr>
            <p:cNvPr id="9232" name="TextBox 17">
              <a:extLst>
                <a:ext uri="{FF2B5EF4-FFF2-40B4-BE49-F238E27FC236}">
                  <a16:creationId xmlns:a16="http://schemas.microsoft.com/office/drawing/2014/main" id="{4014AF38-51FD-4A29-BC59-9CF7FA55664E}"/>
                </a:ext>
              </a:extLst>
            </p:cNvPr>
            <p:cNvSpPr txBox="1">
              <a:spLocks noChangeArrowheads="1"/>
            </p:cNvSpPr>
            <p:nvPr/>
          </p:nvSpPr>
          <p:spPr bwMode="auto">
            <a:xfrm>
              <a:off x="7022059" y="3062837"/>
              <a:ext cx="105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FF0000"/>
                  </a:solidFill>
                </a:rPr>
                <a:t>Concept</a:t>
              </a:r>
            </a:p>
          </p:txBody>
        </p:sp>
      </p:grpSp>
      <p:sp>
        <p:nvSpPr>
          <p:cNvPr id="18" name="Rectangle 17">
            <a:extLst>
              <a:ext uri="{FF2B5EF4-FFF2-40B4-BE49-F238E27FC236}">
                <a16:creationId xmlns:a16="http://schemas.microsoft.com/office/drawing/2014/main" id="{D8D3BA96-F8DC-4FE6-83D1-2A526A99E519}"/>
              </a:ext>
            </a:extLst>
          </p:cNvPr>
          <p:cNvSpPr/>
          <p:nvPr/>
        </p:nvSpPr>
        <p:spPr>
          <a:xfrm>
            <a:off x="3124200" y="2610923"/>
            <a:ext cx="5514975" cy="523220"/>
          </a:xfrm>
          <a:prstGeom prst="rect">
            <a:avLst/>
          </a:prstGeom>
        </p:spPr>
        <p:txBody>
          <a:bodyPr wrap="square">
            <a:spAutoFit/>
          </a:bodyPr>
          <a:lstStyle/>
          <a:p>
            <a:r>
              <a:rPr lang="en-US" sz="2800" b="1" dirty="0"/>
              <a:t>Risk-Return Theory of  Investment</a:t>
            </a:r>
          </a:p>
        </p:txBody>
      </p:sp>
    </p:spTree>
    <p:extLst>
      <p:ext uri="{BB962C8B-B14F-4D97-AF65-F5344CB8AC3E}">
        <p14:creationId xmlns:p14="http://schemas.microsoft.com/office/powerpoint/2010/main" val="975010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AEA4AF3-A4A6-4595-8E10-5114C2B893B8}"/>
              </a:ext>
            </a:extLst>
          </p:cNvPr>
          <p:cNvSpPr>
            <a:spLocks noGrp="1"/>
          </p:cNvSpPr>
          <p:nvPr>
            <p:ph type="title"/>
          </p:nvPr>
        </p:nvSpPr>
        <p:spPr/>
        <p:txBody>
          <a:bodyPr/>
          <a:lstStyle/>
          <a:p>
            <a:r>
              <a:rPr lang="en-US" altLang="en-US">
                <a:cs typeface="Tahoma" panose="020B0604030504040204" pitchFamily="34" charset="0"/>
              </a:rPr>
              <a:t>Examples of a Theory </a:t>
            </a:r>
          </a:p>
        </p:txBody>
      </p:sp>
      <p:sp>
        <p:nvSpPr>
          <p:cNvPr id="10243" name="Content Placeholder 2">
            <a:extLst>
              <a:ext uri="{FF2B5EF4-FFF2-40B4-BE49-F238E27FC236}">
                <a16:creationId xmlns:a16="http://schemas.microsoft.com/office/drawing/2014/main" id="{9F8D01B8-C28F-4683-B77E-7B2F23042039}"/>
              </a:ext>
            </a:extLst>
          </p:cNvPr>
          <p:cNvSpPr>
            <a:spLocks noGrp="1"/>
          </p:cNvSpPr>
          <p:nvPr>
            <p:ph idx="1"/>
          </p:nvPr>
        </p:nvSpPr>
        <p:spPr/>
        <p:txBody>
          <a:bodyPr/>
          <a:lstStyle/>
          <a:p>
            <a:r>
              <a:rPr lang="en-US" altLang="en-US" b="1" dirty="0">
                <a:cs typeface="Times New Roman" panose="02020603050405020304" pitchFamily="18" charset="0"/>
              </a:rPr>
              <a:t>Why do some people who come out of jail turn to be worse than when they were going in?</a:t>
            </a:r>
          </a:p>
          <a:p>
            <a:endParaRPr lang="en-US" altLang="en-US" dirty="0">
              <a:cs typeface="Times New Roman" panose="02020603050405020304" pitchFamily="18" charset="0"/>
            </a:endParaRPr>
          </a:p>
        </p:txBody>
      </p:sp>
      <p:sp>
        <p:nvSpPr>
          <p:cNvPr id="10244" name="Slide Number Placeholder 3">
            <a:extLst>
              <a:ext uri="{FF2B5EF4-FFF2-40B4-BE49-F238E27FC236}">
                <a16:creationId xmlns:a16="http://schemas.microsoft.com/office/drawing/2014/main" id="{E07DB4F0-E33C-4374-9D2D-BCD987A1441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8E4949ED-0FB7-48F9-9C46-5E8BDEC86176}" type="slidenum">
              <a:rPr lang="en-US" altLang="en-US">
                <a:solidFill>
                  <a:srgbClr val="898989"/>
                </a:solidFill>
              </a:rPr>
              <a:pPr/>
              <a:t>29</a:t>
            </a:fld>
            <a:endParaRPr lang="en-US" altLang="en-US">
              <a:solidFill>
                <a:srgbClr val="898989"/>
              </a:solidFill>
            </a:endParaRPr>
          </a:p>
        </p:txBody>
      </p:sp>
      <p:sp>
        <p:nvSpPr>
          <p:cNvPr id="5" name="Oval 4">
            <a:extLst>
              <a:ext uri="{FF2B5EF4-FFF2-40B4-BE49-F238E27FC236}">
                <a16:creationId xmlns:a16="http://schemas.microsoft.com/office/drawing/2014/main" id="{19B720D5-976A-499D-9A5D-00125AE1AD67}"/>
              </a:ext>
            </a:extLst>
          </p:cNvPr>
          <p:cNvSpPr/>
          <p:nvPr/>
        </p:nvSpPr>
        <p:spPr bwMode="auto">
          <a:xfrm>
            <a:off x="2581275" y="3692525"/>
            <a:ext cx="2414588" cy="13065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000" dirty="0"/>
              <a:t>Years of experience in Jail</a:t>
            </a:r>
          </a:p>
        </p:txBody>
      </p:sp>
      <p:sp>
        <p:nvSpPr>
          <p:cNvPr id="6" name="Oval 5">
            <a:extLst>
              <a:ext uri="{FF2B5EF4-FFF2-40B4-BE49-F238E27FC236}">
                <a16:creationId xmlns:a16="http://schemas.microsoft.com/office/drawing/2014/main" id="{8247E4C5-C895-40CF-B3FA-FC106E30F677}"/>
              </a:ext>
            </a:extLst>
          </p:cNvPr>
          <p:cNvSpPr/>
          <p:nvPr/>
        </p:nvSpPr>
        <p:spPr bwMode="auto">
          <a:xfrm>
            <a:off x="6424613" y="3687763"/>
            <a:ext cx="2262187" cy="1306512"/>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000" dirty="0"/>
              <a:t>Sense of Morality</a:t>
            </a:r>
          </a:p>
        </p:txBody>
      </p:sp>
      <p:cxnSp>
        <p:nvCxnSpPr>
          <p:cNvPr id="7" name="Straight Arrow Connector 6">
            <a:extLst>
              <a:ext uri="{FF2B5EF4-FFF2-40B4-BE49-F238E27FC236}">
                <a16:creationId xmlns:a16="http://schemas.microsoft.com/office/drawing/2014/main" id="{58508902-09E6-401F-AE1A-E32C592D4397}"/>
              </a:ext>
            </a:extLst>
          </p:cNvPr>
          <p:cNvCxnSpPr>
            <a:stCxn id="6" idx="2"/>
            <a:endCxn id="5" idx="6"/>
          </p:cNvCxnSpPr>
          <p:nvPr/>
        </p:nvCxnSpPr>
        <p:spPr>
          <a:xfrm flipH="1">
            <a:off x="4995863" y="4340225"/>
            <a:ext cx="1428750" cy="4763"/>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0248" name="TextBox 7">
            <a:extLst>
              <a:ext uri="{FF2B5EF4-FFF2-40B4-BE49-F238E27FC236}">
                <a16:creationId xmlns:a16="http://schemas.microsoft.com/office/drawing/2014/main" id="{3F23EC42-26F5-454F-865D-11A7EEF7A1D9}"/>
              </a:ext>
            </a:extLst>
          </p:cNvPr>
          <p:cNvSpPr txBox="1">
            <a:spLocks noChangeArrowheads="1"/>
          </p:cNvSpPr>
          <p:nvPr/>
        </p:nvSpPr>
        <p:spPr bwMode="auto">
          <a:xfrm>
            <a:off x="5084763" y="3887788"/>
            <a:ext cx="1319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Negative (-)</a:t>
            </a:r>
          </a:p>
        </p:txBody>
      </p:sp>
      <p:pic>
        <p:nvPicPr>
          <p:cNvPr id="10249" name="Picture 10" descr="https://images-na.ssl-images-amazon.com/images/I/51JNQFF0TSL._SX312_BO1,204,203,200_.jpg">
            <a:extLst>
              <a:ext uri="{FF2B5EF4-FFF2-40B4-BE49-F238E27FC236}">
                <a16:creationId xmlns:a16="http://schemas.microsoft.com/office/drawing/2014/main" id="{D05BFBD8-0955-43A9-BE4C-712210544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762250"/>
            <a:ext cx="22764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84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3</a:t>
            </a:fld>
            <a:endParaRPr lang="en-US"/>
          </a:p>
        </p:txBody>
      </p:sp>
      <p:sp>
        <p:nvSpPr>
          <p:cNvPr id="15363" name="Rectangle 6"/>
          <p:cNvSpPr>
            <a:spLocks noGrp="1" noChangeArrowheads="1"/>
          </p:cNvSpPr>
          <p:nvPr>
            <p:ph type="title"/>
          </p:nvPr>
        </p:nvSpPr>
        <p:spPr/>
        <p:txBody>
          <a:bodyPr/>
          <a:lstStyle/>
          <a:p>
            <a:pPr eaLnBrk="1" hangingPunct="1"/>
            <a:r>
              <a:rPr lang="en-US" dirty="0">
                <a:cs typeface="Tahoma" pitchFamily="34" charset="0"/>
              </a:rPr>
              <a:t>What is research?</a:t>
            </a:r>
          </a:p>
        </p:txBody>
      </p:sp>
      <p:sp>
        <p:nvSpPr>
          <p:cNvPr id="8" name="Rectangle 7"/>
          <p:cNvSpPr/>
          <p:nvPr/>
        </p:nvSpPr>
        <p:spPr>
          <a:xfrm>
            <a:off x="1300163" y="1102188"/>
            <a:ext cx="994119"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t>
            </a:r>
          </a:p>
        </p:txBody>
      </p:sp>
      <p:sp>
        <p:nvSpPr>
          <p:cNvPr id="9" name="Rectangle 8"/>
          <p:cNvSpPr/>
          <p:nvPr/>
        </p:nvSpPr>
        <p:spPr>
          <a:xfrm>
            <a:off x="2652312" y="1102188"/>
            <a:ext cx="2315378"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Search</a:t>
            </a:r>
          </a:p>
        </p:txBody>
      </p:sp>
      <p:sp>
        <p:nvSpPr>
          <p:cNvPr id="10" name="Rectangle 9"/>
          <p:cNvSpPr/>
          <p:nvPr/>
        </p:nvSpPr>
        <p:spPr>
          <a:xfrm>
            <a:off x="5762782" y="1102188"/>
            <a:ext cx="3067122" cy="1015663"/>
          </a:xfrm>
          <a:prstGeom prst="rect">
            <a:avLst/>
          </a:prstGeom>
          <a:noFill/>
        </p:spPr>
        <p:txBody>
          <a:bodyPr wrap="none" lIns="91440" tIns="45720" rIns="91440" bIns="45720">
            <a:spAutoFit/>
          </a:bodyPr>
          <a:lstStyle/>
          <a:p>
            <a:pPr algn="ctr"/>
            <a:r>
              <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a:t>
            </a:r>
          </a:p>
        </p:txBody>
      </p:sp>
      <p:sp>
        <p:nvSpPr>
          <p:cNvPr id="12" name="Rectangle 11"/>
          <p:cNvSpPr/>
          <p:nvPr/>
        </p:nvSpPr>
        <p:spPr>
          <a:xfrm>
            <a:off x="2211421" y="1102188"/>
            <a:ext cx="567784" cy="1015663"/>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13" name="Rectangle 12"/>
          <p:cNvSpPr/>
          <p:nvPr/>
        </p:nvSpPr>
        <p:spPr>
          <a:xfrm>
            <a:off x="5007515" y="1102188"/>
            <a:ext cx="567784" cy="1015663"/>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14" name="Picture 13" descr="A picture containing screenshot&#10;&#10;Description automatically generated">
            <a:extLst>
              <a:ext uri="{FF2B5EF4-FFF2-40B4-BE49-F238E27FC236}">
                <a16:creationId xmlns:a16="http://schemas.microsoft.com/office/drawing/2014/main" id="{24F2BDB1-6EC5-4401-BA27-9ECE773B8E8A}"/>
              </a:ext>
            </a:extLst>
          </p:cNvPr>
          <p:cNvPicPr>
            <a:picLocks noChangeAspect="1"/>
          </p:cNvPicPr>
          <p:nvPr/>
        </p:nvPicPr>
        <p:blipFill>
          <a:blip r:embed="rId3"/>
          <a:stretch>
            <a:fillRect/>
          </a:stretch>
        </p:blipFill>
        <p:spPr>
          <a:xfrm>
            <a:off x="1951831" y="2117851"/>
            <a:ext cx="6457950" cy="44142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5FED57D-1FFE-4614-B09B-B94B6755EB0D}"/>
              </a:ext>
            </a:extLst>
          </p:cNvPr>
          <p:cNvSpPr>
            <a:spLocks noGrp="1"/>
          </p:cNvSpPr>
          <p:nvPr>
            <p:ph type="title"/>
          </p:nvPr>
        </p:nvSpPr>
        <p:spPr/>
        <p:txBody>
          <a:bodyPr/>
          <a:lstStyle/>
          <a:p>
            <a:r>
              <a:rPr lang="en-US" altLang="en-US">
                <a:cs typeface="Tahoma" panose="020B0604030504040204" pitchFamily="34" charset="0"/>
              </a:rPr>
              <a:t>Examples of a Theory </a:t>
            </a:r>
          </a:p>
        </p:txBody>
      </p:sp>
      <p:sp>
        <p:nvSpPr>
          <p:cNvPr id="11267" name="Content Placeholder 2">
            <a:extLst>
              <a:ext uri="{FF2B5EF4-FFF2-40B4-BE49-F238E27FC236}">
                <a16:creationId xmlns:a16="http://schemas.microsoft.com/office/drawing/2014/main" id="{6D5150E9-0CD1-4BD2-8F0E-040BF2777C89}"/>
              </a:ext>
            </a:extLst>
          </p:cNvPr>
          <p:cNvSpPr>
            <a:spLocks noGrp="1"/>
          </p:cNvSpPr>
          <p:nvPr>
            <p:ph idx="1"/>
          </p:nvPr>
        </p:nvSpPr>
        <p:spPr/>
        <p:txBody>
          <a:bodyPr/>
          <a:lstStyle/>
          <a:p>
            <a:r>
              <a:rPr lang="en-US" altLang="en-US">
                <a:cs typeface="Times New Roman" panose="02020603050405020304" pitchFamily="18" charset="0"/>
              </a:rPr>
              <a:t>Social learning theory:</a:t>
            </a:r>
          </a:p>
          <a:p>
            <a:pPr lvl="1"/>
            <a:r>
              <a:rPr lang="en-US" altLang="en-US">
                <a:cs typeface="Times New Roman" panose="02020603050405020304" pitchFamily="18" charset="0"/>
              </a:rPr>
              <a:t>Social learning theory states that “social behavior is learned primarily by observing and imitating the actions of others”.</a:t>
            </a:r>
          </a:p>
        </p:txBody>
      </p:sp>
      <p:sp>
        <p:nvSpPr>
          <p:cNvPr id="11268" name="Slide Number Placeholder 3">
            <a:extLst>
              <a:ext uri="{FF2B5EF4-FFF2-40B4-BE49-F238E27FC236}">
                <a16:creationId xmlns:a16="http://schemas.microsoft.com/office/drawing/2014/main" id="{71519F91-B1A8-4D03-B29B-82855A368D7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41D789E8-B624-45DF-9C66-71EC8F1D9197}" type="slidenum">
              <a:rPr lang="en-US" altLang="en-US">
                <a:solidFill>
                  <a:srgbClr val="898989"/>
                </a:solidFill>
              </a:rPr>
              <a:pPr/>
              <a:t>30</a:t>
            </a:fld>
            <a:endParaRPr lang="en-US" altLang="en-US">
              <a:solidFill>
                <a:srgbClr val="898989"/>
              </a:solidFill>
            </a:endParaRPr>
          </a:p>
        </p:txBody>
      </p:sp>
      <p:sp>
        <p:nvSpPr>
          <p:cNvPr id="5" name="Oval 4">
            <a:extLst>
              <a:ext uri="{FF2B5EF4-FFF2-40B4-BE49-F238E27FC236}">
                <a16:creationId xmlns:a16="http://schemas.microsoft.com/office/drawing/2014/main" id="{0D36FE22-3B72-48B0-AF85-88CFD25B24F5}"/>
              </a:ext>
            </a:extLst>
          </p:cNvPr>
          <p:cNvSpPr/>
          <p:nvPr/>
        </p:nvSpPr>
        <p:spPr bwMode="auto">
          <a:xfrm>
            <a:off x="1300163" y="4948238"/>
            <a:ext cx="2725737" cy="13081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400" dirty="0"/>
              <a:t>Years of experience in Jail</a:t>
            </a:r>
          </a:p>
        </p:txBody>
      </p:sp>
      <p:sp>
        <p:nvSpPr>
          <p:cNvPr id="6" name="Oval 5">
            <a:extLst>
              <a:ext uri="{FF2B5EF4-FFF2-40B4-BE49-F238E27FC236}">
                <a16:creationId xmlns:a16="http://schemas.microsoft.com/office/drawing/2014/main" id="{006E072C-C9CE-4227-8B60-1BE8C9B5F177}"/>
              </a:ext>
            </a:extLst>
          </p:cNvPr>
          <p:cNvSpPr/>
          <p:nvPr/>
        </p:nvSpPr>
        <p:spPr bwMode="auto">
          <a:xfrm>
            <a:off x="6122988" y="4946650"/>
            <a:ext cx="2725737" cy="13081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400" dirty="0"/>
              <a:t>Sense of Morality</a:t>
            </a:r>
          </a:p>
        </p:txBody>
      </p:sp>
      <p:cxnSp>
        <p:nvCxnSpPr>
          <p:cNvPr id="7" name="Straight Arrow Connector 6">
            <a:extLst>
              <a:ext uri="{FF2B5EF4-FFF2-40B4-BE49-F238E27FC236}">
                <a16:creationId xmlns:a16="http://schemas.microsoft.com/office/drawing/2014/main" id="{24D75DF1-448D-4D5B-BC06-DBE2A1246ED9}"/>
              </a:ext>
            </a:extLst>
          </p:cNvPr>
          <p:cNvCxnSpPr/>
          <p:nvPr/>
        </p:nvCxnSpPr>
        <p:spPr>
          <a:xfrm flipH="1">
            <a:off x="4024313" y="5649913"/>
            <a:ext cx="2098675"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8" name="Line Callout 2 7">
            <a:extLst>
              <a:ext uri="{FF2B5EF4-FFF2-40B4-BE49-F238E27FC236}">
                <a16:creationId xmlns:a16="http://schemas.microsoft.com/office/drawing/2014/main" id="{641DB3BC-92A9-4B0C-B725-FE3FC54D44E1}"/>
              </a:ext>
            </a:extLst>
          </p:cNvPr>
          <p:cNvSpPr/>
          <p:nvPr/>
        </p:nvSpPr>
        <p:spPr>
          <a:xfrm>
            <a:off x="5940425" y="3906838"/>
            <a:ext cx="3000375" cy="568325"/>
          </a:xfrm>
          <a:prstGeom prst="borderCallout2">
            <a:avLst>
              <a:gd name="adj1" fmla="val 50053"/>
              <a:gd name="adj2" fmla="val -806"/>
              <a:gd name="adj3" fmla="val 50053"/>
              <a:gd name="adj4" fmla="val -17742"/>
              <a:gd name="adj5" fmla="val 269016"/>
              <a:gd name="adj6" fmla="val -38361"/>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US" sz="2400" dirty="0"/>
              <a:t>Social learning theory</a:t>
            </a:r>
          </a:p>
        </p:txBody>
      </p:sp>
      <p:sp>
        <p:nvSpPr>
          <p:cNvPr id="9" name="TextBox 8">
            <a:extLst>
              <a:ext uri="{FF2B5EF4-FFF2-40B4-BE49-F238E27FC236}">
                <a16:creationId xmlns:a16="http://schemas.microsoft.com/office/drawing/2014/main" id="{996FB79C-C0D9-4279-9C6B-CC5A99E1BA7E}"/>
              </a:ext>
            </a:extLst>
          </p:cNvPr>
          <p:cNvSpPr txBox="1">
            <a:spLocks noChangeArrowheads="1"/>
          </p:cNvSpPr>
          <p:nvPr/>
        </p:nvSpPr>
        <p:spPr bwMode="auto">
          <a:xfrm>
            <a:off x="4214813" y="5765800"/>
            <a:ext cx="162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t>Negative(-)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1A6AD319-29CC-4922-A146-AC8A4525A48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E4F93B06-BB9F-4D24-839A-429F58B35914}" type="slidenum">
              <a:rPr lang="en-US" altLang="en-US">
                <a:solidFill>
                  <a:srgbClr val="898989"/>
                </a:solidFill>
              </a:rPr>
              <a:pPr/>
              <a:t>31</a:t>
            </a:fld>
            <a:endParaRPr lang="en-US" altLang="en-US">
              <a:solidFill>
                <a:srgbClr val="898989"/>
              </a:solidFill>
            </a:endParaRPr>
          </a:p>
        </p:txBody>
      </p:sp>
      <p:sp>
        <p:nvSpPr>
          <p:cNvPr id="14339" name="Rectangle 13">
            <a:extLst>
              <a:ext uri="{FF2B5EF4-FFF2-40B4-BE49-F238E27FC236}">
                <a16:creationId xmlns:a16="http://schemas.microsoft.com/office/drawing/2014/main" id="{E164B47B-3683-4CA1-A7A8-B3D5010BAD3A}"/>
              </a:ext>
            </a:extLst>
          </p:cNvPr>
          <p:cNvSpPr>
            <a:spLocks noGrp="1"/>
          </p:cNvSpPr>
          <p:nvPr>
            <p:ph type="title"/>
          </p:nvPr>
        </p:nvSpPr>
        <p:spPr/>
        <p:txBody>
          <a:bodyPr/>
          <a:lstStyle/>
          <a:p>
            <a:pPr eaLnBrk="1" hangingPunct="1"/>
            <a:r>
              <a:rPr lang="en-US" altLang="en-US">
                <a:cs typeface="Tahoma" panose="020B0604030504040204" pitchFamily="34" charset="0"/>
              </a:rPr>
              <a:t>Research Concepts</a:t>
            </a:r>
          </a:p>
        </p:txBody>
      </p:sp>
      <p:sp>
        <p:nvSpPr>
          <p:cNvPr id="474126" name="Rectangle 14">
            <a:extLst>
              <a:ext uri="{FF2B5EF4-FFF2-40B4-BE49-F238E27FC236}">
                <a16:creationId xmlns:a16="http://schemas.microsoft.com/office/drawing/2014/main" id="{F30E1751-FCA2-4D84-8946-A1ACA1E360BB}"/>
              </a:ext>
            </a:extLst>
          </p:cNvPr>
          <p:cNvSpPr>
            <a:spLocks noGrp="1" noChangeArrowheads="1"/>
          </p:cNvSpPr>
          <p:nvPr>
            <p:ph type="body" idx="1"/>
          </p:nvPr>
        </p:nvSpPr>
        <p:spPr/>
        <p:txBody>
          <a:bodyPr/>
          <a:lstStyle/>
          <a:p>
            <a:pPr eaLnBrk="1" hangingPunct="1">
              <a:defRPr/>
            </a:pPr>
            <a:r>
              <a:rPr lang="en-US" dirty="0">
                <a:cs typeface="Times New Roman" pitchFamily="18" charset="0"/>
              </a:rPr>
              <a:t>Concept (or Construct)</a:t>
            </a:r>
          </a:p>
          <a:p>
            <a:pPr lvl="1" eaLnBrk="1" hangingPunct="1">
              <a:defRPr/>
            </a:pPr>
            <a:r>
              <a:rPr lang="en-US" dirty="0">
                <a:cs typeface="Times New Roman" pitchFamily="18" charset="0"/>
              </a:rPr>
              <a:t>A generalized idea about a class of objects, attributes, occurrences or process that has been given a name.</a:t>
            </a:r>
          </a:p>
          <a:p>
            <a:pPr lvl="2" eaLnBrk="1" hangingPunct="1">
              <a:defRPr/>
            </a:pPr>
            <a:r>
              <a:rPr lang="en-US" dirty="0">
                <a:cs typeface="Times New Roman" pitchFamily="18" charset="0"/>
              </a:rPr>
              <a:t>Examples:</a:t>
            </a:r>
          </a:p>
          <a:p>
            <a:pPr lvl="3" eaLnBrk="1" hangingPunct="1">
              <a:defRPr/>
            </a:pPr>
            <a:r>
              <a:rPr lang="en-US" dirty="0">
                <a:cs typeface="Times New Roman" pitchFamily="18" charset="0"/>
              </a:rPr>
              <a:t>Profitability</a:t>
            </a:r>
          </a:p>
          <a:p>
            <a:pPr lvl="3" eaLnBrk="1" hangingPunct="1">
              <a:defRPr/>
            </a:pPr>
            <a:r>
              <a:rPr lang="en-US" dirty="0">
                <a:cs typeface="Times New Roman" pitchFamily="18" charset="0"/>
              </a:rPr>
              <a:t>Investment</a:t>
            </a:r>
          </a:p>
          <a:p>
            <a:pPr lvl="3" eaLnBrk="1" hangingPunct="1">
              <a:defRPr/>
            </a:pPr>
            <a:r>
              <a:rPr lang="en-US" dirty="0">
                <a:cs typeface="Times New Roman" pitchFamily="18" charset="0"/>
              </a:rPr>
              <a:t>Risk</a:t>
            </a:r>
          </a:p>
          <a:p>
            <a:pPr lvl="3" eaLnBrk="1" hangingPunct="1">
              <a:defRPr/>
            </a:pPr>
            <a:r>
              <a:rPr lang="en-US" dirty="0">
                <a:cs typeface="Times New Roman" pitchFamily="18" charset="0"/>
              </a:rPr>
              <a:t>Economic development</a:t>
            </a:r>
          </a:p>
          <a:p>
            <a:pPr lvl="3" eaLnBrk="1" hangingPunct="1">
              <a:defRPr/>
            </a:pPr>
            <a:r>
              <a:rPr lang="en-US" dirty="0">
                <a:cs typeface="Times New Roman" pitchFamily="18" charset="0"/>
              </a:rPr>
              <a:t>Demand/Supply</a:t>
            </a:r>
          </a:p>
          <a:p>
            <a:pPr lvl="3" eaLnBrk="1" hangingPunct="1">
              <a:defRPr/>
            </a:pPr>
            <a:r>
              <a:rPr lang="en-US" dirty="0">
                <a:cs typeface="Times New Roman" pitchFamily="18" charset="0"/>
              </a:rPr>
              <a:t>Crime</a:t>
            </a:r>
          </a:p>
          <a:p>
            <a:pPr lvl="3" eaLnBrk="1" hangingPunct="1">
              <a:defRPr/>
            </a:pPr>
            <a:r>
              <a:rPr lang="en-US" dirty="0">
                <a:cs typeface="Times New Roman" pitchFamily="18" charset="0"/>
              </a:rPr>
              <a:t>Happiness</a:t>
            </a:r>
          </a:p>
          <a:p>
            <a:pPr lvl="3" eaLnBrk="1" hangingPunct="1">
              <a:defRPr/>
            </a:pPr>
            <a:r>
              <a:rPr lang="en-US" dirty="0">
                <a:cs typeface="Times New Roman" pitchFamily="18" charset="0"/>
              </a:rPr>
              <a:t>Job Performance</a:t>
            </a:r>
          </a:p>
          <a:p>
            <a:pPr lvl="3" eaLnBrk="1" hangingPunct="1">
              <a:defRPr/>
            </a:pPr>
            <a:r>
              <a:rPr lang="en-US" dirty="0">
                <a:cs typeface="Times New Roman" pitchFamily="18" charset="0"/>
              </a:rPr>
              <a:t>Stress</a:t>
            </a:r>
          </a:p>
          <a:p>
            <a:pPr lvl="3" eaLnBrk="1" hangingPunct="1">
              <a:defRPr/>
            </a:pPr>
            <a:endParaRPr lang="en-US" dirty="0">
              <a:cs typeface="Times New Roman" pitchFamily="18" charset="0"/>
            </a:endParaRPr>
          </a:p>
          <a:p>
            <a:pPr lvl="1" eaLnBrk="1" hangingPunct="1">
              <a:defRPr/>
            </a:pPr>
            <a:endParaRPr lang="en-US" dirty="0">
              <a:cs typeface="Times New Roman" pitchFamily="18" charset="0"/>
            </a:endParaRPr>
          </a:p>
        </p:txBody>
      </p:sp>
      <p:cxnSp>
        <p:nvCxnSpPr>
          <p:cNvPr id="5" name="Straight Arrow Connector 4">
            <a:extLst>
              <a:ext uri="{FF2B5EF4-FFF2-40B4-BE49-F238E27FC236}">
                <a16:creationId xmlns:a16="http://schemas.microsoft.com/office/drawing/2014/main" id="{DD41077A-7A06-4DAC-9F5F-D8F2525E1E6C}"/>
              </a:ext>
            </a:extLst>
          </p:cNvPr>
          <p:cNvCxnSpPr>
            <a:cxnSpLocks/>
          </p:cNvCxnSpPr>
          <p:nvPr/>
        </p:nvCxnSpPr>
        <p:spPr>
          <a:xfrm flipH="1" flipV="1">
            <a:off x="6334394" y="3597363"/>
            <a:ext cx="1036369" cy="2382"/>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02AA4D08-33D3-45D7-B3FD-9C261D15717D}"/>
              </a:ext>
            </a:extLst>
          </p:cNvPr>
          <p:cNvSpPr/>
          <p:nvPr/>
        </p:nvSpPr>
        <p:spPr bwMode="auto">
          <a:xfrm>
            <a:off x="4878943" y="3109270"/>
            <a:ext cx="1570037" cy="92868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A</a:t>
            </a:r>
          </a:p>
        </p:txBody>
      </p:sp>
      <p:sp>
        <p:nvSpPr>
          <p:cNvPr id="9" name="Oval 8">
            <a:extLst>
              <a:ext uri="{FF2B5EF4-FFF2-40B4-BE49-F238E27FC236}">
                <a16:creationId xmlns:a16="http://schemas.microsoft.com/office/drawing/2014/main" id="{13581B93-5940-47CD-AFC1-74FC1EC4F339}"/>
              </a:ext>
            </a:extLst>
          </p:cNvPr>
          <p:cNvSpPr/>
          <p:nvPr/>
        </p:nvSpPr>
        <p:spPr bwMode="auto">
          <a:xfrm>
            <a:off x="7370763" y="3133020"/>
            <a:ext cx="1570037" cy="92868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t>B</a:t>
            </a:r>
          </a:p>
        </p:txBody>
      </p:sp>
      <p:sp>
        <p:nvSpPr>
          <p:cNvPr id="11" name="TextBox 17">
            <a:extLst>
              <a:ext uri="{FF2B5EF4-FFF2-40B4-BE49-F238E27FC236}">
                <a16:creationId xmlns:a16="http://schemas.microsoft.com/office/drawing/2014/main" id="{C6B785D2-B5A3-429B-9C71-815B49D7DAC4}"/>
              </a:ext>
            </a:extLst>
          </p:cNvPr>
          <p:cNvSpPr txBox="1">
            <a:spLocks noChangeArrowheads="1"/>
          </p:cNvSpPr>
          <p:nvPr/>
        </p:nvSpPr>
        <p:spPr bwMode="auto">
          <a:xfrm>
            <a:off x="5179142" y="2648061"/>
            <a:ext cx="105873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dirty="0">
                <a:solidFill>
                  <a:srgbClr val="FF0000"/>
                </a:solidFill>
              </a:rPr>
              <a:t>Concept</a:t>
            </a:r>
          </a:p>
        </p:txBody>
      </p:sp>
      <p:sp>
        <p:nvSpPr>
          <p:cNvPr id="12" name="TextBox 17">
            <a:extLst>
              <a:ext uri="{FF2B5EF4-FFF2-40B4-BE49-F238E27FC236}">
                <a16:creationId xmlns:a16="http://schemas.microsoft.com/office/drawing/2014/main" id="{B1AA2015-0E00-48C2-A7FB-9567116C4C97}"/>
              </a:ext>
            </a:extLst>
          </p:cNvPr>
          <p:cNvSpPr txBox="1">
            <a:spLocks noChangeArrowheads="1"/>
          </p:cNvSpPr>
          <p:nvPr/>
        </p:nvSpPr>
        <p:spPr bwMode="auto">
          <a:xfrm>
            <a:off x="7669344" y="2647352"/>
            <a:ext cx="105873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dirty="0">
                <a:solidFill>
                  <a:srgbClr val="FF0000"/>
                </a:solidFill>
              </a:rPr>
              <a:t>Concept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4126">
                                            <p:txEl>
                                              <p:pRg st="2" end="2"/>
                                            </p:txEl>
                                          </p:spTgt>
                                        </p:tgtEl>
                                        <p:attrNameLst>
                                          <p:attrName>style.visibility</p:attrName>
                                        </p:attrNameLst>
                                      </p:cBhvr>
                                      <p:to>
                                        <p:strVal val="visible"/>
                                      </p:to>
                                    </p:set>
                                    <p:animEffect transition="in" filter="fade">
                                      <p:cBhvr>
                                        <p:cTn id="7" dur="500"/>
                                        <p:tgtEl>
                                          <p:spTgt spid="47412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4126">
                                            <p:txEl>
                                              <p:pRg st="3" end="3"/>
                                            </p:txEl>
                                          </p:spTgt>
                                        </p:tgtEl>
                                        <p:attrNameLst>
                                          <p:attrName>style.visibility</p:attrName>
                                        </p:attrNameLst>
                                      </p:cBhvr>
                                      <p:to>
                                        <p:strVal val="visible"/>
                                      </p:to>
                                    </p:set>
                                    <p:animEffect transition="in" filter="fade">
                                      <p:cBhvr>
                                        <p:cTn id="10" dur="500"/>
                                        <p:tgtEl>
                                          <p:spTgt spid="47412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4126">
                                            <p:txEl>
                                              <p:pRg st="4" end="4"/>
                                            </p:txEl>
                                          </p:spTgt>
                                        </p:tgtEl>
                                        <p:attrNameLst>
                                          <p:attrName>style.visibility</p:attrName>
                                        </p:attrNameLst>
                                      </p:cBhvr>
                                      <p:to>
                                        <p:strVal val="visible"/>
                                      </p:to>
                                    </p:set>
                                    <p:animEffect transition="in" filter="fade">
                                      <p:cBhvr>
                                        <p:cTn id="13" dur="500"/>
                                        <p:tgtEl>
                                          <p:spTgt spid="47412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4126">
                                            <p:txEl>
                                              <p:pRg st="5" end="5"/>
                                            </p:txEl>
                                          </p:spTgt>
                                        </p:tgtEl>
                                        <p:attrNameLst>
                                          <p:attrName>style.visibility</p:attrName>
                                        </p:attrNameLst>
                                      </p:cBhvr>
                                      <p:to>
                                        <p:strVal val="visible"/>
                                      </p:to>
                                    </p:set>
                                    <p:animEffect transition="in" filter="fade">
                                      <p:cBhvr>
                                        <p:cTn id="16" dur="500"/>
                                        <p:tgtEl>
                                          <p:spTgt spid="47412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4126">
                                            <p:txEl>
                                              <p:pRg st="6" end="6"/>
                                            </p:txEl>
                                          </p:spTgt>
                                        </p:tgtEl>
                                        <p:attrNameLst>
                                          <p:attrName>style.visibility</p:attrName>
                                        </p:attrNameLst>
                                      </p:cBhvr>
                                      <p:to>
                                        <p:strVal val="visible"/>
                                      </p:to>
                                    </p:set>
                                    <p:animEffect transition="in" filter="fade">
                                      <p:cBhvr>
                                        <p:cTn id="19" dur="500"/>
                                        <p:tgtEl>
                                          <p:spTgt spid="47412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74126">
                                            <p:txEl>
                                              <p:pRg st="7" end="7"/>
                                            </p:txEl>
                                          </p:spTgt>
                                        </p:tgtEl>
                                        <p:attrNameLst>
                                          <p:attrName>style.visibility</p:attrName>
                                        </p:attrNameLst>
                                      </p:cBhvr>
                                      <p:to>
                                        <p:strVal val="visible"/>
                                      </p:to>
                                    </p:set>
                                    <p:animEffect transition="in" filter="fade">
                                      <p:cBhvr>
                                        <p:cTn id="22" dur="500"/>
                                        <p:tgtEl>
                                          <p:spTgt spid="47412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74126">
                                            <p:txEl>
                                              <p:pRg st="8" end="8"/>
                                            </p:txEl>
                                          </p:spTgt>
                                        </p:tgtEl>
                                        <p:attrNameLst>
                                          <p:attrName>style.visibility</p:attrName>
                                        </p:attrNameLst>
                                      </p:cBhvr>
                                      <p:to>
                                        <p:strVal val="visible"/>
                                      </p:to>
                                    </p:set>
                                    <p:animEffect transition="in" filter="fade">
                                      <p:cBhvr>
                                        <p:cTn id="25" dur="500"/>
                                        <p:tgtEl>
                                          <p:spTgt spid="474126">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4126">
                                            <p:txEl>
                                              <p:pRg st="9" end="9"/>
                                            </p:txEl>
                                          </p:spTgt>
                                        </p:tgtEl>
                                        <p:attrNameLst>
                                          <p:attrName>style.visibility</p:attrName>
                                        </p:attrNameLst>
                                      </p:cBhvr>
                                      <p:to>
                                        <p:strVal val="visible"/>
                                      </p:to>
                                    </p:set>
                                    <p:animEffect transition="in" filter="fade">
                                      <p:cBhvr>
                                        <p:cTn id="28" dur="500"/>
                                        <p:tgtEl>
                                          <p:spTgt spid="474126">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74126">
                                            <p:txEl>
                                              <p:pRg st="10" end="10"/>
                                            </p:txEl>
                                          </p:spTgt>
                                        </p:tgtEl>
                                        <p:attrNameLst>
                                          <p:attrName>style.visibility</p:attrName>
                                        </p:attrNameLst>
                                      </p:cBhvr>
                                      <p:to>
                                        <p:strVal val="visible"/>
                                      </p:to>
                                    </p:set>
                                    <p:animEffect transition="in" filter="fade">
                                      <p:cBhvr>
                                        <p:cTn id="31" dur="500"/>
                                        <p:tgtEl>
                                          <p:spTgt spid="474126">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74126">
                                            <p:txEl>
                                              <p:pRg st="11" end="11"/>
                                            </p:txEl>
                                          </p:spTgt>
                                        </p:tgtEl>
                                        <p:attrNameLst>
                                          <p:attrName>style.visibility</p:attrName>
                                        </p:attrNameLst>
                                      </p:cBhvr>
                                      <p:to>
                                        <p:strVal val="visible"/>
                                      </p:to>
                                    </p:set>
                                    <p:animEffect transition="in" filter="fade">
                                      <p:cBhvr>
                                        <p:cTn id="34" dur="500"/>
                                        <p:tgtEl>
                                          <p:spTgt spid="47412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30D92B61-148A-4917-BC9A-784C02185E45}"/>
              </a:ext>
            </a:extLst>
          </p:cNvPr>
          <p:cNvSpPr>
            <a:spLocks noGrp="1"/>
          </p:cNvSpPr>
          <p:nvPr>
            <p:ph type="body" idx="1"/>
          </p:nvPr>
        </p:nvSpPr>
        <p:spPr>
          <a:xfrm>
            <a:off x="1385888" y="1084263"/>
            <a:ext cx="7761287" cy="849312"/>
          </a:xfrm>
        </p:spPr>
        <p:txBody>
          <a:bodyPr/>
          <a:lstStyle/>
          <a:p>
            <a:pPr marL="57150" indent="0" eaLnBrk="1" hangingPunct="1">
              <a:buFont typeface="Lucida Grande"/>
              <a:buNone/>
            </a:pPr>
            <a:r>
              <a:rPr lang="en-US" altLang="en-US" sz="3600" b="1">
                <a:cs typeface="Times New Roman" panose="02020603050405020304" pitchFamily="18" charset="0"/>
              </a:rPr>
              <a:t>Concepts can be classified by </a:t>
            </a:r>
            <a:br>
              <a:rPr lang="en-US" altLang="en-US" sz="3600" b="1">
                <a:cs typeface="Times New Roman" panose="02020603050405020304" pitchFamily="18" charset="0"/>
              </a:rPr>
            </a:br>
            <a:r>
              <a:rPr lang="en-US" altLang="en-US" sz="3600" b="1">
                <a:cs typeface="Times New Roman" panose="02020603050405020304" pitchFamily="18" charset="0"/>
              </a:rPr>
              <a:t>“</a:t>
            </a:r>
            <a:r>
              <a:rPr lang="en-US" altLang="en-US" sz="3600" b="1" i="1">
                <a:cs typeface="Times New Roman" panose="02020603050405020304" pitchFamily="18" charset="0"/>
              </a:rPr>
              <a:t>the level of abstraction</a:t>
            </a:r>
            <a:r>
              <a:rPr lang="en-US" altLang="en-US" sz="3600" b="1">
                <a:cs typeface="Times New Roman" panose="02020603050405020304" pitchFamily="18" charset="0"/>
              </a:rPr>
              <a:t>”</a:t>
            </a:r>
          </a:p>
          <a:p>
            <a:pPr marL="57150" indent="0" eaLnBrk="1" hangingPunct="1">
              <a:buFont typeface="Lucida Grande"/>
              <a:buNone/>
            </a:pPr>
            <a:endParaRPr lang="en-US" altLang="en-US" sz="3600" b="1">
              <a:cs typeface="Times New Roman" panose="02020603050405020304" pitchFamily="18" charset="0"/>
            </a:endParaRPr>
          </a:p>
          <a:p>
            <a:pPr marL="57150" indent="0" algn="ctr" eaLnBrk="1" hangingPunct="1">
              <a:buFont typeface="Lucida Grande"/>
              <a:buNone/>
            </a:pPr>
            <a:r>
              <a:rPr lang="en-US" altLang="en-US" sz="3600" b="1">
                <a:solidFill>
                  <a:srgbClr val="FF0000"/>
                </a:solidFill>
                <a:cs typeface="Times New Roman" panose="02020603050405020304" pitchFamily="18" charset="0"/>
              </a:rPr>
              <a:t>	Abstract level </a:t>
            </a:r>
            <a:r>
              <a:rPr lang="en-US" altLang="en-US" sz="3600" b="1">
                <a:cs typeface="Times New Roman" panose="02020603050405020304" pitchFamily="18" charset="0"/>
              </a:rPr>
              <a:t>and </a:t>
            </a:r>
            <a:r>
              <a:rPr lang="en-US" altLang="en-US" sz="3600" b="1">
                <a:solidFill>
                  <a:srgbClr val="FF0000"/>
                </a:solidFill>
                <a:cs typeface="Times New Roman" panose="02020603050405020304" pitchFamily="18" charset="0"/>
              </a:rPr>
              <a:t>Empirical level.</a:t>
            </a:r>
          </a:p>
        </p:txBody>
      </p:sp>
      <p:sp>
        <p:nvSpPr>
          <p:cNvPr id="17411" name="Title 1">
            <a:extLst>
              <a:ext uri="{FF2B5EF4-FFF2-40B4-BE49-F238E27FC236}">
                <a16:creationId xmlns:a16="http://schemas.microsoft.com/office/drawing/2014/main" id="{5689BC51-186C-4185-AD6E-2F82627C6790}"/>
              </a:ext>
            </a:extLst>
          </p:cNvPr>
          <p:cNvSpPr>
            <a:spLocks noGrp="1"/>
          </p:cNvSpPr>
          <p:nvPr>
            <p:ph type="title"/>
          </p:nvPr>
        </p:nvSpPr>
        <p:spPr/>
        <p:txBody>
          <a:bodyPr/>
          <a:lstStyle/>
          <a:p>
            <a:pPr eaLnBrk="1" hangingPunct="1"/>
            <a:r>
              <a:rPr lang="en-US" altLang="en-US">
                <a:cs typeface="Tahoma" panose="020B0604030504040204" pitchFamily="34" charset="0"/>
              </a:rPr>
              <a:t>Ladder of Abstraction</a:t>
            </a:r>
          </a:p>
        </p:txBody>
      </p:sp>
      <p:sp>
        <p:nvSpPr>
          <p:cNvPr id="17412" name="Slide Number Placeholder 4">
            <a:extLst>
              <a:ext uri="{FF2B5EF4-FFF2-40B4-BE49-F238E27FC236}">
                <a16:creationId xmlns:a16="http://schemas.microsoft.com/office/drawing/2014/main" id="{B3EFE8F1-603E-468C-9254-FAE5A1D41105}"/>
              </a:ext>
            </a:extLst>
          </p:cNvPr>
          <p:cNvSpPr>
            <a:spLocks noGrp="1"/>
          </p:cNvSpPr>
          <p:nvPr>
            <p:ph type="sldNum" sz="quarter" idx="11"/>
          </p:nvPr>
        </p:nvSpPr>
        <p:spPr bwMode="auto">
          <a:xfrm>
            <a:off x="6767513" y="4275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04B5C526-1557-4A7F-8F52-59CA64312398}" type="slidenum">
              <a:rPr lang="en-US" altLang="en-US">
                <a:solidFill>
                  <a:srgbClr val="898989"/>
                </a:solidFill>
              </a:rPr>
              <a:pPr/>
              <a:t>32</a:t>
            </a:fld>
            <a:endParaRPr lang="en-US" altLang="en-US">
              <a:solidFill>
                <a:srgbClr val="898989"/>
              </a:solidFill>
            </a:endParaRPr>
          </a:p>
        </p:txBody>
      </p:sp>
      <p:sp>
        <p:nvSpPr>
          <p:cNvPr id="6" name="Left-Right Arrow 2">
            <a:extLst>
              <a:ext uri="{FF2B5EF4-FFF2-40B4-BE49-F238E27FC236}">
                <a16:creationId xmlns:a16="http://schemas.microsoft.com/office/drawing/2014/main" id="{3702F0FD-798F-448D-BE73-FBDBE94633BB}"/>
              </a:ext>
            </a:extLst>
          </p:cNvPr>
          <p:cNvSpPr/>
          <p:nvPr/>
        </p:nvSpPr>
        <p:spPr>
          <a:xfrm>
            <a:off x="1123950" y="4405313"/>
            <a:ext cx="7777163" cy="379412"/>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dirty="0">
                <a:solidFill>
                  <a:schemeClr val="tx1"/>
                </a:solidFill>
              </a:rPr>
              <a:t>Ladder of Abstraction</a:t>
            </a:r>
          </a:p>
        </p:txBody>
      </p:sp>
      <p:sp>
        <p:nvSpPr>
          <p:cNvPr id="7" name="Rectangle 6">
            <a:extLst>
              <a:ext uri="{FF2B5EF4-FFF2-40B4-BE49-F238E27FC236}">
                <a16:creationId xmlns:a16="http://schemas.microsoft.com/office/drawing/2014/main" id="{19582D7C-6D8D-4092-9EED-DB28C3E81CBD}"/>
              </a:ext>
            </a:extLst>
          </p:cNvPr>
          <p:cNvSpPr/>
          <p:nvPr/>
        </p:nvSpPr>
        <p:spPr>
          <a:xfrm>
            <a:off x="1504747" y="4142084"/>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Abstract level</a:t>
            </a:r>
          </a:p>
        </p:txBody>
      </p:sp>
      <p:sp>
        <p:nvSpPr>
          <p:cNvPr id="9" name="Rectangle 8">
            <a:extLst>
              <a:ext uri="{FF2B5EF4-FFF2-40B4-BE49-F238E27FC236}">
                <a16:creationId xmlns:a16="http://schemas.microsoft.com/office/drawing/2014/main" id="{DA4ED502-1541-4B58-BF01-9B8376056E56}"/>
              </a:ext>
            </a:extLst>
          </p:cNvPr>
          <p:cNvSpPr/>
          <p:nvPr/>
        </p:nvSpPr>
        <p:spPr>
          <a:xfrm>
            <a:off x="6767455" y="4163855"/>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Empirical</a:t>
            </a:r>
          </a:p>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p>
        </p:txBody>
      </p:sp>
      <p:sp>
        <p:nvSpPr>
          <p:cNvPr id="17416" name="Content Placeholder 2">
            <a:extLst>
              <a:ext uri="{FF2B5EF4-FFF2-40B4-BE49-F238E27FC236}">
                <a16:creationId xmlns:a16="http://schemas.microsoft.com/office/drawing/2014/main" id="{37D90D98-EEBC-4D8A-818B-BD6D7069278A}"/>
              </a:ext>
            </a:extLst>
          </p:cNvPr>
          <p:cNvSpPr txBox="1">
            <a:spLocks/>
          </p:cNvSpPr>
          <p:nvPr/>
        </p:nvSpPr>
        <p:spPr bwMode="auto">
          <a:xfrm>
            <a:off x="1063625" y="5205413"/>
            <a:ext cx="78819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Clr>
                <a:srgbClr val="D80202"/>
              </a:buClr>
              <a:buSzPct val="102000"/>
              <a:buFont typeface="Lucida Grande"/>
              <a:buNone/>
            </a:pPr>
            <a:r>
              <a:rPr lang="en-US" altLang="en-US" sz="2800" b="1" dirty="0">
                <a:solidFill>
                  <a:srgbClr val="364E84"/>
                </a:solidFill>
                <a:cs typeface="Times New Roman" panose="02020603050405020304" pitchFamily="18" charset="0"/>
              </a:rPr>
              <a:t>Highly abstract           Less abstract              Empirical</a:t>
            </a:r>
          </a:p>
          <a:p>
            <a:pPr>
              <a:spcBef>
                <a:spcPct val="20000"/>
              </a:spcBef>
              <a:buClr>
                <a:srgbClr val="D80202"/>
              </a:buClr>
              <a:buSzPct val="102000"/>
              <a:buFont typeface="Lucida Grande"/>
              <a:buNone/>
            </a:pPr>
            <a:r>
              <a:rPr lang="en-US" altLang="en-US" sz="2800" b="1" dirty="0">
                <a:solidFill>
                  <a:srgbClr val="364E84"/>
                </a:solidFill>
                <a:cs typeface="Times New Roman" panose="02020603050405020304" pitchFamily="18" charset="0"/>
              </a:rPr>
              <a:t>     Concept                       </a:t>
            </a:r>
            <a:r>
              <a:rPr lang="en-US" altLang="en-US" sz="2800" b="1" dirty="0" err="1">
                <a:solidFill>
                  <a:srgbClr val="364E84"/>
                </a:solidFill>
                <a:cs typeface="Times New Roman" panose="02020603050405020304" pitchFamily="18" charset="0"/>
              </a:rPr>
              <a:t>concept</a:t>
            </a:r>
            <a:r>
              <a:rPr lang="en-US" altLang="en-US" sz="2800" b="1" dirty="0">
                <a:solidFill>
                  <a:srgbClr val="364E84"/>
                </a:solidFill>
                <a:cs typeface="Times New Roman" panose="02020603050405020304" pitchFamily="18" charset="0"/>
              </a:rPr>
              <a:t>                   </a:t>
            </a:r>
            <a:r>
              <a:rPr lang="en-US" altLang="en-US" sz="2800" b="1" dirty="0" err="1">
                <a:solidFill>
                  <a:srgbClr val="364E84"/>
                </a:solidFill>
                <a:cs typeface="Times New Roman" panose="02020603050405020304" pitchFamily="18" charset="0"/>
              </a:rPr>
              <a:t>Concept</a:t>
            </a:r>
            <a:endParaRPr lang="en-US" altLang="en-US" sz="2800" dirty="0">
              <a:solidFill>
                <a:srgbClr val="364E84"/>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659B6B50-9D09-4AA7-A6E0-DD3742BA57B9}"/>
              </a:ext>
            </a:extLst>
          </p:cNvPr>
          <p:cNvSpPr>
            <a:spLocks noGrp="1"/>
          </p:cNvSpPr>
          <p:nvPr>
            <p:ph type="body" idx="1"/>
          </p:nvPr>
        </p:nvSpPr>
        <p:spPr>
          <a:xfrm>
            <a:off x="1385888" y="1084263"/>
            <a:ext cx="7761287" cy="849312"/>
          </a:xfrm>
        </p:spPr>
        <p:txBody>
          <a:bodyPr/>
          <a:lstStyle/>
          <a:p>
            <a:pPr marL="57150" indent="0" algn="ctr" eaLnBrk="1" hangingPunct="1">
              <a:buFont typeface="Lucida Grande"/>
              <a:buNone/>
            </a:pPr>
            <a:r>
              <a:rPr lang="en-US" altLang="en-US" b="1">
                <a:solidFill>
                  <a:srgbClr val="FF0000"/>
                </a:solidFill>
                <a:cs typeface="Times New Roman" panose="02020603050405020304" pitchFamily="18" charset="0"/>
              </a:rPr>
              <a:t>Abstract concept </a:t>
            </a:r>
            <a:r>
              <a:rPr lang="en-US" altLang="en-US" b="1">
                <a:cs typeface="Times New Roman" panose="02020603050405020304" pitchFamily="18" charset="0"/>
              </a:rPr>
              <a:t>VS </a:t>
            </a:r>
            <a:r>
              <a:rPr lang="en-US" altLang="en-US" b="1">
                <a:solidFill>
                  <a:srgbClr val="FF0000"/>
                </a:solidFill>
                <a:cs typeface="Times New Roman" panose="02020603050405020304" pitchFamily="18" charset="0"/>
              </a:rPr>
              <a:t>Empirical concept</a:t>
            </a:r>
          </a:p>
        </p:txBody>
      </p:sp>
      <p:sp>
        <p:nvSpPr>
          <p:cNvPr id="18435" name="Title 1">
            <a:extLst>
              <a:ext uri="{FF2B5EF4-FFF2-40B4-BE49-F238E27FC236}">
                <a16:creationId xmlns:a16="http://schemas.microsoft.com/office/drawing/2014/main" id="{A37B4059-3017-42A6-8FD6-2E4F62AEE948}"/>
              </a:ext>
            </a:extLst>
          </p:cNvPr>
          <p:cNvSpPr>
            <a:spLocks noGrp="1"/>
          </p:cNvSpPr>
          <p:nvPr>
            <p:ph type="title"/>
          </p:nvPr>
        </p:nvSpPr>
        <p:spPr/>
        <p:txBody>
          <a:bodyPr/>
          <a:lstStyle/>
          <a:p>
            <a:pPr eaLnBrk="1" hangingPunct="1"/>
            <a:r>
              <a:rPr lang="en-US" altLang="en-US">
                <a:cs typeface="Tahoma" panose="020B0604030504040204" pitchFamily="34" charset="0"/>
              </a:rPr>
              <a:t>Ladder of Abstraction</a:t>
            </a:r>
          </a:p>
        </p:txBody>
      </p:sp>
      <p:pic>
        <p:nvPicPr>
          <p:cNvPr id="18436" name="Picture 7">
            <a:extLst>
              <a:ext uri="{FF2B5EF4-FFF2-40B4-BE49-F238E27FC236}">
                <a16:creationId xmlns:a16="http://schemas.microsoft.com/office/drawing/2014/main" id="{07E28969-D2E2-455B-9CCB-59DF48D521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933575"/>
            <a:ext cx="77597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altLang="en-US">
                <a:cs typeface="Tahoma" panose="020B0604030504040204" pitchFamily="34" charset="0"/>
              </a:rPr>
              <a:t>Ladder of Abstraction</a:t>
            </a:r>
          </a:p>
        </p:txBody>
      </p:sp>
      <p:pic>
        <p:nvPicPr>
          <p:cNvPr id="3" name="Picture 2"/>
          <p:cNvPicPr>
            <a:picLocks noChangeAspect="1"/>
          </p:cNvPicPr>
          <p:nvPr/>
        </p:nvPicPr>
        <p:blipFill>
          <a:blip r:embed="rId3"/>
          <a:stretch>
            <a:fillRect/>
          </a:stretch>
        </p:blipFill>
        <p:spPr>
          <a:xfrm>
            <a:off x="959039" y="1311073"/>
            <a:ext cx="8334048" cy="4772318"/>
          </a:xfrm>
          <a:prstGeom prst="rect">
            <a:avLst/>
          </a:prstGeom>
        </p:spPr>
      </p:pic>
      <p:sp>
        <p:nvSpPr>
          <p:cNvPr id="4" name="Rounded Rectangle 3"/>
          <p:cNvSpPr/>
          <p:nvPr/>
        </p:nvSpPr>
        <p:spPr>
          <a:xfrm>
            <a:off x="955720" y="1344021"/>
            <a:ext cx="1990010" cy="387521"/>
          </a:xfrm>
          <a:prstGeom prst="round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48CCAB64-F3CF-4362-ADDE-9ED1FF0EC2C6}"/>
              </a:ext>
            </a:extLst>
          </p:cNvPr>
          <p:cNvSpPr>
            <a:spLocks noGrp="1"/>
          </p:cNvSpPr>
          <p:nvPr>
            <p:ph type="sldNum" sz="quarter" idx="11"/>
          </p:nvPr>
        </p:nvSpPr>
        <p:spPr bwMode="auto">
          <a:xfrm>
            <a:off x="6807200" y="6069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219064CA-B247-4EA4-BEFF-0FB56853D84D}" type="slidenum">
              <a:rPr lang="en-US" altLang="en-US">
                <a:solidFill>
                  <a:srgbClr val="898989"/>
                </a:solidFill>
              </a:rPr>
              <a:pPr/>
              <a:t>35</a:t>
            </a:fld>
            <a:endParaRPr lang="en-US" altLang="en-US">
              <a:solidFill>
                <a:srgbClr val="898989"/>
              </a:solidFill>
            </a:endParaRPr>
          </a:p>
        </p:txBody>
      </p:sp>
      <p:sp>
        <p:nvSpPr>
          <p:cNvPr id="14339" name="Rectangle 3">
            <a:extLst>
              <a:ext uri="{FF2B5EF4-FFF2-40B4-BE49-F238E27FC236}">
                <a16:creationId xmlns:a16="http://schemas.microsoft.com/office/drawing/2014/main" id="{D4E8715C-E2BF-4D9D-9577-6013D7F0D5C5}"/>
              </a:ext>
            </a:extLst>
          </p:cNvPr>
          <p:cNvSpPr>
            <a:spLocks noGrp="1" noChangeArrowheads="1"/>
          </p:cNvSpPr>
          <p:nvPr>
            <p:ph type="body" idx="1"/>
          </p:nvPr>
        </p:nvSpPr>
        <p:spPr>
          <a:xfrm>
            <a:off x="1385888" y="1084263"/>
            <a:ext cx="7761287" cy="5507037"/>
          </a:xfrm>
        </p:spPr>
        <p:txBody>
          <a:bodyPr/>
          <a:lstStyle/>
          <a:p>
            <a:pPr eaLnBrk="1" hangingPunct="1">
              <a:defRPr/>
            </a:pPr>
            <a:r>
              <a:rPr lang="en-US" sz="2400" dirty="0">
                <a:cs typeface="Times New Roman" pitchFamily="18" charset="0"/>
              </a:rPr>
              <a:t>Ladder of Abstraction</a:t>
            </a:r>
          </a:p>
          <a:p>
            <a:pPr lvl="1" eaLnBrk="1" hangingPunct="1">
              <a:defRPr/>
            </a:pPr>
            <a:r>
              <a:rPr lang="en-US" sz="2000" dirty="0">
                <a:cs typeface="Times New Roman" pitchFamily="18" charset="0"/>
              </a:rPr>
              <a:t>Organization of concepts in sequence from the most concrete and individual to the most general.</a:t>
            </a:r>
          </a:p>
          <a:p>
            <a:pPr marL="914400" lvl="1" indent="-457200" eaLnBrk="1" hangingPunct="1">
              <a:buFont typeface="+mj-lt"/>
              <a:buAutoNum type="arabicPeriod"/>
              <a:defRPr/>
            </a:pPr>
            <a:r>
              <a:rPr lang="en-US" sz="2000" b="1" dirty="0">
                <a:cs typeface="Times New Roman" pitchFamily="18" charset="0"/>
              </a:rPr>
              <a:t>Abstract Level (General, Cannot be measured easily)</a:t>
            </a:r>
          </a:p>
          <a:p>
            <a:pPr lvl="2" eaLnBrk="1" hangingPunct="1">
              <a:defRPr/>
            </a:pPr>
            <a:r>
              <a:rPr lang="en-US" sz="1600" dirty="0">
                <a:cs typeface="Times New Roman" pitchFamily="18" charset="0"/>
              </a:rPr>
              <a:t>The level of knowledge expressing a concept that exists only as an idea or a quality apart from an object.</a:t>
            </a:r>
          </a:p>
          <a:p>
            <a:pPr marL="914400" lvl="1" indent="-457200" eaLnBrk="1" hangingPunct="1">
              <a:buFont typeface="+mj-lt"/>
              <a:buAutoNum type="arabicPeriod"/>
              <a:defRPr/>
            </a:pPr>
            <a:r>
              <a:rPr lang="en-US" sz="2000" b="1" dirty="0">
                <a:cs typeface="Times New Roman" pitchFamily="18" charset="0"/>
              </a:rPr>
              <a:t>Empirical Level (Specific, Can be measured)</a:t>
            </a:r>
          </a:p>
          <a:p>
            <a:pPr lvl="2" eaLnBrk="1" hangingPunct="1">
              <a:defRPr/>
            </a:pPr>
            <a:r>
              <a:rPr lang="en-US" sz="1600" dirty="0">
                <a:cs typeface="Times New Roman" pitchFamily="18" charset="0"/>
              </a:rPr>
              <a:t>The level of knowledge that is verifiable by experience or observation.</a:t>
            </a:r>
          </a:p>
        </p:txBody>
      </p:sp>
      <p:sp>
        <p:nvSpPr>
          <p:cNvPr id="19460" name="Title 1">
            <a:extLst>
              <a:ext uri="{FF2B5EF4-FFF2-40B4-BE49-F238E27FC236}">
                <a16:creationId xmlns:a16="http://schemas.microsoft.com/office/drawing/2014/main" id="{533DE503-9485-4054-B2C8-1E67C6D24962}"/>
              </a:ext>
            </a:extLst>
          </p:cNvPr>
          <p:cNvSpPr>
            <a:spLocks noGrp="1"/>
          </p:cNvSpPr>
          <p:nvPr>
            <p:ph type="title"/>
          </p:nvPr>
        </p:nvSpPr>
        <p:spPr/>
        <p:txBody>
          <a:bodyPr/>
          <a:lstStyle/>
          <a:p>
            <a:pPr eaLnBrk="1" hangingPunct="1"/>
            <a:r>
              <a:rPr lang="en-US" altLang="en-US" dirty="0">
                <a:cs typeface="Tahoma" panose="020B0604030504040204" pitchFamily="34" charset="0"/>
              </a:rPr>
              <a:t>Ladder of Abstraction</a:t>
            </a:r>
          </a:p>
        </p:txBody>
      </p:sp>
      <p:sp>
        <p:nvSpPr>
          <p:cNvPr id="2" name="Oval 1">
            <a:extLst>
              <a:ext uri="{FF2B5EF4-FFF2-40B4-BE49-F238E27FC236}">
                <a16:creationId xmlns:a16="http://schemas.microsoft.com/office/drawing/2014/main" id="{E83C8FC7-842C-4D61-A115-F3DD29062A78}"/>
              </a:ext>
            </a:extLst>
          </p:cNvPr>
          <p:cNvSpPr/>
          <p:nvPr/>
        </p:nvSpPr>
        <p:spPr>
          <a:xfrm>
            <a:off x="1385888" y="4370388"/>
            <a:ext cx="2078037" cy="1057275"/>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2000" b="1" dirty="0"/>
              <a:t>Intelligence</a:t>
            </a:r>
          </a:p>
        </p:txBody>
      </p:sp>
      <p:sp>
        <p:nvSpPr>
          <p:cNvPr id="3" name="Left-Right Arrow 2">
            <a:extLst>
              <a:ext uri="{FF2B5EF4-FFF2-40B4-BE49-F238E27FC236}">
                <a16:creationId xmlns:a16="http://schemas.microsoft.com/office/drawing/2014/main" id="{605A5F94-844A-434A-AF5E-E6754339658B}"/>
              </a:ext>
            </a:extLst>
          </p:cNvPr>
          <p:cNvSpPr/>
          <p:nvPr/>
        </p:nvSpPr>
        <p:spPr>
          <a:xfrm>
            <a:off x="1163638" y="6199188"/>
            <a:ext cx="7777162" cy="379412"/>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dirty="0">
                <a:solidFill>
                  <a:schemeClr val="tx1"/>
                </a:solidFill>
              </a:rPr>
              <a:t>Ladder of Abstraction</a:t>
            </a:r>
          </a:p>
        </p:txBody>
      </p:sp>
      <p:sp>
        <p:nvSpPr>
          <p:cNvPr id="4" name="Rectangle 3">
            <a:extLst>
              <a:ext uri="{FF2B5EF4-FFF2-40B4-BE49-F238E27FC236}">
                <a16:creationId xmlns:a16="http://schemas.microsoft.com/office/drawing/2014/main" id="{5402BAC4-1C90-4EF1-A8DC-C866A71140CE}"/>
              </a:ext>
            </a:extLst>
          </p:cNvPr>
          <p:cNvSpPr/>
          <p:nvPr/>
        </p:nvSpPr>
        <p:spPr>
          <a:xfrm>
            <a:off x="1544492" y="5936495"/>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Abstract level</a:t>
            </a:r>
          </a:p>
        </p:txBody>
      </p:sp>
      <p:sp>
        <p:nvSpPr>
          <p:cNvPr id="10" name="Rectangle 9">
            <a:extLst>
              <a:ext uri="{FF2B5EF4-FFF2-40B4-BE49-F238E27FC236}">
                <a16:creationId xmlns:a16="http://schemas.microsoft.com/office/drawing/2014/main" id="{9B0EF025-3F66-402C-AA3A-9CB23873A1F2}"/>
              </a:ext>
            </a:extLst>
          </p:cNvPr>
          <p:cNvSpPr/>
          <p:nvPr/>
        </p:nvSpPr>
        <p:spPr>
          <a:xfrm>
            <a:off x="6807200" y="5958266"/>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Empirical</a:t>
            </a:r>
          </a:p>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p>
        </p:txBody>
      </p:sp>
      <p:sp>
        <p:nvSpPr>
          <p:cNvPr id="6" name="Oval 5">
            <a:extLst>
              <a:ext uri="{FF2B5EF4-FFF2-40B4-BE49-F238E27FC236}">
                <a16:creationId xmlns:a16="http://schemas.microsoft.com/office/drawing/2014/main" id="{221EFF03-BA26-4A9C-9DDE-74F462209312}"/>
              </a:ext>
            </a:extLst>
          </p:cNvPr>
          <p:cNvSpPr/>
          <p:nvPr/>
        </p:nvSpPr>
        <p:spPr bwMode="auto">
          <a:xfrm>
            <a:off x="3937000" y="3954463"/>
            <a:ext cx="2078038" cy="917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t>Cognitive</a:t>
            </a:r>
            <a:br>
              <a:rPr lang="en-US" sz="2000" b="1" dirty="0"/>
            </a:br>
            <a:r>
              <a:rPr lang="en-US" sz="2000" b="1" dirty="0"/>
              <a:t>Intelligence</a:t>
            </a:r>
          </a:p>
        </p:txBody>
      </p:sp>
      <p:sp>
        <p:nvSpPr>
          <p:cNvPr id="13" name="Oval 12">
            <a:extLst>
              <a:ext uri="{FF2B5EF4-FFF2-40B4-BE49-F238E27FC236}">
                <a16:creationId xmlns:a16="http://schemas.microsoft.com/office/drawing/2014/main" id="{9465F371-BA23-4278-A759-12297172955F}"/>
              </a:ext>
            </a:extLst>
          </p:cNvPr>
          <p:cNvSpPr/>
          <p:nvPr/>
        </p:nvSpPr>
        <p:spPr bwMode="auto">
          <a:xfrm>
            <a:off x="3937000" y="5165725"/>
            <a:ext cx="2078038" cy="8667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t>Emotional</a:t>
            </a:r>
            <a:br>
              <a:rPr lang="en-US" sz="2000" b="1" dirty="0"/>
            </a:br>
            <a:r>
              <a:rPr lang="en-US" sz="2000" b="1" dirty="0"/>
              <a:t>Intelligence</a:t>
            </a:r>
          </a:p>
        </p:txBody>
      </p:sp>
      <p:sp>
        <p:nvSpPr>
          <p:cNvPr id="7" name="Oval 6">
            <a:extLst>
              <a:ext uri="{FF2B5EF4-FFF2-40B4-BE49-F238E27FC236}">
                <a16:creationId xmlns:a16="http://schemas.microsoft.com/office/drawing/2014/main" id="{076405A5-5BE2-41D9-B889-1C8E2DD41A60}"/>
              </a:ext>
            </a:extLst>
          </p:cNvPr>
          <p:cNvSpPr/>
          <p:nvPr/>
        </p:nvSpPr>
        <p:spPr bwMode="auto">
          <a:xfrm>
            <a:off x="6365875" y="3954463"/>
            <a:ext cx="2695575" cy="86042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000" b="1" dirty="0"/>
              <a:t>Intelligence quotient (IQ)</a:t>
            </a:r>
          </a:p>
        </p:txBody>
      </p:sp>
      <p:sp>
        <p:nvSpPr>
          <p:cNvPr id="14" name="Oval 13">
            <a:extLst>
              <a:ext uri="{FF2B5EF4-FFF2-40B4-BE49-F238E27FC236}">
                <a16:creationId xmlns:a16="http://schemas.microsoft.com/office/drawing/2014/main" id="{A129C8A8-7CEB-4E80-B736-CAD2E13F8CFC}"/>
              </a:ext>
            </a:extLst>
          </p:cNvPr>
          <p:cNvSpPr/>
          <p:nvPr/>
        </p:nvSpPr>
        <p:spPr bwMode="auto">
          <a:xfrm>
            <a:off x="6365875" y="5076825"/>
            <a:ext cx="2695575" cy="90328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000" b="1" dirty="0"/>
              <a:t>Emotional Quotient (EQ)</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7"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DC62666-8B8A-4802-894D-A76491EE2B2F}"/>
              </a:ext>
            </a:extLst>
          </p:cNvPr>
          <p:cNvSpPr>
            <a:spLocks noGrp="1"/>
          </p:cNvSpPr>
          <p:nvPr>
            <p:ph type="title"/>
          </p:nvPr>
        </p:nvSpPr>
        <p:spPr/>
        <p:txBody>
          <a:bodyPr/>
          <a:lstStyle/>
          <a:p>
            <a:pPr eaLnBrk="1" hangingPunct="1"/>
            <a:r>
              <a:rPr lang="en-US" altLang="en-US">
                <a:cs typeface="Tahoma" panose="020B0604030504040204" pitchFamily="34" charset="0"/>
              </a:rPr>
              <a:t>Concept operationalization</a:t>
            </a:r>
          </a:p>
        </p:txBody>
      </p:sp>
      <p:sp>
        <p:nvSpPr>
          <p:cNvPr id="5" name="Content Placeholder 4">
            <a:extLst>
              <a:ext uri="{FF2B5EF4-FFF2-40B4-BE49-F238E27FC236}">
                <a16:creationId xmlns:a16="http://schemas.microsoft.com/office/drawing/2014/main" id="{634E646D-FA4E-42B1-B34C-8B4ED0EE1FDD}"/>
              </a:ext>
            </a:extLst>
          </p:cNvPr>
          <p:cNvSpPr>
            <a:spLocks noGrp="1"/>
          </p:cNvSpPr>
          <p:nvPr>
            <p:ph idx="1"/>
          </p:nvPr>
        </p:nvSpPr>
        <p:spPr>
          <a:xfrm>
            <a:off x="1163638" y="1084263"/>
            <a:ext cx="7980362" cy="5041900"/>
          </a:xfrm>
        </p:spPr>
        <p:txBody>
          <a:bodyPr/>
          <a:lstStyle/>
          <a:p>
            <a:pPr marL="0" indent="0">
              <a:buFont typeface="Lucida Grande"/>
              <a:buNone/>
              <a:defRPr/>
            </a:pPr>
            <a:r>
              <a:rPr lang="en-US" sz="2400" b="1" dirty="0">
                <a:solidFill>
                  <a:schemeClr val="accent1">
                    <a:lumMod val="75000"/>
                  </a:schemeClr>
                </a:solidFill>
              </a:rPr>
              <a:t>Transform “Abstract concept” into “Empirical Concept”</a:t>
            </a:r>
          </a:p>
          <a:p>
            <a:pPr>
              <a:defRPr/>
            </a:pPr>
            <a:r>
              <a:rPr lang="en-US" sz="2400" b="1" dirty="0">
                <a:solidFill>
                  <a:schemeClr val="accent1">
                    <a:lumMod val="75000"/>
                  </a:schemeClr>
                </a:solidFill>
              </a:rPr>
              <a:t>“Operationalization”</a:t>
            </a:r>
            <a:r>
              <a:rPr lang="en-US" sz="2400" dirty="0">
                <a:solidFill>
                  <a:schemeClr val="accent1">
                    <a:lumMod val="75000"/>
                  </a:schemeClr>
                </a:solidFill>
              </a:rPr>
              <a:t> </a:t>
            </a:r>
            <a:r>
              <a:rPr lang="en-US" sz="2400" dirty="0">
                <a:solidFill>
                  <a:schemeClr val="tx1"/>
                </a:solidFill>
              </a:rPr>
              <a:t>is a process of defining the measurement of a phenomenon that is not directly measurable.</a:t>
            </a:r>
          </a:p>
          <a:p>
            <a:pPr>
              <a:defRPr/>
            </a:pPr>
            <a:endParaRPr lang="en-US" sz="2400" dirty="0">
              <a:solidFill>
                <a:schemeClr val="tx1"/>
              </a:solidFill>
            </a:endParaRPr>
          </a:p>
          <a:p>
            <a:pPr>
              <a:defRPr/>
            </a:pPr>
            <a:r>
              <a:rPr lang="en-US" sz="2400" dirty="0">
                <a:solidFill>
                  <a:schemeClr val="tx1"/>
                </a:solidFill>
              </a:rPr>
              <a:t>Operationalization is the process of defining a fuzzy concept so as to make it clearly distinguishable, measurable, and understandable in terms of empirical observations.</a:t>
            </a:r>
          </a:p>
          <a:p>
            <a:pPr>
              <a:defRPr/>
            </a:pPr>
            <a:endParaRPr lang="en-US" sz="2400" dirty="0">
              <a:solidFill>
                <a:schemeClr val="tx1"/>
              </a:solidFill>
            </a:endParaRPr>
          </a:p>
          <a:p>
            <a:pPr>
              <a:defRPr/>
            </a:pPr>
            <a:r>
              <a:rPr lang="en-US" sz="2400" dirty="0">
                <a:solidFill>
                  <a:schemeClr val="tx1"/>
                </a:solidFill>
              </a:rPr>
              <a:t>A concepts that is operationalized will become a “</a:t>
            </a:r>
            <a:r>
              <a:rPr lang="en-US" sz="2400" b="1" dirty="0">
                <a:solidFill>
                  <a:schemeClr val="accent1">
                    <a:lumMod val="75000"/>
                  </a:schemeClr>
                </a:solidFill>
              </a:rPr>
              <a:t>variable</a:t>
            </a:r>
            <a:r>
              <a:rPr lang="en-US" sz="2400" dirty="0">
                <a:solidFill>
                  <a:schemeClr val="tx1"/>
                </a:solidFill>
              </a:rPr>
              <a:t>”.</a:t>
            </a:r>
          </a:p>
        </p:txBody>
      </p:sp>
      <p:sp>
        <p:nvSpPr>
          <p:cNvPr id="4" name="Oval 3">
            <a:extLst>
              <a:ext uri="{FF2B5EF4-FFF2-40B4-BE49-F238E27FC236}">
                <a16:creationId xmlns:a16="http://schemas.microsoft.com/office/drawing/2014/main" id="{0E3D6AAF-56D8-4764-BFA6-AEA38A96FE03}"/>
              </a:ext>
            </a:extLst>
          </p:cNvPr>
          <p:cNvSpPr/>
          <p:nvPr/>
        </p:nvSpPr>
        <p:spPr>
          <a:xfrm>
            <a:off x="1711325" y="5429250"/>
            <a:ext cx="1943100" cy="815975"/>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2400" b="1" dirty="0">
                <a:solidFill>
                  <a:schemeClr val="bg1"/>
                </a:solidFill>
              </a:rPr>
              <a:t>Concept</a:t>
            </a:r>
          </a:p>
        </p:txBody>
      </p:sp>
      <p:sp>
        <p:nvSpPr>
          <p:cNvPr id="6" name="Oval 5">
            <a:extLst>
              <a:ext uri="{FF2B5EF4-FFF2-40B4-BE49-F238E27FC236}">
                <a16:creationId xmlns:a16="http://schemas.microsoft.com/office/drawing/2014/main" id="{24EDCDFB-94D0-4EA9-BBBF-A23F448BE8DA}"/>
              </a:ext>
            </a:extLst>
          </p:cNvPr>
          <p:cNvSpPr/>
          <p:nvPr/>
        </p:nvSpPr>
        <p:spPr bwMode="auto">
          <a:xfrm>
            <a:off x="6648450" y="5429250"/>
            <a:ext cx="1943100" cy="81597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400" b="1" dirty="0"/>
              <a:t>Variable</a:t>
            </a:r>
          </a:p>
        </p:txBody>
      </p:sp>
      <p:sp>
        <p:nvSpPr>
          <p:cNvPr id="22534" name="TextBox 6">
            <a:extLst>
              <a:ext uri="{FF2B5EF4-FFF2-40B4-BE49-F238E27FC236}">
                <a16:creationId xmlns:a16="http://schemas.microsoft.com/office/drawing/2014/main" id="{CF82EB0A-772E-4D90-8198-7D841DBCCD5E}"/>
              </a:ext>
            </a:extLst>
          </p:cNvPr>
          <p:cNvSpPr txBox="1">
            <a:spLocks noChangeArrowheads="1"/>
          </p:cNvSpPr>
          <p:nvPr/>
        </p:nvSpPr>
        <p:spPr bwMode="auto">
          <a:xfrm>
            <a:off x="4160838" y="5588000"/>
            <a:ext cx="211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a:solidFill>
                  <a:schemeClr val="bg1"/>
                </a:solidFill>
              </a:rPr>
              <a:t>Operationalization</a:t>
            </a:r>
          </a:p>
        </p:txBody>
      </p:sp>
      <p:sp>
        <p:nvSpPr>
          <p:cNvPr id="2" name="Arrow: Chevron 1">
            <a:extLst>
              <a:ext uri="{FF2B5EF4-FFF2-40B4-BE49-F238E27FC236}">
                <a16:creationId xmlns:a16="http://schemas.microsoft.com/office/drawing/2014/main" id="{FB4CF9A9-5AED-4992-99DE-2BAFE22413AD}"/>
              </a:ext>
            </a:extLst>
          </p:cNvPr>
          <p:cNvSpPr/>
          <p:nvPr/>
        </p:nvSpPr>
        <p:spPr>
          <a:xfrm>
            <a:off x="4730750" y="5538788"/>
            <a:ext cx="735013" cy="498475"/>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2536" name="Rectangle 7">
            <a:extLst>
              <a:ext uri="{FF2B5EF4-FFF2-40B4-BE49-F238E27FC236}">
                <a16:creationId xmlns:a16="http://schemas.microsoft.com/office/drawing/2014/main" id="{468579B6-F714-48B5-8F17-5955EA9C201A}"/>
              </a:ext>
            </a:extLst>
          </p:cNvPr>
          <p:cNvSpPr>
            <a:spLocks noChangeArrowheads="1"/>
          </p:cNvSpPr>
          <p:nvPr/>
        </p:nvSpPr>
        <p:spPr bwMode="auto">
          <a:xfrm>
            <a:off x="4129088" y="6037263"/>
            <a:ext cx="191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Operationalization</a:t>
            </a:r>
          </a:p>
        </p:txBody>
      </p:sp>
      <p:sp>
        <p:nvSpPr>
          <p:cNvPr id="10" name="Arrow: Chevron 9">
            <a:extLst>
              <a:ext uri="{FF2B5EF4-FFF2-40B4-BE49-F238E27FC236}">
                <a16:creationId xmlns:a16="http://schemas.microsoft.com/office/drawing/2014/main" id="{30C77B33-C594-4878-A0F8-63EEC1554F1F}"/>
              </a:ext>
            </a:extLst>
          </p:cNvPr>
          <p:cNvSpPr/>
          <p:nvPr/>
        </p:nvSpPr>
        <p:spPr>
          <a:xfrm>
            <a:off x="5449888" y="5538788"/>
            <a:ext cx="736600" cy="498475"/>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1" name="Arrow: Chevron 10">
            <a:extLst>
              <a:ext uri="{FF2B5EF4-FFF2-40B4-BE49-F238E27FC236}">
                <a16:creationId xmlns:a16="http://schemas.microsoft.com/office/drawing/2014/main" id="{44738BA2-F8F3-414C-BD29-B3F203E0DA87}"/>
              </a:ext>
            </a:extLst>
          </p:cNvPr>
          <p:cNvSpPr/>
          <p:nvPr/>
        </p:nvSpPr>
        <p:spPr>
          <a:xfrm>
            <a:off x="4046538" y="5507038"/>
            <a:ext cx="735012" cy="500062"/>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2539" name="TextBox 2">
            <a:extLst>
              <a:ext uri="{FF2B5EF4-FFF2-40B4-BE49-F238E27FC236}">
                <a16:creationId xmlns:a16="http://schemas.microsoft.com/office/drawing/2014/main" id="{AF31F227-712C-47B3-9082-00F667EE362B}"/>
              </a:ext>
            </a:extLst>
          </p:cNvPr>
          <p:cNvSpPr txBox="1">
            <a:spLocks noChangeArrowheads="1"/>
          </p:cNvSpPr>
          <p:nvPr/>
        </p:nvSpPr>
        <p:spPr bwMode="auto">
          <a:xfrm>
            <a:off x="1879600" y="6245225"/>
            <a:ext cx="674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					                                                 Can be quantified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70F06945-1EC3-4A97-BAE9-77BB406B8567}"/>
              </a:ext>
            </a:extLst>
          </p:cNvPr>
          <p:cNvSpPr>
            <a:spLocks noGrp="1"/>
          </p:cNvSpPr>
          <p:nvPr>
            <p:ph type="sldNum" sz="quarter" idx="11"/>
          </p:nvPr>
        </p:nvSpPr>
        <p:spPr bwMode="auto">
          <a:xfrm>
            <a:off x="6807200" y="6069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D2D36527-63ED-481C-A320-FE7B32815170}" type="slidenum">
              <a:rPr lang="en-US" altLang="en-US">
                <a:solidFill>
                  <a:srgbClr val="898989"/>
                </a:solidFill>
              </a:rPr>
              <a:pPr/>
              <a:t>37</a:t>
            </a:fld>
            <a:endParaRPr lang="en-US" altLang="en-US">
              <a:solidFill>
                <a:srgbClr val="898989"/>
              </a:solidFill>
            </a:endParaRPr>
          </a:p>
        </p:txBody>
      </p:sp>
      <p:sp>
        <p:nvSpPr>
          <p:cNvPr id="23555" name="Title 1">
            <a:extLst>
              <a:ext uri="{FF2B5EF4-FFF2-40B4-BE49-F238E27FC236}">
                <a16:creationId xmlns:a16="http://schemas.microsoft.com/office/drawing/2014/main" id="{9F73B918-742F-4659-826C-F3D35E0E6D1E}"/>
              </a:ext>
            </a:extLst>
          </p:cNvPr>
          <p:cNvSpPr>
            <a:spLocks noGrp="1"/>
          </p:cNvSpPr>
          <p:nvPr>
            <p:ph type="title"/>
          </p:nvPr>
        </p:nvSpPr>
        <p:spPr/>
        <p:txBody>
          <a:bodyPr/>
          <a:lstStyle/>
          <a:p>
            <a:pPr eaLnBrk="1" hangingPunct="1"/>
            <a:r>
              <a:rPr lang="en-US" altLang="en-US">
                <a:cs typeface="Tahoma" panose="020B0604030504040204" pitchFamily="34" charset="0"/>
              </a:rPr>
              <a:t>Concept operationalization</a:t>
            </a:r>
          </a:p>
        </p:txBody>
      </p:sp>
      <p:sp>
        <p:nvSpPr>
          <p:cNvPr id="2" name="Oval 1">
            <a:extLst>
              <a:ext uri="{FF2B5EF4-FFF2-40B4-BE49-F238E27FC236}">
                <a16:creationId xmlns:a16="http://schemas.microsoft.com/office/drawing/2014/main" id="{5D55BF21-5D26-4AC7-AB7B-4C2FA511A770}"/>
              </a:ext>
            </a:extLst>
          </p:cNvPr>
          <p:cNvSpPr/>
          <p:nvPr/>
        </p:nvSpPr>
        <p:spPr>
          <a:xfrm>
            <a:off x="1462088" y="1192213"/>
            <a:ext cx="1943100" cy="81756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600" b="1" dirty="0"/>
              <a:t>Economic Growth</a:t>
            </a:r>
          </a:p>
        </p:txBody>
      </p:sp>
      <p:sp>
        <p:nvSpPr>
          <p:cNvPr id="3" name="Left-Right Arrow 2">
            <a:extLst>
              <a:ext uri="{FF2B5EF4-FFF2-40B4-BE49-F238E27FC236}">
                <a16:creationId xmlns:a16="http://schemas.microsoft.com/office/drawing/2014/main" id="{8C012F3B-6EAA-410B-935C-BA639B90E2E1}"/>
              </a:ext>
            </a:extLst>
          </p:cNvPr>
          <p:cNvSpPr/>
          <p:nvPr/>
        </p:nvSpPr>
        <p:spPr>
          <a:xfrm>
            <a:off x="1163638" y="6199188"/>
            <a:ext cx="7777162" cy="379412"/>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dirty="0">
                <a:solidFill>
                  <a:schemeClr val="tx1"/>
                </a:solidFill>
              </a:rPr>
              <a:t>Ladder of Abstraction</a:t>
            </a:r>
          </a:p>
        </p:txBody>
      </p:sp>
      <p:sp>
        <p:nvSpPr>
          <p:cNvPr id="4" name="Rectangle 3">
            <a:extLst>
              <a:ext uri="{FF2B5EF4-FFF2-40B4-BE49-F238E27FC236}">
                <a16:creationId xmlns:a16="http://schemas.microsoft.com/office/drawing/2014/main" id="{30A2F2DD-0F1F-4193-AAF7-2927BB450B64}"/>
              </a:ext>
            </a:extLst>
          </p:cNvPr>
          <p:cNvSpPr/>
          <p:nvPr/>
        </p:nvSpPr>
        <p:spPr>
          <a:xfrm>
            <a:off x="1544492" y="5936495"/>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Abstract level</a:t>
            </a:r>
          </a:p>
        </p:txBody>
      </p:sp>
      <p:sp>
        <p:nvSpPr>
          <p:cNvPr id="10" name="Rectangle 9">
            <a:extLst>
              <a:ext uri="{FF2B5EF4-FFF2-40B4-BE49-F238E27FC236}">
                <a16:creationId xmlns:a16="http://schemas.microsoft.com/office/drawing/2014/main" id="{DA0ACA33-777E-4DCE-9A62-DEA7D5AD17AE}"/>
              </a:ext>
            </a:extLst>
          </p:cNvPr>
          <p:cNvSpPr/>
          <p:nvPr/>
        </p:nvSpPr>
        <p:spPr>
          <a:xfrm>
            <a:off x="6807200" y="5958266"/>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Empirical</a:t>
            </a:r>
          </a:p>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p>
        </p:txBody>
      </p:sp>
      <p:sp>
        <p:nvSpPr>
          <p:cNvPr id="14" name="Oval 13">
            <a:extLst>
              <a:ext uri="{FF2B5EF4-FFF2-40B4-BE49-F238E27FC236}">
                <a16:creationId xmlns:a16="http://schemas.microsoft.com/office/drawing/2014/main" id="{520EFA5A-44F3-42D2-891F-70669040D460}"/>
              </a:ext>
            </a:extLst>
          </p:cNvPr>
          <p:cNvSpPr/>
          <p:nvPr/>
        </p:nvSpPr>
        <p:spPr bwMode="auto">
          <a:xfrm>
            <a:off x="6232525" y="1260475"/>
            <a:ext cx="2085975" cy="6985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GDP growth</a:t>
            </a:r>
          </a:p>
        </p:txBody>
      </p:sp>
      <p:sp>
        <p:nvSpPr>
          <p:cNvPr id="15" name="Oval 14">
            <a:extLst>
              <a:ext uri="{FF2B5EF4-FFF2-40B4-BE49-F238E27FC236}">
                <a16:creationId xmlns:a16="http://schemas.microsoft.com/office/drawing/2014/main" id="{E09DBC90-A4C0-4F20-A94D-2045D380F975}"/>
              </a:ext>
            </a:extLst>
          </p:cNvPr>
          <p:cNvSpPr/>
          <p:nvPr/>
        </p:nvSpPr>
        <p:spPr>
          <a:xfrm>
            <a:off x="1462088" y="2909888"/>
            <a:ext cx="1943100" cy="81756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600" b="1" dirty="0"/>
              <a:t>International trade</a:t>
            </a:r>
          </a:p>
        </p:txBody>
      </p:sp>
      <p:sp>
        <p:nvSpPr>
          <p:cNvPr id="16" name="Oval 15">
            <a:extLst>
              <a:ext uri="{FF2B5EF4-FFF2-40B4-BE49-F238E27FC236}">
                <a16:creationId xmlns:a16="http://schemas.microsoft.com/office/drawing/2014/main" id="{D743B9BA-640C-41FC-BEA0-A93FAF5B94F8}"/>
              </a:ext>
            </a:extLst>
          </p:cNvPr>
          <p:cNvSpPr/>
          <p:nvPr/>
        </p:nvSpPr>
        <p:spPr bwMode="auto">
          <a:xfrm>
            <a:off x="6156325" y="2616200"/>
            <a:ext cx="2085975" cy="66357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Import volume</a:t>
            </a:r>
          </a:p>
        </p:txBody>
      </p:sp>
      <p:sp>
        <p:nvSpPr>
          <p:cNvPr id="17" name="Oval 16">
            <a:extLst>
              <a:ext uri="{FF2B5EF4-FFF2-40B4-BE49-F238E27FC236}">
                <a16:creationId xmlns:a16="http://schemas.microsoft.com/office/drawing/2014/main" id="{3F953B3D-7524-4609-BC9C-DDA306FC8943}"/>
              </a:ext>
            </a:extLst>
          </p:cNvPr>
          <p:cNvSpPr/>
          <p:nvPr/>
        </p:nvSpPr>
        <p:spPr bwMode="auto">
          <a:xfrm>
            <a:off x="6156325" y="3432175"/>
            <a:ext cx="2085975" cy="6969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Export volume</a:t>
            </a:r>
          </a:p>
        </p:txBody>
      </p:sp>
      <p:cxnSp>
        <p:nvCxnSpPr>
          <p:cNvPr id="8" name="Straight Connector 7">
            <a:extLst>
              <a:ext uri="{FF2B5EF4-FFF2-40B4-BE49-F238E27FC236}">
                <a16:creationId xmlns:a16="http://schemas.microsoft.com/office/drawing/2014/main" id="{0846B06F-B656-4EB3-B31D-E4A65FE566C8}"/>
              </a:ext>
            </a:extLst>
          </p:cNvPr>
          <p:cNvCxnSpPr/>
          <p:nvPr/>
        </p:nvCxnSpPr>
        <p:spPr>
          <a:xfrm>
            <a:off x="1179513" y="2471738"/>
            <a:ext cx="7761287"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28E814DC-4C11-45D2-A983-883FCEC844C2}"/>
              </a:ext>
            </a:extLst>
          </p:cNvPr>
          <p:cNvSpPr/>
          <p:nvPr/>
        </p:nvSpPr>
        <p:spPr>
          <a:xfrm>
            <a:off x="1462088" y="4610100"/>
            <a:ext cx="1943100" cy="817563"/>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600" b="1" dirty="0"/>
              <a:t>Business performance</a:t>
            </a:r>
          </a:p>
        </p:txBody>
      </p:sp>
      <p:sp>
        <p:nvSpPr>
          <p:cNvPr id="21" name="Oval 20">
            <a:extLst>
              <a:ext uri="{FF2B5EF4-FFF2-40B4-BE49-F238E27FC236}">
                <a16:creationId xmlns:a16="http://schemas.microsoft.com/office/drawing/2014/main" id="{1983F8C2-3A23-4E67-8039-45E05142606F}"/>
              </a:ext>
            </a:extLst>
          </p:cNvPr>
          <p:cNvSpPr/>
          <p:nvPr/>
        </p:nvSpPr>
        <p:spPr bwMode="auto">
          <a:xfrm>
            <a:off x="6156325" y="4330700"/>
            <a:ext cx="2085975" cy="66357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Profitability</a:t>
            </a:r>
          </a:p>
        </p:txBody>
      </p:sp>
      <p:sp>
        <p:nvSpPr>
          <p:cNvPr id="22" name="Oval 21">
            <a:extLst>
              <a:ext uri="{FF2B5EF4-FFF2-40B4-BE49-F238E27FC236}">
                <a16:creationId xmlns:a16="http://schemas.microsoft.com/office/drawing/2014/main" id="{E2CD529D-322C-4313-99E2-76348BFACE80}"/>
              </a:ext>
            </a:extLst>
          </p:cNvPr>
          <p:cNvSpPr/>
          <p:nvPr/>
        </p:nvSpPr>
        <p:spPr bwMode="auto">
          <a:xfrm>
            <a:off x="6156325" y="5146675"/>
            <a:ext cx="2085975" cy="6969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Return on investment</a:t>
            </a:r>
          </a:p>
        </p:txBody>
      </p:sp>
      <p:cxnSp>
        <p:nvCxnSpPr>
          <p:cNvPr id="23" name="Straight Connector 22">
            <a:extLst>
              <a:ext uri="{FF2B5EF4-FFF2-40B4-BE49-F238E27FC236}">
                <a16:creationId xmlns:a16="http://schemas.microsoft.com/office/drawing/2014/main" id="{3FF80AB6-B169-4357-936C-567A6B1A7A88}"/>
              </a:ext>
            </a:extLst>
          </p:cNvPr>
          <p:cNvCxnSpPr/>
          <p:nvPr/>
        </p:nvCxnSpPr>
        <p:spPr>
          <a:xfrm>
            <a:off x="1331913" y="4235450"/>
            <a:ext cx="7761287"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55B6589-76A2-4E26-BB96-26C9E47E85F0}"/>
              </a:ext>
            </a:extLst>
          </p:cNvPr>
          <p:cNvSpPr txBox="1">
            <a:spLocks noChangeArrowheads="1"/>
          </p:cNvSpPr>
          <p:nvPr/>
        </p:nvSpPr>
        <p:spPr bwMode="auto">
          <a:xfrm>
            <a:off x="3654425" y="1408113"/>
            <a:ext cx="2328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t>..can be measured by..</a:t>
            </a:r>
          </a:p>
        </p:txBody>
      </p:sp>
      <p:sp>
        <p:nvSpPr>
          <p:cNvPr id="19" name="TextBox 18">
            <a:extLst>
              <a:ext uri="{FF2B5EF4-FFF2-40B4-BE49-F238E27FC236}">
                <a16:creationId xmlns:a16="http://schemas.microsoft.com/office/drawing/2014/main" id="{36861B4D-3CF6-430A-942B-2F1A6717D549}"/>
              </a:ext>
            </a:extLst>
          </p:cNvPr>
          <p:cNvSpPr txBox="1">
            <a:spLocks noChangeArrowheads="1"/>
          </p:cNvSpPr>
          <p:nvPr/>
        </p:nvSpPr>
        <p:spPr bwMode="auto">
          <a:xfrm>
            <a:off x="3654425" y="3062288"/>
            <a:ext cx="2328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t>..can be measured by..</a:t>
            </a:r>
          </a:p>
        </p:txBody>
      </p:sp>
      <p:sp>
        <p:nvSpPr>
          <p:cNvPr id="24" name="TextBox 23">
            <a:extLst>
              <a:ext uri="{FF2B5EF4-FFF2-40B4-BE49-F238E27FC236}">
                <a16:creationId xmlns:a16="http://schemas.microsoft.com/office/drawing/2014/main" id="{A4B00C8F-B346-48B0-99B3-59BB2E03FC10}"/>
              </a:ext>
            </a:extLst>
          </p:cNvPr>
          <p:cNvSpPr txBox="1">
            <a:spLocks noChangeArrowheads="1"/>
          </p:cNvSpPr>
          <p:nvPr/>
        </p:nvSpPr>
        <p:spPr bwMode="auto">
          <a:xfrm>
            <a:off x="3614738" y="4854575"/>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t>..can be measured by..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20" grpId="0" animBg="1"/>
      <p:bldP spid="21" grpId="0" animBg="1"/>
      <p:bldP spid="22" grpId="0" animBg="1"/>
      <p:bldP spid="18" grpId="0"/>
      <p:bldP spid="19"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7FBE0B8C-448D-4324-91AC-7E5F379F7273}"/>
              </a:ext>
            </a:extLst>
          </p:cNvPr>
          <p:cNvSpPr>
            <a:spLocks noGrp="1"/>
          </p:cNvSpPr>
          <p:nvPr>
            <p:ph type="sldNum" sz="quarter" idx="11"/>
          </p:nvPr>
        </p:nvSpPr>
        <p:spPr bwMode="auto">
          <a:xfrm>
            <a:off x="6807200" y="6069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36A36A73-CA95-4B11-982E-8138313D785B}" type="slidenum">
              <a:rPr lang="en-US" altLang="en-US">
                <a:solidFill>
                  <a:srgbClr val="898989"/>
                </a:solidFill>
              </a:rPr>
              <a:pPr/>
              <a:t>38</a:t>
            </a:fld>
            <a:endParaRPr lang="en-US" altLang="en-US">
              <a:solidFill>
                <a:srgbClr val="898989"/>
              </a:solidFill>
            </a:endParaRPr>
          </a:p>
        </p:txBody>
      </p:sp>
      <p:sp>
        <p:nvSpPr>
          <p:cNvPr id="24579" name="Title 1">
            <a:extLst>
              <a:ext uri="{FF2B5EF4-FFF2-40B4-BE49-F238E27FC236}">
                <a16:creationId xmlns:a16="http://schemas.microsoft.com/office/drawing/2014/main" id="{AD380F2A-B4D6-4655-B5AA-9772D694D920}"/>
              </a:ext>
            </a:extLst>
          </p:cNvPr>
          <p:cNvSpPr>
            <a:spLocks noGrp="1"/>
          </p:cNvSpPr>
          <p:nvPr>
            <p:ph type="title"/>
          </p:nvPr>
        </p:nvSpPr>
        <p:spPr/>
        <p:txBody>
          <a:bodyPr/>
          <a:lstStyle/>
          <a:p>
            <a:pPr eaLnBrk="1" hangingPunct="1"/>
            <a:r>
              <a:rPr lang="en-US" altLang="en-US">
                <a:cs typeface="Tahoma" panose="020B0604030504040204" pitchFamily="34" charset="0"/>
              </a:rPr>
              <a:t>Concept operationalization</a:t>
            </a:r>
          </a:p>
        </p:txBody>
      </p:sp>
      <p:sp>
        <p:nvSpPr>
          <p:cNvPr id="3" name="Left-Right Arrow 2">
            <a:extLst>
              <a:ext uri="{FF2B5EF4-FFF2-40B4-BE49-F238E27FC236}">
                <a16:creationId xmlns:a16="http://schemas.microsoft.com/office/drawing/2014/main" id="{8F10AFA5-7941-459B-92FA-88BCE753FE46}"/>
              </a:ext>
            </a:extLst>
          </p:cNvPr>
          <p:cNvSpPr/>
          <p:nvPr/>
        </p:nvSpPr>
        <p:spPr>
          <a:xfrm>
            <a:off x="1163638" y="6199188"/>
            <a:ext cx="7777162" cy="379412"/>
          </a:xfrm>
          <a:prstGeom prst="lef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dirty="0">
                <a:solidFill>
                  <a:schemeClr val="tx1"/>
                </a:solidFill>
              </a:rPr>
              <a:t>Ladder of Abstraction</a:t>
            </a:r>
          </a:p>
        </p:txBody>
      </p:sp>
      <p:sp>
        <p:nvSpPr>
          <p:cNvPr id="4" name="Rectangle 3">
            <a:extLst>
              <a:ext uri="{FF2B5EF4-FFF2-40B4-BE49-F238E27FC236}">
                <a16:creationId xmlns:a16="http://schemas.microsoft.com/office/drawing/2014/main" id="{800C0D2E-AD44-4FBB-96E8-9ACA93CDAB15}"/>
              </a:ext>
            </a:extLst>
          </p:cNvPr>
          <p:cNvSpPr/>
          <p:nvPr/>
        </p:nvSpPr>
        <p:spPr>
          <a:xfrm>
            <a:off x="1544492" y="5936495"/>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Abstract level</a:t>
            </a:r>
          </a:p>
        </p:txBody>
      </p:sp>
      <p:sp>
        <p:nvSpPr>
          <p:cNvPr id="10" name="Rectangle 9">
            <a:extLst>
              <a:ext uri="{FF2B5EF4-FFF2-40B4-BE49-F238E27FC236}">
                <a16:creationId xmlns:a16="http://schemas.microsoft.com/office/drawing/2014/main" id="{FD3B4703-AA3C-497F-BFFC-4B4139DA6E9F}"/>
              </a:ext>
            </a:extLst>
          </p:cNvPr>
          <p:cNvSpPr/>
          <p:nvPr/>
        </p:nvSpPr>
        <p:spPr>
          <a:xfrm>
            <a:off x="6807200" y="5958266"/>
            <a:ext cx="1760726"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Empirical</a:t>
            </a:r>
          </a:p>
          <a:p>
            <a:pPr algn="ctr" eaLnBrk="1" hangingPunct="1">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a:t>
            </a:r>
          </a:p>
        </p:txBody>
      </p:sp>
      <p:sp>
        <p:nvSpPr>
          <p:cNvPr id="15" name="Oval 14">
            <a:extLst>
              <a:ext uri="{FF2B5EF4-FFF2-40B4-BE49-F238E27FC236}">
                <a16:creationId xmlns:a16="http://schemas.microsoft.com/office/drawing/2014/main" id="{6C193A92-548B-41D3-8232-5C0719F4A9C1}"/>
              </a:ext>
            </a:extLst>
          </p:cNvPr>
          <p:cNvSpPr/>
          <p:nvPr/>
        </p:nvSpPr>
        <p:spPr>
          <a:xfrm>
            <a:off x="1471613" y="3234532"/>
            <a:ext cx="1943100" cy="81756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600" b="1" dirty="0"/>
              <a:t>Customer satisfaction</a:t>
            </a:r>
          </a:p>
        </p:txBody>
      </p:sp>
      <p:sp>
        <p:nvSpPr>
          <p:cNvPr id="16" name="Oval 15">
            <a:extLst>
              <a:ext uri="{FF2B5EF4-FFF2-40B4-BE49-F238E27FC236}">
                <a16:creationId xmlns:a16="http://schemas.microsoft.com/office/drawing/2014/main" id="{160552C2-83F5-46CA-8D66-3B0340FF53FD}"/>
              </a:ext>
            </a:extLst>
          </p:cNvPr>
          <p:cNvSpPr/>
          <p:nvPr/>
        </p:nvSpPr>
        <p:spPr bwMode="auto">
          <a:xfrm>
            <a:off x="6165850" y="3242469"/>
            <a:ext cx="2085975" cy="88265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Rating Score from Customer survey</a:t>
            </a:r>
          </a:p>
        </p:txBody>
      </p:sp>
      <p:sp>
        <p:nvSpPr>
          <p:cNvPr id="20" name="Oval 19">
            <a:extLst>
              <a:ext uri="{FF2B5EF4-FFF2-40B4-BE49-F238E27FC236}">
                <a16:creationId xmlns:a16="http://schemas.microsoft.com/office/drawing/2014/main" id="{88E0C55E-5E20-4EA3-9B41-0AD422FEF972}"/>
              </a:ext>
            </a:extLst>
          </p:cNvPr>
          <p:cNvSpPr/>
          <p:nvPr/>
        </p:nvSpPr>
        <p:spPr>
          <a:xfrm>
            <a:off x="1462088" y="1469232"/>
            <a:ext cx="1943100" cy="81756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600" b="1" dirty="0"/>
              <a:t>Job performance</a:t>
            </a:r>
          </a:p>
        </p:txBody>
      </p:sp>
      <p:sp>
        <p:nvSpPr>
          <p:cNvPr id="22" name="Oval 21">
            <a:extLst>
              <a:ext uri="{FF2B5EF4-FFF2-40B4-BE49-F238E27FC236}">
                <a16:creationId xmlns:a16="http://schemas.microsoft.com/office/drawing/2014/main" id="{A4200F4C-6D88-4738-A86E-B8CC31FD8678}"/>
              </a:ext>
            </a:extLst>
          </p:cNvPr>
          <p:cNvSpPr/>
          <p:nvPr/>
        </p:nvSpPr>
        <p:spPr bwMode="auto">
          <a:xfrm>
            <a:off x="6165850" y="1502569"/>
            <a:ext cx="2085975" cy="8112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1600" b="1" dirty="0"/>
              <a:t>Job performance rating scale</a:t>
            </a:r>
          </a:p>
        </p:txBody>
      </p:sp>
      <p:cxnSp>
        <p:nvCxnSpPr>
          <p:cNvPr id="23" name="Straight Connector 22">
            <a:extLst>
              <a:ext uri="{FF2B5EF4-FFF2-40B4-BE49-F238E27FC236}">
                <a16:creationId xmlns:a16="http://schemas.microsoft.com/office/drawing/2014/main" id="{57855043-8B26-4BA8-B067-C12A87A65DCF}"/>
              </a:ext>
            </a:extLst>
          </p:cNvPr>
          <p:cNvCxnSpPr/>
          <p:nvPr/>
        </p:nvCxnSpPr>
        <p:spPr>
          <a:xfrm>
            <a:off x="1341438" y="2740819"/>
            <a:ext cx="7761287"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D574366-A439-4377-820C-58D082DAC010}"/>
              </a:ext>
            </a:extLst>
          </p:cNvPr>
          <p:cNvSpPr txBox="1">
            <a:spLocks noChangeArrowheads="1"/>
          </p:cNvSpPr>
          <p:nvPr/>
        </p:nvSpPr>
        <p:spPr bwMode="auto">
          <a:xfrm>
            <a:off x="3543300" y="1662907"/>
            <a:ext cx="233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t>..is operationalized by..</a:t>
            </a:r>
          </a:p>
        </p:txBody>
      </p:sp>
      <p:sp>
        <p:nvSpPr>
          <p:cNvPr id="19" name="TextBox 18">
            <a:extLst>
              <a:ext uri="{FF2B5EF4-FFF2-40B4-BE49-F238E27FC236}">
                <a16:creationId xmlns:a16="http://schemas.microsoft.com/office/drawing/2014/main" id="{7AF03BDE-A83F-4969-902D-4B11A4A8823D}"/>
              </a:ext>
            </a:extLst>
          </p:cNvPr>
          <p:cNvSpPr txBox="1">
            <a:spLocks noChangeArrowheads="1"/>
          </p:cNvSpPr>
          <p:nvPr/>
        </p:nvSpPr>
        <p:spPr bwMode="auto">
          <a:xfrm>
            <a:off x="3543300" y="3417094"/>
            <a:ext cx="233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t>..can be measured by..</a:t>
            </a:r>
          </a:p>
        </p:txBody>
      </p:sp>
      <p:pic>
        <p:nvPicPr>
          <p:cNvPr id="9" name="Picture 8">
            <a:extLst>
              <a:ext uri="{FF2B5EF4-FFF2-40B4-BE49-F238E27FC236}">
                <a16:creationId xmlns:a16="http://schemas.microsoft.com/office/drawing/2014/main" id="{A2240397-74D8-4CC8-A435-5297B745AB8E}"/>
              </a:ext>
            </a:extLst>
          </p:cNvPr>
          <p:cNvPicPr>
            <a:picLocks noChangeAspect="1"/>
          </p:cNvPicPr>
          <p:nvPr/>
        </p:nvPicPr>
        <p:blipFill>
          <a:blip r:embed="rId3"/>
          <a:stretch>
            <a:fillRect/>
          </a:stretch>
        </p:blipFill>
        <p:spPr>
          <a:xfrm>
            <a:off x="2728935" y="4279265"/>
            <a:ext cx="3959180" cy="16927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2" grpId="0" animBg="1"/>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80AB1AE-8F36-4B93-A341-87D95BC28FB4}"/>
              </a:ext>
            </a:extLst>
          </p:cNvPr>
          <p:cNvSpPr>
            <a:spLocks noGrp="1"/>
          </p:cNvSpPr>
          <p:nvPr>
            <p:ph type="title"/>
          </p:nvPr>
        </p:nvSpPr>
        <p:spPr/>
        <p:txBody>
          <a:bodyPr/>
          <a:lstStyle/>
          <a:p>
            <a:r>
              <a:rPr lang="en-US" altLang="th-TH">
                <a:cs typeface="Tahoma" panose="020B0604030504040204" pitchFamily="34" charset="0"/>
              </a:rPr>
              <a:t>Theory and hypothesis</a:t>
            </a:r>
          </a:p>
        </p:txBody>
      </p:sp>
      <p:sp>
        <p:nvSpPr>
          <p:cNvPr id="25603" name="Content Placeholder 2">
            <a:extLst>
              <a:ext uri="{FF2B5EF4-FFF2-40B4-BE49-F238E27FC236}">
                <a16:creationId xmlns:a16="http://schemas.microsoft.com/office/drawing/2014/main" id="{8C0CF10D-8F6E-4658-8387-1DF88BB74EE6}"/>
              </a:ext>
            </a:extLst>
          </p:cNvPr>
          <p:cNvSpPr>
            <a:spLocks noGrp="1"/>
          </p:cNvSpPr>
          <p:nvPr>
            <p:ph idx="1"/>
          </p:nvPr>
        </p:nvSpPr>
        <p:spPr>
          <a:xfrm>
            <a:off x="1338263" y="1084263"/>
            <a:ext cx="7761287" cy="1477962"/>
          </a:xfrm>
        </p:spPr>
        <p:txBody>
          <a:bodyPr/>
          <a:lstStyle/>
          <a:p>
            <a:r>
              <a:rPr lang="en-US" altLang="th-TH">
                <a:cs typeface="Times New Roman" panose="02020603050405020304" pitchFamily="18" charset="0"/>
              </a:rPr>
              <a:t>A theory provides a framework to formulate a hypothesis (or a proposition)</a:t>
            </a:r>
          </a:p>
        </p:txBody>
      </p:sp>
      <p:sp>
        <p:nvSpPr>
          <p:cNvPr id="25604" name="Slide Number Placeholder 3">
            <a:extLst>
              <a:ext uri="{FF2B5EF4-FFF2-40B4-BE49-F238E27FC236}">
                <a16:creationId xmlns:a16="http://schemas.microsoft.com/office/drawing/2014/main" id="{BD935016-4692-4EE5-9F5C-ADBF1A7A1D4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9642B706-9F88-4097-936B-2AA5F9EF548C}" type="slidenum">
              <a:rPr lang="en-US" altLang="en-US">
                <a:solidFill>
                  <a:srgbClr val="898989"/>
                </a:solidFill>
              </a:rPr>
              <a:pPr/>
              <a:t>39</a:t>
            </a:fld>
            <a:endParaRPr lang="en-US" altLang="en-US">
              <a:solidFill>
                <a:srgbClr val="898989"/>
              </a:solidFill>
            </a:endParaRPr>
          </a:p>
        </p:txBody>
      </p:sp>
      <p:sp>
        <p:nvSpPr>
          <p:cNvPr id="5" name="Rectangle 26">
            <a:extLst>
              <a:ext uri="{FF2B5EF4-FFF2-40B4-BE49-F238E27FC236}">
                <a16:creationId xmlns:a16="http://schemas.microsoft.com/office/drawing/2014/main" id="{066C1450-6C63-451B-8FF3-5F958F3423EF}"/>
              </a:ext>
            </a:extLst>
          </p:cNvPr>
          <p:cNvSpPr>
            <a:spLocks noChangeArrowheads="1"/>
          </p:cNvSpPr>
          <p:nvPr/>
        </p:nvSpPr>
        <p:spPr bwMode="auto">
          <a:xfrm>
            <a:off x="3843338" y="4916488"/>
            <a:ext cx="2262187" cy="1079500"/>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2400" dirty="0">
                <a:latin typeface="Arial" pitchFamily="34" charset="0"/>
                <a:ea typeface="Times New Roman" pitchFamily="18" charset="0"/>
              </a:rPr>
              <a:t>Hypothesis</a:t>
            </a:r>
            <a:endParaRPr lang="en-US" sz="3200" dirty="0">
              <a:latin typeface="Arial" pitchFamily="34" charset="0"/>
            </a:endParaRPr>
          </a:p>
        </p:txBody>
      </p:sp>
      <p:sp>
        <p:nvSpPr>
          <p:cNvPr id="6" name="Rectangle 15">
            <a:extLst>
              <a:ext uri="{FF2B5EF4-FFF2-40B4-BE49-F238E27FC236}">
                <a16:creationId xmlns:a16="http://schemas.microsoft.com/office/drawing/2014/main" id="{27879F6F-EF4E-4357-AE3C-052F3671D313}"/>
              </a:ext>
            </a:extLst>
          </p:cNvPr>
          <p:cNvSpPr>
            <a:spLocks noChangeArrowheads="1"/>
          </p:cNvSpPr>
          <p:nvPr/>
        </p:nvSpPr>
        <p:spPr bwMode="auto">
          <a:xfrm>
            <a:off x="3843338" y="2914650"/>
            <a:ext cx="2262187" cy="1079500"/>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2400" dirty="0">
                <a:latin typeface="Arial" pitchFamily="34" charset="0"/>
                <a:ea typeface="Times New Roman" pitchFamily="18" charset="0"/>
              </a:rPr>
              <a:t>Theory</a:t>
            </a:r>
            <a:endParaRPr lang="en-US" sz="3200" dirty="0">
              <a:latin typeface="Arial" pitchFamily="34" charset="0"/>
            </a:endParaRPr>
          </a:p>
        </p:txBody>
      </p:sp>
      <p:sp>
        <p:nvSpPr>
          <p:cNvPr id="25607" name="Down Arrow 16">
            <a:extLst>
              <a:ext uri="{FF2B5EF4-FFF2-40B4-BE49-F238E27FC236}">
                <a16:creationId xmlns:a16="http://schemas.microsoft.com/office/drawing/2014/main" id="{94FE8BC5-0808-4B2C-B5FB-5A08AAFA8C4C}"/>
              </a:ext>
            </a:extLst>
          </p:cNvPr>
          <p:cNvSpPr>
            <a:spLocks noChangeArrowheads="1"/>
          </p:cNvSpPr>
          <p:nvPr/>
        </p:nvSpPr>
        <p:spPr bwMode="auto">
          <a:xfrm>
            <a:off x="4579938" y="4189413"/>
            <a:ext cx="788987" cy="592137"/>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r>
              <a:rPr lang="en-US" altLang="en-US" sz="1100">
                <a:latin typeface="Arial" panose="020B0604020202020204" pitchFamily="34" charset="0"/>
                <a:ea typeface="Times New Roman" panose="02020603050405020304" pitchFamily="18" charset="0"/>
                <a:cs typeface="Cordia New" panose="020B0304020202020204" pitchFamily="34" charset="-34"/>
              </a:rPr>
              <a:t> </a:t>
            </a:r>
            <a:endParaRPr lang="en-US" altLang="en-US">
              <a:latin typeface="Arial" panose="020B0604020202020204" pitchFamily="34" charset="0"/>
              <a:ea typeface="Times New Roman" panose="02020603050405020304" pitchFamily="18" charset="0"/>
              <a:cs typeface="Cordia New" panose="020B0304020202020204" pitchFamily="34" charset="-3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A close up of a womans face&#10;&#10;Description automatically generated">
            <a:extLst>
              <a:ext uri="{FF2B5EF4-FFF2-40B4-BE49-F238E27FC236}">
                <a16:creationId xmlns:a16="http://schemas.microsoft.com/office/drawing/2014/main" id="{AF3F30EE-C0F5-4D26-BA9B-76ED8B08CD69}"/>
              </a:ext>
            </a:extLst>
          </p:cNvPr>
          <p:cNvPicPr>
            <a:picLocks noChangeAspect="1"/>
          </p:cNvPicPr>
          <p:nvPr/>
        </p:nvPicPr>
        <p:blipFill>
          <a:blip r:embed="rId3"/>
          <a:stretch>
            <a:fillRect/>
          </a:stretch>
        </p:blipFill>
        <p:spPr>
          <a:xfrm>
            <a:off x="2663551" y="1966117"/>
            <a:ext cx="3308624" cy="2481468"/>
          </a:xfrm>
          <a:prstGeom prst="rect">
            <a:avLst/>
          </a:prstGeom>
        </p:spPr>
      </p:pic>
      <p:pic>
        <p:nvPicPr>
          <p:cNvPr id="11" name="Picture 10">
            <a:extLst>
              <a:ext uri="{FF2B5EF4-FFF2-40B4-BE49-F238E27FC236}">
                <a16:creationId xmlns:a16="http://schemas.microsoft.com/office/drawing/2014/main" id="{E1B0AA12-C329-4609-B345-30CD1F56729D}"/>
              </a:ext>
            </a:extLst>
          </p:cNvPr>
          <p:cNvPicPr>
            <a:picLocks noChangeAspect="1"/>
          </p:cNvPicPr>
          <p:nvPr/>
        </p:nvPicPr>
        <p:blipFill>
          <a:blip r:embed="rId4"/>
          <a:stretch>
            <a:fillRect/>
          </a:stretch>
        </p:blipFill>
        <p:spPr>
          <a:xfrm>
            <a:off x="6520946" y="838199"/>
            <a:ext cx="2310804" cy="3529155"/>
          </a:xfrm>
          <a:prstGeom prst="rect">
            <a:avLst/>
          </a:prstGeom>
        </p:spPr>
      </p:pic>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4</a:t>
            </a:fld>
            <a:endParaRPr lang="en-US"/>
          </a:p>
        </p:txBody>
      </p:sp>
      <p:sp>
        <p:nvSpPr>
          <p:cNvPr id="15363" name="Rectangle 6"/>
          <p:cNvSpPr>
            <a:spLocks noGrp="1" noChangeArrowheads="1"/>
          </p:cNvSpPr>
          <p:nvPr>
            <p:ph type="title"/>
          </p:nvPr>
        </p:nvSpPr>
        <p:spPr/>
        <p:txBody>
          <a:bodyPr/>
          <a:lstStyle/>
          <a:p>
            <a:pPr lvl="0" eaLnBrk="1" hangingPunct="1">
              <a:defRPr/>
            </a:pPr>
            <a:r>
              <a:rPr lang="en-US" dirty="0"/>
              <a:t>Why Is Research Important?</a:t>
            </a:r>
            <a:endParaRPr lang="en-US" dirty="0">
              <a:cs typeface="Tahoma" pitchFamily="34" charset="0"/>
            </a:endParaRPr>
          </a:p>
        </p:txBody>
      </p:sp>
      <p:pic>
        <p:nvPicPr>
          <p:cNvPr id="3" name="Picture 2" descr="A close up of a logo&#10;&#10;Description automatically generated">
            <a:extLst>
              <a:ext uri="{FF2B5EF4-FFF2-40B4-BE49-F238E27FC236}">
                <a16:creationId xmlns:a16="http://schemas.microsoft.com/office/drawing/2014/main" id="{F837A433-80D9-4B61-BFFB-5C0FEDC8A7F1}"/>
              </a:ext>
            </a:extLst>
          </p:cNvPr>
          <p:cNvPicPr>
            <a:picLocks noChangeAspect="1"/>
          </p:cNvPicPr>
          <p:nvPr/>
        </p:nvPicPr>
        <p:blipFill>
          <a:blip r:embed="rId5"/>
          <a:stretch>
            <a:fillRect/>
          </a:stretch>
        </p:blipFill>
        <p:spPr>
          <a:xfrm>
            <a:off x="1010921" y="3609414"/>
            <a:ext cx="2651760" cy="3026664"/>
          </a:xfrm>
          <a:prstGeom prst="rect">
            <a:avLst/>
          </a:prstGeom>
        </p:spPr>
      </p:pic>
      <p:sp>
        <p:nvSpPr>
          <p:cNvPr id="6" name="Rectangle 5">
            <a:extLst>
              <a:ext uri="{FF2B5EF4-FFF2-40B4-BE49-F238E27FC236}">
                <a16:creationId xmlns:a16="http://schemas.microsoft.com/office/drawing/2014/main" id="{BB68ABF6-9FCC-415E-94AD-F1DB35360B78}"/>
              </a:ext>
            </a:extLst>
          </p:cNvPr>
          <p:cNvSpPr/>
          <p:nvPr/>
        </p:nvSpPr>
        <p:spPr>
          <a:xfrm>
            <a:off x="1130002" y="1189477"/>
            <a:ext cx="5561105" cy="923330"/>
          </a:xfrm>
          <a:prstGeom prst="rect">
            <a:avLst/>
          </a:prstGeom>
        </p:spPr>
        <p:txBody>
          <a:bodyPr wrap="square">
            <a:spAutoFit/>
          </a:bodyPr>
          <a:lstStyle/>
          <a:p>
            <a:pPr lvl="0" fontAlgn="auto">
              <a:spcBef>
                <a:spcPct val="20000"/>
              </a:spcBef>
              <a:spcAft>
                <a:spcPts val="0"/>
              </a:spcAft>
              <a:buClr>
                <a:srgbClr val="D80202"/>
              </a:buClr>
              <a:buSzPct val="102000"/>
              <a:defRPr/>
            </a:pPr>
            <a:r>
              <a:rPr lang="en-US" sz="5400" b="1" dirty="0">
                <a:cs typeface="Times New Roman"/>
              </a:rPr>
              <a:t>To solve problems</a:t>
            </a:r>
          </a:p>
        </p:txBody>
      </p:sp>
      <p:pic>
        <p:nvPicPr>
          <p:cNvPr id="10" name="Picture 9" descr="A close up of a girl&#10;&#10;Description automatically generated">
            <a:extLst>
              <a:ext uri="{FF2B5EF4-FFF2-40B4-BE49-F238E27FC236}">
                <a16:creationId xmlns:a16="http://schemas.microsoft.com/office/drawing/2014/main" id="{1AFDAD6C-D86C-43B0-A3F3-0D2F8D40A008}"/>
              </a:ext>
            </a:extLst>
          </p:cNvPr>
          <p:cNvPicPr>
            <a:picLocks noChangeAspect="1"/>
          </p:cNvPicPr>
          <p:nvPr/>
        </p:nvPicPr>
        <p:blipFill>
          <a:blip r:embed="rId6"/>
          <a:stretch>
            <a:fillRect/>
          </a:stretch>
        </p:blipFill>
        <p:spPr>
          <a:xfrm>
            <a:off x="5314517" y="3998304"/>
            <a:ext cx="3626283" cy="2716212"/>
          </a:xfrm>
          <a:prstGeom prst="rect">
            <a:avLst/>
          </a:prstGeom>
        </p:spPr>
      </p:pic>
    </p:spTree>
    <p:extLst>
      <p:ext uri="{BB962C8B-B14F-4D97-AF65-F5344CB8AC3E}">
        <p14:creationId xmlns:p14="http://schemas.microsoft.com/office/powerpoint/2010/main" val="201059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28EE473-0323-4F6E-9AEC-CCFB536D5C73}"/>
              </a:ext>
            </a:extLst>
          </p:cNvPr>
          <p:cNvSpPr>
            <a:spLocks noGrp="1"/>
          </p:cNvSpPr>
          <p:nvPr>
            <p:ph type="title"/>
          </p:nvPr>
        </p:nvSpPr>
        <p:spPr/>
        <p:txBody>
          <a:bodyPr/>
          <a:lstStyle/>
          <a:p>
            <a:pPr eaLnBrk="1" hangingPunct="1"/>
            <a:r>
              <a:rPr lang="en-US" altLang="th-TH">
                <a:cs typeface="Tahoma" panose="020B0604030504040204" pitchFamily="34" charset="0"/>
              </a:rPr>
              <a:t>Hypotheses</a:t>
            </a:r>
          </a:p>
        </p:txBody>
      </p:sp>
      <p:sp>
        <p:nvSpPr>
          <p:cNvPr id="26627" name="Rectangle 3">
            <a:extLst>
              <a:ext uri="{FF2B5EF4-FFF2-40B4-BE49-F238E27FC236}">
                <a16:creationId xmlns:a16="http://schemas.microsoft.com/office/drawing/2014/main" id="{11D91CB1-895C-4CC4-B62C-7921D91E2E32}"/>
              </a:ext>
            </a:extLst>
          </p:cNvPr>
          <p:cNvSpPr>
            <a:spLocks noGrp="1"/>
          </p:cNvSpPr>
          <p:nvPr>
            <p:ph type="body" idx="1"/>
          </p:nvPr>
        </p:nvSpPr>
        <p:spPr>
          <a:xfrm>
            <a:off x="1338263" y="1084263"/>
            <a:ext cx="7761287" cy="5507037"/>
          </a:xfrm>
        </p:spPr>
        <p:txBody>
          <a:bodyPr/>
          <a:lstStyle/>
          <a:p>
            <a:pPr eaLnBrk="1" hangingPunct="1"/>
            <a:r>
              <a:rPr lang="en-US" altLang="th-TH">
                <a:cs typeface="Times New Roman" panose="02020603050405020304" pitchFamily="18" charset="0"/>
              </a:rPr>
              <a:t>Hypothesis is a formulation of a possible answer to a specific scientific question based on theoretical supports.</a:t>
            </a:r>
          </a:p>
          <a:p>
            <a:pPr eaLnBrk="1" hangingPunct="1"/>
            <a:endParaRPr lang="en-US" altLang="th-TH">
              <a:cs typeface="Times New Roman" panose="02020603050405020304" pitchFamily="18" charset="0"/>
            </a:endParaRPr>
          </a:p>
          <a:p>
            <a:pPr eaLnBrk="1" hangingPunct="1"/>
            <a:r>
              <a:rPr lang="en-US" altLang="th-TH">
                <a:cs typeface="Times New Roman" panose="02020603050405020304" pitchFamily="18" charset="0"/>
              </a:rPr>
              <a:t>It deals with the connection between two existing concepts.</a:t>
            </a:r>
          </a:p>
          <a:p>
            <a:pPr eaLnBrk="1" hangingPunct="1"/>
            <a:endParaRPr lang="en-US" altLang="th-TH">
              <a:cs typeface="Times New Roman" panose="02020603050405020304" pitchFamily="18" charset="0"/>
            </a:endParaRPr>
          </a:p>
          <a:p>
            <a:pPr eaLnBrk="1" hangingPunct="1"/>
            <a:r>
              <a:rPr lang="en-US" altLang="th-TH">
                <a:cs typeface="Times New Roman" panose="02020603050405020304" pitchFamily="18" charset="0"/>
              </a:rPr>
              <a:t>Hypothesis must be testable.</a:t>
            </a:r>
          </a:p>
          <a:p>
            <a:pPr lvl="1" eaLnBrk="1" hangingPunct="1"/>
            <a:endParaRPr lang="en-US" altLang="th-TH">
              <a:cs typeface="Times New Roman" panose="02020603050405020304" pitchFamily="18" charset="0"/>
            </a:endParaRPr>
          </a:p>
        </p:txBody>
      </p:sp>
      <p:sp>
        <p:nvSpPr>
          <p:cNvPr id="4" name="Rectangle 26">
            <a:extLst>
              <a:ext uri="{FF2B5EF4-FFF2-40B4-BE49-F238E27FC236}">
                <a16:creationId xmlns:a16="http://schemas.microsoft.com/office/drawing/2014/main" id="{564BE985-A645-49A4-BE78-E3F81FE84BBF}"/>
              </a:ext>
            </a:extLst>
          </p:cNvPr>
          <p:cNvSpPr>
            <a:spLocks noChangeArrowheads="1"/>
          </p:cNvSpPr>
          <p:nvPr/>
        </p:nvSpPr>
        <p:spPr bwMode="auto">
          <a:xfrm>
            <a:off x="6964363" y="5592763"/>
            <a:ext cx="1862137" cy="774700"/>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2400" dirty="0">
                <a:latin typeface="Arial" pitchFamily="34" charset="0"/>
                <a:ea typeface="Times New Roman" pitchFamily="18" charset="0"/>
              </a:rPr>
              <a:t>Hypothesis</a:t>
            </a:r>
            <a:endParaRPr lang="en-US" sz="3200" dirty="0">
              <a:latin typeface="Arial" pitchFamily="34" charset="0"/>
            </a:endParaRPr>
          </a:p>
        </p:txBody>
      </p:sp>
      <p:sp>
        <p:nvSpPr>
          <p:cNvPr id="5" name="Rectangle 15">
            <a:extLst>
              <a:ext uri="{FF2B5EF4-FFF2-40B4-BE49-F238E27FC236}">
                <a16:creationId xmlns:a16="http://schemas.microsoft.com/office/drawing/2014/main" id="{F47B422F-6FD1-4729-A2F6-2FC71B4FF7D8}"/>
              </a:ext>
            </a:extLst>
          </p:cNvPr>
          <p:cNvSpPr>
            <a:spLocks noChangeArrowheads="1"/>
          </p:cNvSpPr>
          <p:nvPr/>
        </p:nvSpPr>
        <p:spPr bwMode="auto">
          <a:xfrm>
            <a:off x="6921500" y="4143375"/>
            <a:ext cx="1862138" cy="774700"/>
          </a:xfrm>
          <a:prstGeom prst="rect">
            <a:avLst/>
          </a:prstGeom>
          <a:solidFill>
            <a:schemeClr val="tx2">
              <a:lumMod val="40000"/>
              <a:lumOff val="6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2400" dirty="0">
                <a:latin typeface="Arial" pitchFamily="34" charset="0"/>
                <a:ea typeface="Times New Roman" pitchFamily="18" charset="0"/>
              </a:rPr>
              <a:t>Theory</a:t>
            </a:r>
            <a:endParaRPr lang="en-US" sz="3200" dirty="0">
              <a:latin typeface="Arial" pitchFamily="34" charset="0"/>
            </a:endParaRPr>
          </a:p>
        </p:txBody>
      </p:sp>
      <p:sp>
        <p:nvSpPr>
          <p:cNvPr id="26630" name="Down Arrow 16">
            <a:extLst>
              <a:ext uri="{FF2B5EF4-FFF2-40B4-BE49-F238E27FC236}">
                <a16:creationId xmlns:a16="http://schemas.microsoft.com/office/drawing/2014/main" id="{57CC4708-1504-43C0-998C-2AFFDC979F69}"/>
              </a:ext>
            </a:extLst>
          </p:cNvPr>
          <p:cNvSpPr>
            <a:spLocks noChangeArrowheads="1"/>
          </p:cNvSpPr>
          <p:nvPr/>
        </p:nvSpPr>
        <p:spPr bwMode="auto">
          <a:xfrm>
            <a:off x="7570788" y="5070475"/>
            <a:ext cx="650875" cy="425450"/>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r>
              <a:rPr lang="en-US" altLang="en-US" sz="1100">
                <a:latin typeface="Arial" panose="020B0604020202020204" pitchFamily="34" charset="0"/>
                <a:ea typeface="Times New Roman" panose="02020603050405020304" pitchFamily="18" charset="0"/>
                <a:cs typeface="Cordia New" panose="020B0304020202020204" pitchFamily="34" charset="-34"/>
              </a:rPr>
              <a:t> </a:t>
            </a:r>
            <a:endParaRPr lang="en-US" altLang="en-US">
              <a:latin typeface="Arial" panose="020B0604020202020204" pitchFamily="34" charset="0"/>
              <a:ea typeface="Times New Roman" panose="02020603050405020304" pitchFamily="18" charset="0"/>
              <a:cs typeface="Cordia New" panose="020B0304020202020204" pitchFamily="34" charset="-34"/>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51AA34CF-1648-4381-8306-46F7DE840FB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CEAF1599-792D-4A33-B53A-5001ECC71429}" type="slidenum">
              <a:rPr lang="en-US" altLang="en-US">
                <a:solidFill>
                  <a:srgbClr val="898989"/>
                </a:solidFill>
              </a:rPr>
              <a:pPr/>
              <a:t>41</a:t>
            </a:fld>
            <a:endParaRPr lang="en-US" altLang="en-US">
              <a:solidFill>
                <a:srgbClr val="898989"/>
              </a:solidFill>
            </a:endParaRPr>
          </a:p>
        </p:txBody>
      </p:sp>
      <p:sp>
        <p:nvSpPr>
          <p:cNvPr id="31747" name="Rectangle 2">
            <a:extLst>
              <a:ext uri="{FF2B5EF4-FFF2-40B4-BE49-F238E27FC236}">
                <a16:creationId xmlns:a16="http://schemas.microsoft.com/office/drawing/2014/main" id="{03E05096-DC23-4E73-B440-3D63601F55A5}"/>
              </a:ext>
            </a:extLst>
          </p:cNvPr>
          <p:cNvSpPr>
            <a:spLocks noGrp="1"/>
          </p:cNvSpPr>
          <p:nvPr>
            <p:ph type="title"/>
          </p:nvPr>
        </p:nvSpPr>
        <p:spPr/>
        <p:txBody>
          <a:bodyPr/>
          <a:lstStyle/>
          <a:p>
            <a:pPr eaLnBrk="1" hangingPunct="1"/>
            <a:r>
              <a:rPr lang="en-US" altLang="en-US" dirty="0">
                <a:cs typeface="Tahoma" panose="020B0604030504040204" pitchFamily="34" charset="0"/>
              </a:rPr>
              <a:t>Theory testing and theory building</a:t>
            </a:r>
          </a:p>
        </p:txBody>
      </p:sp>
      <p:sp>
        <p:nvSpPr>
          <p:cNvPr id="31748" name="Rectangle 3">
            <a:extLst>
              <a:ext uri="{FF2B5EF4-FFF2-40B4-BE49-F238E27FC236}">
                <a16:creationId xmlns:a16="http://schemas.microsoft.com/office/drawing/2014/main" id="{4ABAE8EF-1B61-4A86-AFEF-0A4988AAE57C}"/>
              </a:ext>
            </a:extLst>
          </p:cNvPr>
          <p:cNvSpPr>
            <a:spLocks noGrp="1"/>
          </p:cNvSpPr>
          <p:nvPr>
            <p:ph type="body" idx="1"/>
          </p:nvPr>
        </p:nvSpPr>
        <p:spPr/>
        <p:txBody>
          <a:bodyPr/>
          <a:lstStyle/>
          <a:p>
            <a:pPr eaLnBrk="1" hangingPunct="1"/>
            <a:r>
              <a:rPr lang="en-US" altLang="en-US" sz="3600" b="1" i="1" dirty="0">
                <a:cs typeface="Times New Roman" panose="02020603050405020304" pitchFamily="18" charset="0"/>
              </a:rPr>
              <a:t>Reasoning</a:t>
            </a:r>
            <a:r>
              <a:rPr lang="en-US" altLang="en-US" sz="3600" dirty="0">
                <a:cs typeface="Times New Roman" panose="02020603050405020304" pitchFamily="18" charset="0"/>
              </a:rPr>
              <a:t> is the process of making inferences from a body of information</a:t>
            </a:r>
          </a:p>
          <a:p>
            <a:pPr lvl="1" eaLnBrk="1" hangingPunct="1"/>
            <a:endParaRPr lang="en-US" altLang="en-US" sz="3600" i="0" dirty="0">
              <a:cs typeface="Times New Roman" panose="02020603050405020304" pitchFamily="18" charset="0"/>
            </a:endParaRPr>
          </a:p>
          <a:p>
            <a:pPr lvl="1" eaLnBrk="1" hangingPunct="1"/>
            <a:r>
              <a:rPr lang="en-US" altLang="en-US" sz="3600" b="1" i="0" dirty="0">
                <a:cs typeface="Times New Roman" panose="02020603050405020304" pitchFamily="18" charset="0"/>
              </a:rPr>
              <a:t>Deductive reasoning</a:t>
            </a:r>
            <a:r>
              <a:rPr lang="en-US" altLang="en-US" sz="3600" b="1" dirty="0">
                <a:cs typeface="Times New Roman" panose="02020603050405020304" pitchFamily="18" charset="0"/>
              </a:rPr>
              <a:t> </a:t>
            </a:r>
            <a:br>
              <a:rPr lang="en-US" altLang="en-US" sz="3600" dirty="0">
                <a:cs typeface="Times New Roman" panose="02020603050405020304" pitchFamily="18" charset="0"/>
              </a:rPr>
            </a:br>
            <a:r>
              <a:rPr lang="en-US" altLang="en-US" sz="3600" dirty="0">
                <a:cs typeface="Times New Roman" panose="02020603050405020304" pitchFamily="18" charset="0"/>
              </a:rPr>
              <a:t>(theory testing)</a:t>
            </a:r>
          </a:p>
          <a:p>
            <a:pPr lvl="1" eaLnBrk="1" hangingPunct="1"/>
            <a:endParaRPr lang="en-US" altLang="en-US" sz="3600" i="0" dirty="0">
              <a:cs typeface="Times New Roman" panose="02020603050405020304" pitchFamily="18" charset="0"/>
            </a:endParaRPr>
          </a:p>
          <a:p>
            <a:pPr lvl="1" eaLnBrk="1" hangingPunct="1"/>
            <a:r>
              <a:rPr lang="en-US" altLang="en-US" sz="3600" b="1" i="0" dirty="0">
                <a:cs typeface="Times New Roman" panose="02020603050405020304" pitchFamily="18" charset="0"/>
              </a:rPr>
              <a:t>Inductive reasoning</a:t>
            </a:r>
            <a:r>
              <a:rPr lang="en-US" altLang="en-US" sz="3600" b="1" dirty="0">
                <a:cs typeface="Times New Roman" panose="02020603050405020304" pitchFamily="18" charset="0"/>
              </a:rPr>
              <a:t> </a:t>
            </a:r>
            <a:br>
              <a:rPr lang="en-US" altLang="en-US" sz="3600" dirty="0">
                <a:cs typeface="Times New Roman" panose="02020603050405020304" pitchFamily="18" charset="0"/>
              </a:rPr>
            </a:br>
            <a:r>
              <a:rPr lang="en-US" altLang="en-US" sz="3600" dirty="0">
                <a:cs typeface="Times New Roman" panose="02020603050405020304" pitchFamily="18" charset="0"/>
              </a:rPr>
              <a:t>(theory building)</a:t>
            </a:r>
          </a:p>
        </p:txBody>
      </p:sp>
    </p:spTree>
    <p:extLst>
      <p:ext uri="{BB962C8B-B14F-4D97-AF65-F5344CB8AC3E}">
        <p14:creationId xmlns:p14="http://schemas.microsoft.com/office/powerpoint/2010/main" val="264062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A5FBBAC0-77EA-4924-93A6-FFA0A78FF335}"/>
              </a:ext>
            </a:extLst>
          </p:cNvPr>
          <p:cNvSpPr>
            <a:spLocks noGrp="1"/>
          </p:cNvSpPr>
          <p:nvPr>
            <p:ph type="sldNum" sz="quarter" idx="11"/>
          </p:nvPr>
        </p:nvSpPr>
        <p:spPr bwMode="auto">
          <a:xfrm>
            <a:off x="6575843" y="6496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43D965D6-203F-4286-A0FC-F01046338142}" type="slidenum">
              <a:rPr lang="en-US" altLang="en-US">
                <a:solidFill>
                  <a:srgbClr val="898989"/>
                </a:solidFill>
              </a:rPr>
              <a:pPr/>
              <a:t>42</a:t>
            </a:fld>
            <a:endParaRPr lang="en-US" altLang="en-US">
              <a:solidFill>
                <a:srgbClr val="898989"/>
              </a:solidFill>
            </a:endParaRPr>
          </a:p>
        </p:txBody>
      </p:sp>
      <p:sp>
        <p:nvSpPr>
          <p:cNvPr id="32771" name="Rectangle 2">
            <a:extLst>
              <a:ext uri="{FF2B5EF4-FFF2-40B4-BE49-F238E27FC236}">
                <a16:creationId xmlns:a16="http://schemas.microsoft.com/office/drawing/2014/main" id="{589E3319-F331-4DD7-8102-0EB8412F42CE}"/>
              </a:ext>
            </a:extLst>
          </p:cNvPr>
          <p:cNvSpPr>
            <a:spLocks noGrp="1"/>
          </p:cNvSpPr>
          <p:nvPr>
            <p:ph type="title"/>
          </p:nvPr>
        </p:nvSpPr>
        <p:spPr/>
        <p:txBody>
          <a:bodyPr/>
          <a:lstStyle/>
          <a:p>
            <a:pPr eaLnBrk="1" hangingPunct="1"/>
            <a:r>
              <a:rPr lang="en-US" altLang="en-US">
                <a:cs typeface="Tahoma" panose="020B0604030504040204" pitchFamily="34" charset="0"/>
              </a:rPr>
              <a:t>Deductive reasoning</a:t>
            </a:r>
          </a:p>
        </p:txBody>
      </p:sp>
      <p:sp>
        <p:nvSpPr>
          <p:cNvPr id="32772" name="Rectangle 3">
            <a:extLst>
              <a:ext uri="{FF2B5EF4-FFF2-40B4-BE49-F238E27FC236}">
                <a16:creationId xmlns:a16="http://schemas.microsoft.com/office/drawing/2014/main" id="{AB25533E-887C-4898-9916-78315DD9E1F5}"/>
              </a:ext>
            </a:extLst>
          </p:cNvPr>
          <p:cNvSpPr>
            <a:spLocks noGrp="1"/>
          </p:cNvSpPr>
          <p:nvPr>
            <p:ph type="body" idx="1"/>
          </p:nvPr>
        </p:nvSpPr>
        <p:spPr/>
        <p:txBody>
          <a:bodyPr/>
          <a:lstStyle/>
          <a:p>
            <a:pPr eaLnBrk="1" hangingPunct="1"/>
            <a:r>
              <a:rPr lang="en-US" altLang="en-US" sz="2800" dirty="0">
                <a:cs typeface="Times New Roman" panose="02020603050405020304" pitchFamily="18" charset="0"/>
              </a:rPr>
              <a:t>The logical process of deriving a conclusion about a specific instance based on a known general premise or something known to be true.</a:t>
            </a:r>
          </a:p>
          <a:p>
            <a:pPr eaLnBrk="1" hangingPunct="1"/>
            <a:endParaRPr lang="en-US" altLang="en-US" sz="2800" dirty="0">
              <a:cs typeface="Times New Roman" panose="02020603050405020304" pitchFamily="18" charset="0"/>
            </a:endParaRPr>
          </a:p>
          <a:p>
            <a:pPr eaLnBrk="1" hangingPunct="1"/>
            <a:r>
              <a:rPr lang="en-US" altLang="en-US" sz="2800" dirty="0">
                <a:cs typeface="Times New Roman" panose="02020603050405020304" pitchFamily="18" charset="0"/>
              </a:rPr>
              <a:t>This is called the “top-down” approach because the researcher starts at the top with a very broad spectrum of information and they work their way down to a specific 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77ADB7EB-C5B6-46C8-88DA-9AC23923021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9EED238D-DB3E-446F-8AF0-AE001784273B}" type="slidenum">
              <a:rPr lang="en-US" altLang="en-US">
                <a:solidFill>
                  <a:srgbClr val="898989"/>
                </a:solidFill>
              </a:rPr>
              <a:pPr/>
              <a:t>43</a:t>
            </a:fld>
            <a:endParaRPr lang="en-US" altLang="en-US">
              <a:solidFill>
                <a:srgbClr val="898989"/>
              </a:solidFill>
            </a:endParaRPr>
          </a:p>
        </p:txBody>
      </p:sp>
      <p:sp>
        <p:nvSpPr>
          <p:cNvPr id="33795" name="Rectangle 2">
            <a:extLst>
              <a:ext uri="{FF2B5EF4-FFF2-40B4-BE49-F238E27FC236}">
                <a16:creationId xmlns:a16="http://schemas.microsoft.com/office/drawing/2014/main" id="{25EBC029-351B-44C2-A1E2-2BF73F4A589F}"/>
              </a:ext>
            </a:extLst>
          </p:cNvPr>
          <p:cNvSpPr>
            <a:spLocks noGrp="1"/>
          </p:cNvSpPr>
          <p:nvPr>
            <p:ph type="title"/>
          </p:nvPr>
        </p:nvSpPr>
        <p:spPr/>
        <p:txBody>
          <a:bodyPr/>
          <a:lstStyle/>
          <a:p>
            <a:pPr eaLnBrk="1" hangingPunct="1"/>
            <a:r>
              <a:rPr lang="en-US" altLang="en-US">
                <a:cs typeface="Times New Roman" panose="02020603050405020304" pitchFamily="18" charset="0"/>
              </a:rPr>
              <a:t>Deductive Reasoning</a:t>
            </a:r>
          </a:p>
        </p:txBody>
      </p:sp>
      <p:sp>
        <p:nvSpPr>
          <p:cNvPr id="28676" name="Rectangle 3">
            <a:extLst>
              <a:ext uri="{FF2B5EF4-FFF2-40B4-BE49-F238E27FC236}">
                <a16:creationId xmlns:a16="http://schemas.microsoft.com/office/drawing/2014/main" id="{BFA7B307-B31E-46AB-A019-B1611F554FFF}"/>
              </a:ext>
            </a:extLst>
          </p:cNvPr>
          <p:cNvSpPr>
            <a:spLocks noGrp="1"/>
          </p:cNvSpPr>
          <p:nvPr>
            <p:ph type="body" idx="1"/>
          </p:nvPr>
        </p:nvSpPr>
        <p:spPr>
          <a:xfrm>
            <a:off x="1338263" y="1084263"/>
            <a:ext cx="7761287" cy="5411787"/>
          </a:xfrm>
        </p:spPr>
        <p:txBody>
          <a:bodyPr/>
          <a:lstStyle/>
          <a:p>
            <a:pPr eaLnBrk="1" hangingPunct="1"/>
            <a:r>
              <a:rPr lang="en-US" altLang="en-US" b="1" dirty="0">
                <a:cs typeface="Times New Roman" panose="02020603050405020304" pitchFamily="18" charset="0"/>
              </a:rPr>
              <a:t>All Russian citizens </a:t>
            </a:r>
            <a:r>
              <a:rPr lang="en-US" altLang="en-US" dirty="0">
                <a:cs typeface="Times New Roman" panose="02020603050405020304" pitchFamily="18" charset="0"/>
              </a:rPr>
              <a:t>can sing Russian national anthem.</a:t>
            </a:r>
          </a:p>
          <a:p>
            <a:pPr marL="0" indent="0" eaLnBrk="1" hangingPunct="1">
              <a:buNone/>
            </a:pPr>
            <a:r>
              <a:rPr lang="en-US" altLang="en-US" dirty="0">
                <a:cs typeface="Times New Roman" panose="02020603050405020304" pitchFamily="18" charset="0"/>
              </a:rPr>
              <a:t> </a:t>
            </a:r>
          </a:p>
          <a:p>
            <a:pPr eaLnBrk="1" hangingPunct="1"/>
            <a:r>
              <a:rPr lang="en-US" altLang="en-US" dirty="0">
                <a:cs typeface="Times New Roman" panose="02020603050405020304" pitchFamily="18" charset="0"/>
              </a:rPr>
              <a:t>Given that…</a:t>
            </a:r>
          </a:p>
          <a:p>
            <a:pPr lvl="1" eaLnBrk="1" hangingPunct="1"/>
            <a:r>
              <a:rPr lang="en-US" altLang="en-US" dirty="0">
                <a:cs typeface="Times New Roman" panose="02020603050405020304" pitchFamily="18" charset="0"/>
              </a:rPr>
              <a:t>Bastian is Russian</a:t>
            </a:r>
          </a:p>
          <a:p>
            <a:pPr lvl="1" eaLnBrk="1" hangingPunct="1"/>
            <a:r>
              <a:rPr lang="en-US" altLang="en-US" dirty="0">
                <a:cs typeface="Times New Roman" panose="02020603050405020304" pitchFamily="18" charset="0"/>
              </a:rPr>
              <a:t>Erik is Russian</a:t>
            </a:r>
            <a:r>
              <a:rPr lang="en-US" altLang="en-US" b="1" dirty="0">
                <a:cs typeface="Times New Roman" panose="02020603050405020304" pitchFamily="18" charset="0"/>
              </a:rPr>
              <a:t> </a:t>
            </a:r>
            <a:endParaRPr lang="en-US" altLang="en-US" dirty="0">
              <a:cs typeface="Times New Roman" panose="02020603050405020304" pitchFamily="18" charset="0"/>
            </a:endParaRPr>
          </a:p>
          <a:p>
            <a:pPr lvl="1" eaLnBrk="1" hangingPunct="1"/>
            <a:r>
              <a:rPr lang="en-US" altLang="en-US" dirty="0">
                <a:cs typeface="Times New Roman" panose="02020603050405020304" pitchFamily="18" charset="0"/>
              </a:rPr>
              <a:t>Stephan is Russian</a:t>
            </a:r>
            <a:endParaRPr lang="en-US" altLang="en-US" b="1" dirty="0">
              <a:cs typeface="Times New Roman" panose="02020603050405020304" pitchFamily="18" charset="0"/>
            </a:endParaRPr>
          </a:p>
          <a:p>
            <a:pPr lvl="1"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Then…</a:t>
            </a:r>
          </a:p>
          <a:p>
            <a:pPr lvl="1" eaLnBrk="1" hangingPunct="1"/>
            <a:r>
              <a:rPr lang="en-US" altLang="en-US" dirty="0">
                <a:cs typeface="Times New Roman" panose="02020603050405020304" pitchFamily="18" charset="0"/>
              </a:rPr>
              <a:t>Bastian, Erik, and Stephan can sing Russian national anthem.</a:t>
            </a:r>
          </a:p>
        </p:txBody>
      </p:sp>
      <p:sp>
        <p:nvSpPr>
          <p:cNvPr id="2" name="Rectangle 1">
            <a:extLst>
              <a:ext uri="{FF2B5EF4-FFF2-40B4-BE49-F238E27FC236}">
                <a16:creationId xmlns:a16="http://schemas.microsoft.com/office/drawing/2014/main" id="{4863019C-C14B-4CDA-84CC-F59602008A10}"/>
              </a:ext>
            </a:extLst>
          </p:cNvPr>
          <p:cNvSpPr/>
          <p:nvPr/>
        </p:nvSpPr>
        <p:spPr>
          <a:xfrm>
            <a:off x="6037615" y="1473088"/>
            <a:ext cx="2617255"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Broad info</a:t>
            </a:r>
          </a:p>
        </p:txBody>
      </p:sp>
      <p:sp>
        <p:nvSpPr>
          <p:cNvPr id="6" name="Rectangle 5">
            <a:extLst>
              <a:ext uri="{FF2B5EF4-FFF2-40B4-BE49-F238E27FC236}">
                <a16:creationId xmlns:a16="http://schemas.microsoft.com/office/drawing/2014/main" id="{0817210E-2A68-475D-909E-AB8BF1A4CADF}"/>
              </a:ext>
            </a:extLst>
          </p:cNvPr>
          <p:cNvSpPr/>
          <p:nvPr/>
        </p:nvSpPr>
        <p:spPr>
          <a:xfrm>
            <a:off x="5845831" y="3467794"/>
            <a:ext cx="3000821"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Specific info</a:t>
            </a:r>
          </a:p>
        </p:txBody>
      </p:sp>
      <p:sp>
        <p:nvSpPr>
          <p:cNvPr id="7" name="Rectangle 6">
            <a:extLst>
              <a:ext uri="{FF2B5EF4-FFF2-40B4-BE49-F238E27FC236}">
                <a16:creationId xmlns:a16="http://schemas.microsoft.com/office/drawing/2014/main" id="{01C8E8A6-4346-4CBC-920E-D4D8425F1529}"/>
              </a:ext>
            </a:extLst>
          </p:cNvPr>
          <p:cNvSpPr/>
          <p:nvPr/>
        </p:nvSpPr>
        <p:spPr>
          <a:xfrm>
            <a:off x="6366109" y="5176421"/>
            <a:ext cx="2733441"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Conclusion</a:t>
            </a:r>
          </a:p>
        </p:txBody>
      </p:sp>
      <p:sp>
        <p:nvSpPr>
          <p:cNvPr id="3" name="Arrow: Up-Down 2">
            <a:extLst>
              <a:ext uri="{FF2B5EF4-FFF2-40B4-BE49-F238E27FC236}">
                <a16:creationId xmlns:a16="http://schemas.microsoft.com/office/drawing/2014/main" id="{8693DAE6-76FC-400B-B065-CEAFB950AD5D}"/>
              </a:ext>
            </a:extLst>
          </p:cNvPr>
          <p:cNvSpPr/>
          <p:nvPr/>
        </p:nvSpPr>
        <p:spPr>
          <a:xfrm>
            <a:off x="7026971" y="2204863"/>
            <a:ext cx="804231" cy="123743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rrow: Curved Right 3">
            <a:extLst>
              <a:ext uri="{FF2B5EF4-FFF2-40B4-BE49-F238E27FC236}">
                <a16:creationId xmlns:a16="http://schemas.microsoft.com/office/drawing/2014/main" id="{514F708B-978B-4FD9-8F51-A27AE570086C}"/>
              </a:ext>
            </a:extLst>
          </p:cNvPr>
          <p:cNvSpPr/>
          <p:nvPr/>
        </p:nvSpPr>
        <p:spPr>
          <a:xfrm>
            <a:off x="5206853" y="2780087"/>
            <a:ext cx="1277956" cy="300760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6">
                                            <p:txEl>
                                              <p:pRg st="2" end="2"/>
                                            </p:txEl>
                                          </p:spTgt>
                                        </p:tgtEl>
                                        <p:attrNameLst>
                                          <p:attrName>style.visibility</p:attrName>
                                        </p:attrNameLst>
                                      </p:cBhvr>
                                      <p:to>
                                        <p:strVal val="visible"/>
                                      </p:to>
                                    </p:set>
                                    <p:animEffect transition="in" filter="fade">
                                      <p:cBhvr>
                                        <p:cTn id="12" dur="500"/>
                                        <p:tgtEl>
                                          <p:spTgt spid="2867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676">
                                            <p:txEl>
                                              <p:pRg st="3" end="3"/>
                                            </p:txEl>
                                          </p:spTgt>
                                        </p:tgtEl>
                                        <p:attrNameLst>
                                          <p:attrName>style.visibility</p:attrName>
                                        </p:attrNameLst>
                                      </p:cBhvr>
                                      <p:to>
                                        <p:strVal val="visible"/>
                                      </p:to>
                                    </p:set>
                                    <p:animEffect transition="in" filter="fade">
                                      <p:cBhvr>
                                        <p:cTn id="15" dur="500"/>
                                        <p:tgtEl>
                                          <p:spTgt spid="2867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676">
                                            <p:txEl>
                                              <p:pRg st="4" end="4"/>
                                            </p:txEl>
                                          </p:spTgt>
                                        </p:tgtEl>
                                        <p:attrNameLst>
                                          <p:attrName>style.visibility</p:attrName>
                                        </p:attrNameLst>
                                      </p:cBhvr>
                                      <p:to>
                                        <p:strVal val="visible"/>
                                      </p:to>
                                    </p:set>
                                    <p:animEffect transition="in" filter="fade">
                                      <p:cBhvr>
                                        <p:cTn id="18" dur="500"/>
                                        <p:tgtEl>
                                          <p:spTgt spid="2867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8676">
                                            <p:txEl>
                                              <p:pRg st="5" end="5"/>
                                            </p:txEl>
                                          </p:spTgt>
                                        </p:tgtEl>
                                        <p:attrNameLst>
                                          <p:attrName>style.visibility</p:attrName>
                                        </p:attrNameLst>
                                      </p:cBhvr>
                                      <p:to>
                                        <p:strVal val="visible"/>
                                      </p:to>
                                    </p:set>
                                    <p:animEffect transition="in" filter="fade">
                                      <p:cBhvr>
                                        <p:cTn id="21" dur="500"/>
                                        <p:tgtEl>
                                          <p:spTgt spid="2867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676">
                                            <p:txEl>
                                              <p:pRg st="7" end="7"/>
                                            </p:txEl>
                                          </p:spTgt>
                                        </p:tgtEl>
                                        <p:attrNameLst>
                                          <p:attrName>style.visibility</p:attrName>
                                        </p:attrNameLst>
                                      </p:cBhvr>
                                      <p:to>
                                        <p:strVal val="visible"/>
                                      </p:to>
                                    </p:set>
                                    <p:animEffect transition="in" filter="fade">
                                      <p:cBhvr>
                                        <p:cTn id="36" dur="500"/>
                                        <p:tgtEl>
                                          <p:spTgt spid="2867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28676">
                                            <p:txEl>
                                              <p:pRg st="8" end="8"/>
                                            </p:txEl>
                                          </p:spTgt>
                                        </p:tgtEl>
                                        <p:attrNameLst>
                                          <p:attrName>style.visibility</p:attrName>
                                        </p:attrNameLst>
                                      </p:cBhvr>
                                      <p:to>
                                        <p:strVal val="visible"/>
                                      </p:to>
                                    </p:set>
                                    <p:animEffect transition="in" filter="fade">
                                      <p:cBhvr>
                                        <p:cTn id="44" dur="500"/>
                                        <p:tgtEl>
                                          <p:spTgt spid="28676">
                                            <p:txEl>
                                              <p:pRg st="8" end="8"/>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7E25F83D-71CA-4F2D-8ED5-AB10CDFC1A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41BE7597-548D-4F56-AE7A-767951521845}" type="slidenum">
              <a:rPr lang="en-US" altLang="en-US">
                <a:solidFill>
                  <a:srgbClr val="898989"/>
                </a:solidFill>
              </a:rPr>
              <a:pPr/>
              <a:t>44</a:t>
            </a:fld>
            <a:endParaRPr lang="en-US" altLang="en-US">
              <a:solidFill>
                <a:srgbClr val="898989"/>
              </a:solidFill>
            </a:endParaRPr>
          </a:p>
        </p:txBody>
      </p:sp>
      <p:sp>
        <p:nvSpPr>
          <p:cNvPr id="34819" name="Rectangle 2">
            <a:extLst>
              <a:ext uri="{FF2B5EF4-FFF2-40B4-BE49-F238E27FC236}">
                <a16:creationId xmlns:a16="http://schemas.microsoft.com/office/drawing/2014/main" id="{60D81F09-3A1A-494E-94E6-495ED47D7F2B}"/>
              </a:ext>
            </a:extLst>
          </p:cNvPr>
          <p:cNvSpPr>
            <a:spLocks noGrp="1"/>
          </p:cNvSpPr>
          <p:nvPr>
            <p:ph type="title"/>
          </p:nvPr>
        </p:nvSpPr>
        <p:spPr/>
        <p:txBody>
          <a:bodyPr/>
          <a:lstStyle/>
          <a:p>
            <a:pPr eaLnBrk="1" hangingPunct="1"/>
            <a:r>
              <a:rPr lang="en-US" altLang="en-US">
                <a:cs typeface="Times New Roman" panose="02020603050405020304" pitchFamily="18" charset="0"/>
              </a:rPr>
              <a:t>Deductive Reasoning</a:t>
            </a:r>
          </a:p>
        </p:txBody>
      </p:sp>
      <p:sp>
        <p:nvSpPr>
          <p:cNvPr id="34820" name="Rectangle 3">
            <a:extLst>
              <a:ext uri="{FF2B5EF4-FFF2-40B4-BE49-F238E27FC236}">
                <a16:creationId xmlns:a16="http://schemas.microsoft.com/office/drawing/2014/main" id="{6AA0FCF1-FE32-424F-A4BA-501F627A17AC}"/>
              </a:ext>
            </a:extLst>
          </p:cNvPr>
          <p:cNvSpPr>
            <a:spLocks noGrp="1"/>
          </p:cNvSpPr>
          <p:nvPr>
            <p:ph type="body" idx="1"/>
          </p:nvPr>
        </p:nvSpPr>
        <p:spPr/>
        <p:txBody>
          <a:bodyPr/>
          <a:lstStyle/>
          <a:p>
            <a:pPr eaLnBrk="1" hangingPunct="1"/>
            <a:r>
              <a:rPr lang="en-US" altLang="en-US">
                <a:cs typeface="Times New Roman" panose="02020603050405020304" pitchFamily="18" charset="0"/>
              </a:rPr>
              <a:t>Deductive Reasoning is normally used in quantitative research.</a:t>
            </a:r>
          </a:p>
          <a:p>
            <a:pPr eaLnBrk="1" hangingPunct="1"/>
            <a:r>
              <a:rPr lang="en-US" altLang="en-US">
                <a:cs typeface="Times New Roman" panose="02020603050405020304" pitchFamily="18" charset="0"/>
              </a:rPr>
              <a:t>It is usually used for theory testing.</a:t>
            </a:r>
          </a:p>
        </p:txBody>
      </p:sp>
      <p:pic>
        <p:nvPicPr>
          <p:cNvPr id="34821" name="Picture 2" descr="http://www.socialresearchmethods.net/kb/Assets/images/deduct.gif">
            <a:hlinkClick r:id="rId3"/>
            <a:extLst>
              <a:ext uri="{FF2B5EF4-FFF2-40B4-BE49-F238E27FC236}">
                <a16:creationId xmlns:a16="http://schemas.microsoft.com/office/drawing/2014/main" id="{6729EE73-23F4-46BE-B1CD-13CA20F9E1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3257550"/>
            <a:ext cx="71056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89D5205-A539-4457-B253-EC5CB8F4160D}"/>
              </a:ext>
            </a:extLst>
          </p:cNvPr>
          <p:cNvSpPr>
            <a:spLocks noGrp="1"/>
          </p:cNvSpPr>
          <p:nvPr>
            <p:ph type="title"/>
          </p:nvPr>
        </p:nvSpPr>
        <p:spPr/>
        <p:txBody>
          <a:bodyPr/>
          <a:lstStyle/>
          <a:p>
            <a:pPr eaLnBrk="1" hangingPunct="1"/>
            <a:r>
              <a:rPr lang="en-US" altLang="en-US">
                <a:cs typeface="Times New Roman" panose="02020603050405020304" pitchFamily="18" charset="0"/>
              </a:rPr>
              <a:t>Deductive Reasoning (example)</a:t>
            </a:r>
          </a:p>
        </p:txBody>
      </p:sp>
      <p:sp>
        <p:nvSpPr>
          <p:cNvPr id="35843" name="Rectangle 3">
            <a:extLst>
              <a:ext uri="{FF2B5EF4-FFF2-40B4-BE49-F238E27FC236}">
                <a16:creationId xmlns:a16="http://schemas.microsoft.com/office/drawing/2014/main" id="{AC90B138-C106-41A3-9F4C-3DD9F248E087}"/>
              </a:ext>
            </a:extLst>
          </p:cNvPr>
          <p:cNvSpPr>
            <a:spLocks noGrp="1"/>
          </p:cNvSpPr>
          <p:nvPr>
            <p:ph type="body" idx="1"/>
          </p:nvPr>
        </p:nvSpPr>
        <p:spPr>
          <a:xfrm>
            <a:off x="1350963" y="1084263"/>
            <a:ext cx="7761287" cy="5041900"/>
          </a:xfrm>
        </p:spPr>
        <p:txBody>
          <a:bodyPr/>
          <a:lstStyle/>
          <a:p>
            <a:pPr eaLnBrk="1" hangingPunct="1"/>
            <a:r>
              <a:rPr lang="en-US" altLang="en-US">
                <a:cs typeface="Times New Roman" panose="02020603050405020304" pitchFamily="18" charset="0"/>
              </a:rPr>
              <a:t>The </a:t>
            </a:r>
            <a:r>
              <a:rPr lang="en-US" altLang="en-US" i="1">
                <a:cs typeface="Times New Roman" panose="02020603050405020304" pitchFamily="18" charset="0"/>
              </a:rPr>
              <a:t>Technology Acceptance Model</a:t>
            </a:r>
            <a:r>
              <a:rPr lang="en-US" altLang="en-US">
                <a:cs typeface="Times New Roman" panose="02020603050405020304" pitchFamily="18" charset="0"/>
              </a:rPr>
              <a:t> (TAM) is an information systems theory that models how users come to accept and use a technology.</a:t>
            </a:r>
          </a:p>
        </p:txBody>
      </p:sp>
      <p:sp>
        <p:nvSpPr>
          <p:cNvPr id="2" name="Rectangle 1">
            <a:extLst>
              <a:ext uri="{FF2B5EF4-FFF2-40B4-BE49-F238E27FC236}">
                <a16:creationId xmlns:a16="http://schemas.microsoft.com/office/drawing/2014/main" id="{EDF597ED-9069-4481-AB4B-1ED8B803DC07}"/>
              </a:ext>
            </a:extLst>
          </p:cNvPr>
          <p:cNvSpPr/>
          <p:nvPr/>
        </p:nvSpPr>
        <p:spPr>
          <a:xfrm>
            <a:off x="2146300" y="3748088"/>
            <a:ext cx="2173288" cy="8429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a:t>Perceived</a:t>
            </a:r>
          </a:p>
          <a:p>
            <a:pPr algn="ctr" eaLnBrk="1" hangingPunct="1">
              <a:defRPr/>
            </a:pPr>
            <a:r>
              <a:rPr lang="en-US" b="1" dirty="0"/>
              <a:t>Usefulness</a:t>
            </a:r>
          </a:p>
        </p:txBody>
      </p:sp>
      <p:sp>
        <p:nvSpPr>
          <p:cNvPr id="6" name="Rectangle 5">
            <a:extLst>
              <a:ext uri="{FF2B5EF4-FFF2-40B4-BE49-F238E27FC236}">
                <a16:creationId xmlns:a16="http://schemas.microsoft.com/office/drawing/2014/main" id="{ECA78EA9-C50D-4801-A13F-1EE477755126}"/>
              </a:ext>
            </a:extLst>
          </p:cNvPr>
          <p:cNvSpPr/>
          <p:nvPr/>
        </p:nvSpPr>
        <p:spPr>
          <a:xfrm>
            <a:off x="2146300" y="5472113"/>
            <a:ext cx="2173288" cy="8429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a:t>Perceived</a:t>
            </a:r>
          </a:p>
          <a:p>
            <a:pPr algn="ctr" eaLnBrk="1" hangingPunct="1">
              <a:defRPr/>
            </a:pPr>
            <a:r>
              <a:rPr lang="en-US" b="1" dirty="0"/>
              <a:t>Ease of use</a:t>
            </a:r>
          </a:p>
        </p:txBody>
      </p:sp>
      <p:sp>
        <p:nvSpPr>
          <p:cNvPr id="7" name="Rectangle 6">
            <a:extLst>
              <a:ext uri="{FF2B5EF4-FFF2-40B4-BE49-F238E27FC236}">
                <a16:creationId xmlns:a16="http://schemas.microsoft.com/office/drawing/2014/main" id="{872CABA4-F054-4FF2-A42A-FCB2C7E32C5D}"/>
              </a:ext>
            </a:extLst>
          </p:cNvPr>
          <p:cNvSpPr/>
          <p:nvPr/>
        </p:nvSpPr>
        <p:spPr>
          <a:xfrm>
            <a:off x="5949950" y="4697413"/>
            <a:ext cx="2173288" cy="8429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a:t>Intention to</a:t>
            </a:r>
          </a:p>
          <a:p>
            <a:pPr algn="ctr" eaLnBrk="1" hangingPunct="1">
              <a:defRPr/>
            </a:pPr>
            <a:r>
              <a:rPr lang="en-US" b="1" dirty="0"/>
              <a:t>Use Technology</a:t>
            </a:r>
          </a:p>
        </p:txBody>
      </p:sp>
      <p:cxnSp>
        <p:nvCxnSpPr>
          <p:cNvPr id="13" name="Straight Arrow Connector 12">
            <a:extLst>
              <a:ext uri="{FF2B5EF4-FFF2-40B4-BE49-F238E27FC236}">
                <a16:creationId xmlns:a16="http://schemas.microsoft.com/office/drawing/2014/main" id="{04CD9D76-B9DD-4AE1-B805-C8373761D07A}"/>
              </a:ext>
            </a:extLst>
          </p:cNvPr>
          <p:cNvCxnSpPr>
            <a:stCxn id="2" idx="3"/>
            <a:endCxn id="7" idx="1"/>
          </p:cNvCxnSpPr>
          <p:nvPr/>
        </p:nvCxnSpPr>
        <p:spPr>
          <a:xfrm>
            <a:off x="4319588" y="4170363"/>
            <a:ext cx="1630362" cy="9493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ED1CC9C8-3CFA-4673-B5B1-B9AD8932E739}"/>
              </a:ext>
            </a:extLst>
          </p:cNvPr>
          <p:cNvCxnSpPr>
            <a:stCxn id="6" idx="3"/>
            <a:endCxn id="7" idx="1"/>
          </p:cNvCxnSpPr>
          <p:nvPr/>
        </p:nvCxnSpPr>
        <p:spPr>
          <a:xfrm flipV="1">
            <a:off x="4319588" y="5119688"/>
            <a:ext cx="1630362" cy="773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2AF778ED-8A17-4D15-B5A5-8FE084BE78D8}"/>
              </a:ext>
            </a:extLst>
          </p:cNvPr>
          <p:cNvSpPr txBox="1">
            <a:spLocks noChangeArrowheads="1"/>
          </p:cNvSpPr>
          <p:nvPr/>
        </p:nvSpPr>
        <p:spPr bwMode="auto">
          <a:xfrm>
            <a:off x="4819650" y="3836988"/>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a:t>+</a:t>
            </a:r>
          </a:p>
        </p:txBody>
      </p:sp>
      <p:sp>
        <p:nvSpPr>
          <p:cNvPr id="10" name="TextBox 9">
            <a:extLst>
              <a:ext uri="{FF2B5EF4-FFF2-40B4-BE49-F238E27FC236}">
                <a16:creationId xmlns:a16="http://schemas.microsoft.com/office/drawing/2014/main" id="{E1CD3ED2-78BE-44C3-8B84-A57D87857800}"/>
              </a:ext>
            </a:extLst>
          </p:cNvPr>
          <p:cNvSpPr txBox="1">
            <a:spLocks noChangeArrowheads="1"/>
          </p:cNvSpPr>
          <p:nvPr/>
        </p:nvSpPr>
        <p:spPr bwMode="auto">
          <a:xfrm>
            <a:off x="4867275" y="5570538"/>
            <a:ext cx="571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7F31DE0-1F1A-4FA1-BEDB-5E13A53BA604}"/>
              </a:ext>
            </a:extLst>
          </p:cNvPr>
          <p:cNvSpPr>
            <a:spLocks noGrp="1"/>
          </p:cNvSpPr>
          <p:nvPr>
            <p:ph type="title"/>
          </p:nvPr>
        </p:nvSpPr>
        <p:spPr/>
        <p:txBody>
          <a:bodyPr/>
          <a:lstStyle/>
          <a:p>
            <a:r>
              <a:rPr lang="en-US" altLang="en-US">
                <a:cs typeface="Times New Roman" panose="02020603050405020304" pitchFamily="18" charset="0"/>
              </a:rPr>
              <a:t>Deductive Reasoning (example)</a:t>
            </a:r>
            <a:endParaRPr lang="en-US" altLang="en-US">
              <a:cs typeface="Tahoma" panose="020B0604030504040204" pitchFamily="34" charset="0"/>
            </a:endParaRPr>
          </a:p>
        </p:txBody>
      </p:sp>
      <p:sp>
        <p:nvSpPr>
          <p:cNvPr id="3" name="Content Placeholder 2">
            <a:extLst>
              <a:ext uri="{FF2B5EF4-FFF2-40B4-BE49-F238E27FC236}">
                <a16:creationId xmlns:a16="http://schemas.microsoft.com/office/drawing/2014/main" id="{45040D89-1383-4AEA-A5BC-D6FB4EB615AD}"/>
              </a:ext>
            </a:extLst>
          </p:cNvPr>
          <p:cNvSpPr>
            <a:spLocks noGrp="1"/>
          </p:cNvSpPr>
          <p:nvPr>
            <p:ph idx="1"/>
          </p:nvPr>
        </p:nvSpPr>
        <p:spPr>
          <a:xfrm>
            <a:off x="1338263" y="1084263"/>
            <a:ext cx="7761287" cy="5411787"/>
          </a:xfrm>
        </p:spPr>
        <p:txBody>
          <a:bodyPr/>
          <a:lstStyle/>
          <a:p>
            <a:r>
              <a:rPr lang="en-US" altLang="en-US" dirty="0">
                <a:cs typeface="Times New Roman" panose="02020603050405020304" pitchFamily="18" charset="0"/>
              </a:rPr>
              <a:t>Theory of TAM (general information)</a:t>
            </a:r>
          </a:p>
          <a:p>
            <a:pPr lvl="1"/>
            <a:r>
              <a:rPr lang="en-US" altLang="en-US" u="sng" dirty="0">
                <a:cs typeface="Times New Roman" panose="02020603050405020304" pitchFamily="18" charset="0"/>
              </a:rPr>
              <a:t>Perceived Usefulness</a:t>
            </a:r>
            <a:r>
              <a:rPr lang="en-US" altLang="en-US" dirty="0">
                <a:cs typeface="Times New Roman" panose="02020603050405020304" pitchFamily="18" charset="0"/>
              </a:rPr>
              <a:t> </a:t>
            </a:r>
            <a:r>
              <a:rPr lang="en-US" altLang="en-US" i="0" dirty="0">
                <a:cs typeface="Times New Roman" panose="02020603050405020304" pitchFamily="18" charset="0"/>
              </a:rPr>
              <a:t>and</a:t>
            </a:r>
            <a:r>
              <a:rPr lang="en-US" altLang="en-US" dirty="0">
                <a:cs typeface="Times New Roman" panose="02020603050405020304" pitchFamily="18" charset="0"/>
              </a:rPr>
              <a:t> </a:t>
            </a:r>
            <a:r>
              <a:rPr lang="en-US" altLang="en-US" u="sng" dirty="0">
                <a:cs typeface="Times New Roman" panose="02020603050405020304" pitchFamily="18" charset="0"/>
              </a:rPr>
              <a:t>Perceive ease of use</a:t>
            </a:r>
            <a:r>
              <a:rPr lang="en-US" altLang="en-US" dirty="0">
                <a:cs typeface="Times New Roman" panose="02020603050405020304" pitchFamily="18" charset="0"/>
              </a:rPr>
              <a:t> </a:t>
            </a:r>
            <a:r>
              <a:rPr lang="en-US" altLang="en-US" i="0" dirty="0">
                <a:cs typeface="Times New Roman" panose="02020603050405020304" pitchFamily="18" charset="0"/>
              </a:rPr>
              <a:t>will lead to Intention to use</a:t>
            </a:r>
            <a:r>
              <a:rPr lang="en-US" altLang="en-US" dirty="0">
                <a:cs typeface="Times New Roman" panose="02020603050405020304" pitchFamily="18" charset="0"/>
              </a:rPr>
              <a:t> “</a:t>
            </a:r>
            <a:r>
              <a:rPr lang="en-US" altLang="en-US" b="1" dirty="0">
                <a:cs typeface="Times New Roman" panose="02020603050405020304" pitchFamily="18" charset="0"/>
              </a:rPr>
              <a:t>technology</a:t>
            </a:r>
            <a:r>
              <a:rPr lang="en-US" altLang="en-US" dirty="0">
                <a:cs typeface="Times New Roman" panose="02020603050405020304" pitchFamily="18" charset="0"/>
              </a:rPr>
              <a:t>”.</a:t>
            </a:r>
          </a:p>
          <a:p>
            <a:endParaRPr lang="en-US" altLang="en-US" dirty="0">
              <a:cs typeface="Times New Roman" panose="02020603050405020304" pitchFamily="18" charset="0"/>
            </a:endParaRPr>
          </a:p>
          <a:p>
            <a:r>
              <a:rPr lang="en-US" altLang="en-US" dirty="0">
                <a:cs typeface="Times New Roman" panose="02020603050405020304" pitchFamily="18" charset="0"/>
              </a:rPr>
              <a:t>If the components in TAM theory affect technology usage in general, it should be applicable to all types of technology usage of all people.</a:t>
            </a:r>
          </a:p>
          <a:p>
            <a:pPr lvl="1"/>
            <a:r>
              <a:rPr lang="en-US" altLang="en-US" dirty="0">
                <a:cs typeface="Times New Roman" panose="02020603050405020304" pitchFamily="18" charset="0"/>
              </a:rPr>
              <a:t>E.g. A researcher may want to test whether the TAM theory can explain intention of people to use </a:t>
            </a:r>
            <a:r>
              <a:rPr lang="en-US" altLang="en-US" b="1" dirty="0">
                <a:solidFill>
                  <a:srgbClr val="0000FF"/>
                </a:solidFill>
                <a:cs typeface="Times New Roman" panose="02020603050405020304" pitchFamily="18" charset="0"/>
              </a:rPr>
              <a:t>e-government services. </a:t>
            </a:r>
          </a:p>
        </p:txBody>
      </p:sp>
      <p:sp>
        <p:nvSpPr>
          <p:cNvPr id="36868" name="Slide Number Placeholder 3">
            <a:extLst>
              <a:ext uri="{FF2B5EF4-FFF2-40B4-BE49-F238E27FC236}">
                <a16:creationId xmlns:a16="http://schemas.microsoft.com/office/drawing/2014/main" id="{34901FC0-3438-4392-8794-29422DE958E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6B2B8367-ADD0-415D-BA01-9A1BAF3F4ECD}" type="slidenum">
              <a:rPr lang="en-US" altLang="en-US">
                <a:solidFill>
                  <a:srgbClr val="898989"/>
                </a:solidFill>
              </a:rPr>
              <a:pPr/>
              <a:t>46</a:t>
            </a:fld>
            <a:endParaRPr lang="en-US" altLang="en-US">
              <a:solidFill>
                <a:srgbClr val="898989"/>
              </a:solidFill>
            </a:endParaRPr>
          </a:p>
        </p:txBody>
      </p:sp>
    </p:spTree>
    <p:extLst>
      <p:ext uri="{BB962C8B-B14F-4D97-AF65-F5344CB8AC3E}">
        <p14:creationId xmlns:p14="http://schemas.microsoft.com/office/powerpoint/2010/main" val="80385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7F31DE0-1F1A-4FA1-BEDB-5E13A53BA604}"/>
              </a:ext>
            </a:extLst>
          </p:cNvPr>
          <p:cNvSpPr>
            <a:spLocks noGrp="1"/>
          </p:cNvSpPr>
          <p:nvPr>
            <p:ph type="title"/>
          </p:nvPr>
        </p:nvSpPr>
        <p:spPr/>
        <p:txBody>
          <a:bodyPr/>
          <a:lstStyle/>
          <a:p>
            <a:r>
              <a:rPr lang="en-US" altLang="en-US">
                <a:cs typeface="Times New Roman" panose="02020603050405020304" pitchFamily="18" charset="0"/>
              </a:rPr>
              <a:t>Deductive Reasoning (example)</a:t>
            </a:r>
            <a:endParaRPr lang="en-US" altLang="en-US">
              <a:cs typeface="Tahoma" panose="020B0604030504040204" pitchFamily="34" charset="0"/>
            </a:endParaRPr>
          </a:p>
        </p:txBody>
      </p:sp>
      <p:sp>
        <p:nvSpPr>
          <p:cNvPr id="3" name="Content Placeholder 2">
            <a:extLst>
              <a:ext uri="{FF2B5EF4-FFF2-40B4-BE49-F238E27FC236}">
                <a16:creationId xmlns:a16="http://schemas.microsoft.com/office/drawing/2014/main" id="{45040D89-1383-4AEA-A5BC-D6FB4EB615AD}"/>
              </a:ext>
            </a:extLst>
          </p:cNvPr>
          <p:cNvSpPr>
            <a:spLocks noGrp="1"/>
          </p:cNvSpPr>
          <p:nvPr>
            <p:ph idx="1"/>
          </p:nvPr>
        </p:nvSpPr>
        <p:spPr>
          <a:xfrm>
            <a:off x="1338263" y="1084263"/>
            <a:ext cx="7761287" cy="5411787"/>
          </a:xfrm>
        </p:spPr>
        <p:txBody>
          <a:bodyPr/>
          <a:lstStyle/>
          <a:p>
            <a:r>
              <a:rPr lang="en-US" altLang="en-US" dirty="0">
                <a:cs typeface="Times New Roman" panose="02020603050405020304" pitchFamily="18" charset="0"/>
              </a:rPr>
              <a:t>Theory of TAM (general information)</a:t>
            </a:r>
          </a:p>
          <a:p>
            <a:pPr lvl="1"/>
            <a:r>
              <a:rPr lang="en-US" altLang="en-US" u="sng" dirty="0">
                <a:cs typeface="Times New Roman" panose="02020603050405020304" pitchFamily="18" charset="0"/>
              </a:rPr>
              <a:t>Perceived Usefulness</a:t>
            </a:r>
            <a:r>
              <a:rPr lang="en-US" altLang="en-US" dirty="0">
                <a:cs typeface="Times New Roman" panose="02020603050405020304" pitchFamily="18" charset="0"/>
              </a:rPr>
              <a:t> </a:t>
            </a:r>
            <a:r>
              <a:rPr lang="en-US" altLang="en-US" i="0" dirty="0">
                <a:cs typeface="Times New Roman" panose="02020603050405020304" pitchFamily="18" charset="0"/>
              </a:rPr>
              <a:t>and</a:t>
            </a:r>
            <a:r>
              <a:rPr lang="en-US" altLang="en-US" dirty="0">
                <a:cs typeface="Times New Roman" panose="02020603050405020304" pitchFamily="18" charset="0"/>
              </a:rPr>
              <a:t> </a:t>
            </a:r>
            <a:r>
              <a:rPr lang="en-US" altLang="en-US" u="sng" dirty="0">
                <a:cs typeface="Times New Roman" panose="02020603050405020304" pitchFamily="18" charset="0"/>
              </a:rPr>
              <a:t>Perceive ease of use</a:t>
            </a:r>
            <a:r>
              <a:rPr lang="en-US" altLang="en-US" dirty="0">
                <a:cs typeface="Times New Roman" panose="02020603050405020304" pitchFamily="18" charset="0"/>
              </a:rPr>
              <a:t> </a:t>
            </a:r>
            <a:r>
              <a:rPr lang="en-US" altLang="en-US" i="0" dirty="0">
                <a:cs typeface="Times New Roman" panose="02020603050405020304" pitchFamily="18" charset="0"/>
              </a:rPr>
              <a:t>will lead to Intention to use</a:t>
            </a:r>
            <a:r>
              <a:rPr lang="en-US" altLang="en-US" dirty="0">
                <a:cs typeface="Times New Roman" panose="02020603050405020304" pitchFamily="18" charset="0"/>
              </a:rPr>
              <a:t> “</a:t>
            </a:r>
            <a:r>
              <a:rPr lang="en-US" altLang="en-US" b="1" dirty="0">
                <a:cs typeface="Times New Roman" panose="02020603050405020304" pitchFamily="18" charset="0"/>
              </a:rPr>
              <a:t>technology</a:t>
            </a:r>
            <a:r>
              <a:rPr lang="en-US" altLang="en-US" dirty="0">
                <a:cs typeface="Times New Roman" panose="02020603050405020304" pitchFamily="18" charset="0"/>
              </a:rPr>
              <a:t>”.</a:t>
            </a:r>
          </a:p>
          <a:p>
            <a:r>
              <a:rPr lang="en-US" altLang="en-US" sz="2800" dirty="0">
                <a:cs typeface="Times New Roman" panose="02020603050405020304" pitchFamily="18" charset="0"/>
              </a:rPr>
              <a:t>Specific information</a:t>
            </a:r>
          </a:p>
          <a:p>
            <a:pPr lvl="1"/>
            <a:r>
              <a:rPr lang="en-US" altLang="en-US" sz="2400" b="1" dirty="0">
                <a:cs typeface="Times New Roman" panose="02020603050405020304" pitchFamily="18" charset="0"/>
              </a:rPr>
              <a:t>E-government</a:t>
            </a:r>
            <a:r>
              <a:rPr lang="en-US" altLang="en-US" sz="2400" dirty="0">
                <a:cs typeface="Times New Roman" panose="02020603050405020304" pitchFamily="18" charset="0"/>
              </a:rPr>
              <a:t> is related to technology.</a:t>
            </a:r>
          </a:p>
          <a:p>
            <a:endParaRPr lang="en-US" altLang="en-US" dirty="0">
              <a:cs typeface="Times New Roman" panose="02020603050405020304" pitchFamily="18" charset="0"/>
            </a:endParaRPr>
          </a:p>
          <a:p>
            <a:r>
              <a:rPr lang="en-US" altLang="en-US" dirty="0">
                <a:cs typeface="Times New Roman" panose="02020603050405020304" pitchFamily="18" charset="0"/>
              </a:rPr>
              <a:t>Hypothesis</a:t>
            </a:r>
          </a:p>
          <a:p>
            <a:pPr lvl="1"/>
            <a:r>
              <a:rPr lang="en-US" altLang="en-US" u="sng" dirty="0">
                <a:cs typeface="Times New Roman" panose="02020603050405020304" pitchFamily="18" charset="0"/>
              </a:rPr>
              <a:t>Perceived Usefulness</a:t>
            </a:r>
            <a:r>
              <a:rPr lang="en-US" altLang="en-US" dirty="0">
                <a:cs typeface="Times New Roman" panose="02020603050405020304" pitchFamily="18" charset="0"/>
              </a:rPr>
              <a:t> and </a:t>
            </a:r>
            <a:r>
              <a:rPr lang="en-US" altLang="en-US" u="sng" dirty="0">
                <a:cs typeface="Times New Roman" panose="02020603050405020304" pitchFamily="18" charset="0"/>
              </a:rPr>
              <a:t>Perceive ease of use </a:t>
            </a:r>
            <a:r>
              <a:rPr lang="en-US" altLang="en-US" dirty="0">
                <a:cs typeface="Times New Roman" panose="02020603050405020304" pitchFamily="18" charset="0"/>
              </a:rPr>
              <a:t>will lead to Intention to use </a:t>
            </a:r>
            <a:r>
              <a:rPr lang="en-US" altLang="en-US" b="1" dirty="0">
                <a:cs typeface="Times New Roman" panose="02020603050405020304" pitchFamily="18" charset="0"/>
              </a:rPr>
              <a:t>E-Government services</a:t>
            </a:r>
            <a:r>
              <a:rPr lang="en-US" altLang="en-US" dirty="0">
                <a:cs typeface="Times New Roman" panose="02020603050405020304" pitchFamily="18" charset="0"/>
              </a:rPr>
              <a:t>.</a:t>
            </a:r>
          </a:p>
        </p:txBody>
      </p:sp>
      <p:sp>
        <p:nvSpPr>
          <p:cNvPr id="36868" name="Slide Number Placeholder 3">
            <a:extLst>
              <a:ext uri="{FF2B5EF4-FFF2-40B4-BE49-F238E27FC236}">
                <a16:creationId xmlns:a16="http://schemas.microsoft.com/office/drawing/2014/main" id="{34901FC0-3438-4392-8794-29422DE958E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6B2B8367-ADD0-415D-BA01-9A1BAF3F4ECD}" type="slidenum">
              <a:rPr lang="en-US" altLang="en-US">
                <a:solidFill>
                  <a:srgbClr val="898989"/>
                </a:solidFill>
              </a:rPr>
              <a:pPr/>
              <a:t>47</a:t>
            </a:fld>
            <a:endParaRPr lang="en-US" altLang="en-US">
              <a:solidFill>
                <a:srgbClr val="898989"/>
              </a:solidFill>
            </a:endParaRPr>
          </a:p>
        </p:txBody>
      </p:sp>
      <p:sp>
        <p:nvSpPr>
          <p:cNvPr id="9" name="Bent-Up Arrow 8">
            <a:extLst>
              <a:ext uri="{FF2B5EF4-FFF2-40B4-BE49-F238E27FC236}">
                <a16:creationId xmlns:a16="http://schemas.microsoft.com/office/drawing/2014/main" id="{B4BC1C58-A1E9-4142-A705-1350BBA2E22F}"/>
              </a:ext>
            </a:extLst>
          </p:cNvPr>
          <p:cNvSpPr/>
          <p:nvPr/>
        </p:nvSpPr>
        <p:spPr>
          <a:xfrm rot="7868803">
            <a:off x="325438" y="2622550"/>
            <a:ext cx="2033588" cy="1785937"/>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8C48E4AD-8F94-48C2-B449-008A066515E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07531736-EFC8-4653-8B46-FF9F908B5D5A}" type="slidenum">
              <a:rPr lang="en-US" altLang="en-US">
                <a:solidFill>
                  <a:srgbClr val="898989"/>
                </a:solidFill>
              </a:rPr>
              <a:pPr/>
              <a:t>48</a:t>
            </a:fld>
            <a:endParaRPr lang="en-US" altLang="en-US">
              <a:solidFill>
                <a:srgbClr val="898989"/>
              </a:solidFill>
            </a:endParaRPr>
          </a:p>
        </p:txBody>
      </p:sp>
      <p:sp>
        <p:nvSpPr>
          <p:cNvPr id="37891" name="Rectangle 2">
            <a:extLst>
              <a:ext uri="{FF2B5EF4-FFF2-40B4-BE49-F238E27FC236}">
                <a16:creationId xmlns:a16="http://schemas.microsoft.com/office/drawing/2014/main" id="{FC3D96F6-07C5-4C2B-BF30-9018E61D317E}"/>
              </a:ext>
            </a:extLst>
          </p:cNvPr>
          <p:cNvSpPr>
            <a:spLocks noGrp="1"/>
          </p:cNvSpPr>
          <p:nvPr>
            <p:ph type="title"/>
          </p:nvPr>
        </p:nvSpPr>
        <p:spPr/>
        <p:txBody>
          <a:bodyPr/>
          <a:lstStyle/>
          <a:p>
            <a:pPr eaLnBrk="1" hangingPunct="1"/>
            <a:r>
              <a:rPr lang="en-US" altLang="en-US">
                <a:cs typeface="Times New Roman" panose="02020603050405020304" pitchFamily="18" charset="0"/>
              </a:rPr>
              <a:t>Deductive Reasoning</a:t>
            </a:r>
          </a:p>
        </p:txBody>
      </p:sp>
      <p:pic>
        <p:nvPicPr>
          <p:cNvPr id="37892" name="Picture 2" descr="http://www.socialresearchmethods.net/kb/Assets/images/deduct.gif">
            <a:hlinkClick r:id="rId3"/>
            <a:extLst>
              <a:ext uri="{FF2B5EF4-FFF2-40B4-BE49-F238E27FC236}">
                <a16:creationId xmlns:a16="http://schemas.microsoft.com/office/drawing/2014/main" id="{4707F06E-027C-44B7-AF95-52FD37471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568575"/>
            <a:ext cx="793432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2 5">
            <a:extLst>
              <a:ext uri="{FF2B5EF4-FFF2-40B4-BE49-F238E27FC236}">
                <a16:creationId xmlns:a16="http://schemas.microsoft.com/office/drawing/2014/main" id="{A10A08C5-4F4B-456E-83E4-177A482DC332}"/>
              </a:ext>
            </a:extLst>
          </p:cNvPr>
          <p:cNvSpPr/>
          <p:nvPr/>
        </p:nvSpPr>
        <p:spPr>
          <a:xfrm>
            <a:off x="3740150" y="1200150"/>
            <a:ext cx="4500563" cy="687388"/>
          </a:xfrm>
          <a:prstGeom prst="borderCallout2">
            <a:avLst>
              <a:gd name="adj1" fmla="val 48060"/>
              <a:gd name="adj2" fmla="val -945"/>
              <a:gd name="adj3" fmla="val 49784"/>
              <a:gd name="adj4" fmla="val -14028"/>
              <a:gd name="adj5" fmla="val 198707"/>
              <a:gd name="adj6" fmla="val -40335"/>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dirty="0"/>
              <a:t> </a:t>
            </a:r>
          </a:p>
          <a:p>
            <a:pPr eaLnBrk="1" hangingPunct="1">
              <a:defRPr/>
            </a:pPr>
            <a:endParaRPr lang="en-US" dirty="0"/>
          </a:p>
          <a:p>
            <a:pPr eaLnBrk="1" hangingPunct="1">
              <a:defRPr/>
            </a:pPr>
            <a:r>
              <a:rPr lang="en-US" dirty="0"/>
              <a:t>Perceived Usefulness and Perceive ease of use </a:t>
            </a:r>
          </a:p>
          <a:p>
            <a:pPr eaLnBrk="1" hangingPunct="1">
              <a:defRPr/>
            </a:pPr>
            <a:r>
              <a:rPr lang="en-US" dirty="0"/>
              <a:t>will lead to Intention to use “</a:t>
            </a:r>
            <a:r>
              <a:rPr lang="en-US" b="1" dirty="0"/>
              <a:t>technology</a:t>
            </a:r>
            <a:r>
              <a:rPr lang="en-US" dirty="0"/>
              <a:t>”</a:t>
            </a:r>
          </a:p>
          <a:p>
            <a:pPr algn="ctr" eaLnBrk="1" hangingPunct="1">
              <a:defRPr/>
            </a:pPr>
            <a:endParaRPr lang="en-US" dirty="0"/>
          </a:p>
          <a:p>
            <a:pPr algn="ctr" eaLnBrk="1" hangingPunct="1">
              <a:defRPr/>
            </a:pPr>
            <a:endParaRPr lang="en-US" dirty="0"/>
          </a:p>
        </p:txBody>
      </p:sp>
      <p:sp>
        <p:nvSpPr>
          <p:cNvPr id="7" name="TextBox 6">
            <a:extLst>
              <a:ext uri="{FF2B5EF4-FFF2-40B4-BE49-F238E27FC236}">
                <a16:creationId xmlns:a16="http://schemas.microsoft.com/office/drawing/2014/main" id="{71A962C6-9DDD-4B30-B0D4-5E956EBF0282}"/>
              </a:ext>
            </a:extLst>
          </p:cNvPr>
          <p:cNvSpPr txBox="1">
            <a:spLocks noChangeArrowheads="1"/>
          </p:cNvSpPr>
          <p:nvPr/>
        </p:nvSpPr>
        <p:spPr bwMode="auto">
          <a:xfrm>
            <a:off x="4441825" y="1911350"/>
            <a:ext cx="4297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dirty="0">
                <a:solidFill>
                  <a:srgbClr val="3333CC"/>
                </a:solidFill>
              </a:rPr>
              <a:t>Since </a:t>
            </a:r>
            <a:r>
              <a:rPr lang="en-US" altLang="en-US" sz="2000" b="1" dirty="0">
                <a:solidFill>
                  <a:srgbClr val="3333CC"/>
                </a:solidFill>
              </a:rPr>
              <a:t>e-government</a:t>
            </a:r>
            <a:r>
              <a:rPr lang="en-US" altLang="en-US" sz="2000" dirty="0">
                <a:solidFill>
                  <a:srgbClr val="3333CC"/>
                </a:solidFill>
              </a:rPr>
              <a:t> is related to technology…….</a:t>
            </a:r>
          </a:p>
        </p:txBody>
      </p:sp>
      <p:sp>
        <p:nvSpPr>
          <p:cNvPr id="11" name="Line Callout 2 10">
            <a:extLst>
              <a:ext uri="{FF2B5EF4-FFF2-40B4-BE49-F238E27FC236}">
                <a16:creationId xmlns:a16="http://schemas.microsoft.com/office/drawing/2014/main" id="{50F5AE5E-41C3-47F5-9946-006E569D7205}"/>
              </a:ext>
            </a:extLst>
          </p:cNvPr>
          <p:cNvSpPr/>
          <p:nvPr/>
        </p:nvSpPr>
        <p:spPr>
          <a:xfrm>
            <a:off x="5126038" y="2695575"/>
            <a:ext cx="3873500" cy="903288"/>
          </a:xfrm>
          <a:prstGeom prst="borderCallout2">
            <a:avLst>
              <a:gd name="adj1" fmla="val 48060"/>
              <a:gd name="adj2" fmla="val -945"/>
              <a:gd name="adj3" fmla="val 49784"/>
              <a:gd name="adj4" fmla="val -14028"/>
              <a:gd name="adj5" fmla="val 90994"/>
              <a:gd name="adj6" fmla="val -34598"/>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dirty="0"/>
              <a:t> </a:t>
            </a:r>
          </a:p>
          <a:p>
            <a:pPr eaLnBrk="1" hangingPunct="1">
              <a:defRPr/>
            </a:pPr>
            <a:endParaRPr lang="en-US" dirty="0"/>
          </a:p>
          <a:p>
            <a:pPr eaLnBrk="1" hangingPunct="1">
              <a:defRPr/>
            </a:pPr>
            <a:r>
              <a:rPr lang="en-US" dirty="0"/>
              <a:t>Perceived Usefulness and Perceive ease of use will lead to Intention of people to use “</a:t>
            </a:r>
            <a:r>
              <a:rPr lang="en-US" b="1" dirty="0"/>
              <a:t>e-government</a:t>
            </a:r>
            <a:r>
              <a:rPr lang="en-US" dirty="0"/>
              <a:t>”</a:t>
            </a:r>
          </a:p>
          <a:p>
            <a:pPr algn="ctr" eaLnBrk="1" hangingPunct="1">
              <a:defRPr/>
            </a:pPr>
            <a:endParaRPr lang="en-US" dirty="0"/>
          </a:p>
          <a:p>
            <a:pPr algn="ctr" eaLnBrk="1" hangingPunct="1">
              <a:defRPr/>
            </a:pPr>
            <a:endParaRPr lang="en-US" dirty="0"/>
          </a:p>
        </p:txBody>
      </p:sp>
      <p:sp>
        <p:nvSpPr>
          <p:cNvPr id="12" name="Line Callout 2 11">
            <a:extLst>
              <a:ext uri="{FF2B5EF4-FFF2-40B4-BE49-F238E27FC236}">
                <a16:creationId xmlns:a16="http://schemas.microsoft.com/office/drawing/2014/main" id="{8F9E9407-27A1-4827-A017-37739CF1CBAA}"/>
              </a:ext>
            </a:extLst>
          </p:cNvPr>
          <p:cNvSpPr/>
          <p:nvPr/>
        </p:nvSpPr>
        <p:spPr>
          <a:xfrm>
            <a:off x="1065214" y="5021263"/>
            <a:ext cx="3011028" cy="688975"/>
          </a:xfrm>
          <a:prstGeom prst="borderCallout2">
            <a:avLst>
              <a:gd name="adj1" fmla="val 60672"/>
              <a:gd name="adj2" fmla="val 99512"/>
              <a:gd name="adj3" fmla="val 59142"/>
              <a:gd name="adj4" fmla="val 112156"/>
              <a:gd name="adj5" fmla="val 626"/>
              <a:gd name="adj6" fmla="val 126566"/>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dirty="0"/>
              <a:t> </a:t>
            </a:r>
          </a:p>
          <a:p>
            <a:pPr eaLnBrk="1" hangingPunct="1">
              <a:defRPr/>
            </a:pPr>
            <a:endParaRPr lang="en-US" dirty="0"/>
          </a:p>
          <a:p>
            <a:pPr eaLnBrk="1" hangingPunct="1">
              <a:defRPr/>
            </a:pPr>
            <a:r>
              <a:rPr lang="en-US" dirty="0"/>
              <a:t>Collect data from people to test the hypotheses</a:t>
            </a:r>
          </a:p>
          <a:p>
            <a:pPr algn="ctr" eaLnBrk="1" hangingPunct="1">
              <a:defRPr/>
            </a:pPr>
            <a:endParaRPr lang="en-US" dirty="0"/>
          </a:p>
          <a:p>
            <a:pPr algn="ctr" eaLnBrk="1" hangingPunct="1">
              <a:defRPr/>
            </a:pPr>
            <a:endParaRPr lang="en-US" dirty="0"/>
          </a:p>
        </p:txBody>
      </p:sp>
      <p:sp>
        <p:nvSpPr>
          <p:cNvPr id="13" name="Line Callout 2 12">
            <a:extLst>
              <a:ext uri="{FF2B5EF4-FFF2-40B4-BE49-F238E27FC236}">
                <a16:creationId xmlns:a16="http://schemas.microsoft.com/office/drawing/2014/main" id="{C537232F-718D-4810-B304-A878A935ECFF}"/>
              </a:ext>
            </a:extLst>
          </p:cNvPr>
          <p:cNvSpPr/>
          <p:nvPr/>
        </p:nvSpPr>
        <p:spPr>
          <a:xfrm>
            <a:off x="1089025" y="5973763"/>
            <a:ext cx="4793982" cy="688975"/>
          </a:xfrm>
          <a:prstGeom prst="borderCallout2">
            <a:avLst>
              <a:gd name="adj1" fmla="val 1508"/>
              <a:gd name="adj2" fmla="val 99878"/>
              <a:gd name="adj3" fmla="val -62383"/>
              <a:gd name="adj4" fmla="val 102344"/>
              <a:gd name="adj5" fmla="val -60136"/>
              <a:gd name="adj6" fmla="val 111568"/>
            </a:avLst>
          </a:prstGeom>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dirty="0"/>
              <a:t> </a:t>
            </a:r>
          </a:p>
          <a:p>
            <a:pPr eaLnBrk="1" hangingPunct="1">
              <a:defRPr/>
            </a:pPr>
            <a:endParaRPr lang="en-US" dirty="0"/>
          </a:p>
          <a:p>
            <a:pPr eaLnBrk="1" hangingPunct="1">
              <a:defRPr/>
            </a:pPr>
            <a:r>
              <a:rPr lang="en-US" dirty="0"/>
              <a:t>If the data support the hypothesis, the predictive power of TAM theory can be strengthened</a:t>
            </a:r>
          </a:p>
          <a:p>
            <a:pPr algn="ctr" eaLnBrk="1" hangingPunct="1">
              <a:defRPr/>
            </a:pPr>
            <a:endParaRPr lang="en-US" dirty="0"/>
          </a:p>
          <a:p>
            <a:pPr algn="ctr" eaLnBrk="1" hangingPunct="1">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4C331EE1-6DFD-43FA-A7E6-557418BC86E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3E20A126-3BD0-4B68-9462-B07DA816EABB}" type="slidenum">
              <a:rPr lang="en-US" altLang="en-US">
                <a:solidFill>
                  <a:srgbClr val="898989"/>
                </a:solidFill>
              </a:rPr>
              <a:pPr/>
              <a:t>49</a:t>
            </a:fld>
            <a:endParaRPr lang="en-US" altLang="en-US">
              <a:solidFill>
                <a:srgbClr val="898989"/>
              </a:solidFill>
            </a:endParaRPr>
          </a:p>
        </p:txBody>
      </p:sp>
      <p:sp>
        <p:nvSpPr>
          <p:cNvPr id="38915" name="Rectangle 2">
            <a:extLst>
              <a:ext uri="{FF2B5EF4-FFF2-40B4-BE49-F238E27FC236}">
                <a16:creationId xmlns:a16="http://schemas.microsoft.com/office/drawing/2014/main" id="{F460D6CA-F655-4B81-BD1F-472E4D6CCECB}"/>
              </a:ext>
            </a:extLst>
          </p:cNvPr>
          <p:cNvSpPr>
            <a:spLocks noGrp="1"/>
          </p:cNvSpPr>
          <p:nvPr>
            <p:ph type="title"/>
          </p:nvPr>
        </p:nvSpPr>
        <p:spPr/>
        <p:txBody>
          <a:bodyPr/>
          <a:lstStyle/>
          <a:p>
            <a:pPr eaLnBrk="1" hangingPunct="1"/>
            <a:r>
              <a:rPr lang="en-US" altLang="en-US">
                <a:cs typeface="Times New Roman" panose="02020603050405020304" pitchFamily="18" charset="0"/>
              </a:rPr>
              <a:t>Deductive Reasoning</a:t>
            </a:r>
          </a:p>
        </p:txBody>
      </p:sp>
      <p:sp>
        <p:nvSpPr>
          <p:cNvPr id="14" name="Rectangle 13">
            <a:extLst>
              <a:ext uri="{FF2B5EF4-FFF2-40B4-BE49-F238E27FC236}">
                <a16:creationId xmlns:a16="http://schemas.microsoft.com/office/drawing/2014/main" id="{76AD4792-1D3C-44A1-B0BC-0747C5FEA053}"/>
              </a:ext>
            </a:extLst>
          </p:cNvPr>
          <p:cNvSpPr/>
          <p:nvPr/>
        </p:nvSpPr>
        <p:spPr>
          <a:xfrm>
            <a:off x="1160463" y="3090863"/>
            <a:ext cx="2173287" cy="8429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a:t>Perceived</a:t>
            </a:r>
          </a:p>
          <a:p>
            <a:pPr algn="ctr" eaLnBrk="1" hangingPunct="1">
              <a:defRPr/>
            </a:pPr>
            <a:r>
              <a:rPr lang="en-US" b="1" dirty="0"/>
              <a:t>Usefulness</a:t>
            </a:r>
          </a:p>
        </p:txBody>
      </p:sp>
      <p:sp>
        <p:nvSpPr>
          <p:cNvPr id="15" name="Rectangle 14">
            <a:extLst>
              <a:ext uri="{FF2B5EF4-FFF2-40B4-BE49-F238E27FC236}">
                <a16:creationId xmlns:a16="http://schemas.microsoft.com/office/drawing/2014/main" id="{6E96C590-DD79-42F8-BCA3-A647CB633568}"/>
              </a:ext>
            </a:extLst>
          </p:cNvPr>
          <p:cNvSpPr/>
          <p:nvPr/>
        </p:nvSpPr>
        <p:spPr>
          <a:xfrm>
            <a:off x="1160463" y="4814888"/>
            <a:ext cx="2173287" cy="8429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a:t>Perceived</a:t>
            </a:r>
          </a:p>
          <a:p>
            <a:pPr algn="ctr" eaLnBrk="1" hangingPunct="1">
              <a:defRPr/>
            </a:pPr>
            <a:r>
              <a:rPr lang="en-US" b="1" dirty="0"/>
              <a:t>Ease of use</a:t>
            </a:r>
          </a:p>
        </p:txBody>
      </p:sp>
      <p:sp>
        <p:nvSpPr>
          <p:cNvPr id="16" name="Rectangle 15">
            <a:extLst>
              <a:ext uri="{FF2B5EF4-FFF2-40B4-BE49-F238E27FC236}">
                <a16:creationId xmlns:a16="http://schemas.microsoft.com/office/drawing/2014/main" id="{79BDEF3B-251D-4793-8D04-6F9E4BD12CD9}"/>
              </a:ext>
            </a:extLst>
          </p:cNvPr>
          <p:cNvSpPr/>
          <p:nvPr/>
        </p:nvSpPr>
        <p:spPr>
          <a:xfrm>
            <a:off x="4819650" y="3878263"/>
            <a:ext cx="2041525" cy="7000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en-US" b="1" dirty="0"/>
              <a:t>Intention to</a:t>
            </a:r>
          </a:p>
          <a:p>
            <a:pPr eaLnBrk="1" hangingPunct="1">
              <a:defRPr/>
            </a:pPr>
            <a:r>
              <a:rPr lang="en-US" b="1" dirty="0"/>
              <a:t>use a Technology</a:t>
            </a:r>
          </a:p>
        </p:txBody>
      </p:sp>
      <p:cxnSp>
        <p:nvCxnSpPr>
          <p:cNvPr id="17" name="Straight Arrow Connector 16">
            <a:extLst>
              <a:ext uri="{FF2B5EF4-FFF2-40B4-BE49-F238E27FC236}">
                <a16:creationId xmlns:a16="http://schemas.microsoft.com/office/drawing/2014/main" id="{0F5FEBEB-A4BE-42D5-9DDE-92237DD5D84F}"/>
              </a:ext>
            </a:extLst>
          </p:cNvPr>
          <p:cNvCxnSpPr>
            <a:stCxn id="14" idx="3"/>
            <a:endCxn id="16" idx="1"/>
          </p:cNvCxnSpPr>
          <p:nvPr/>
        </p:nvCxnSpPr>
        <p:spPr>
          <a:xfrm>
            <a:off x="3333750" y="3511550"/>
            <a:ext cx="1485900" cy="7175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0FF0BD7D-9E67-407A-9E61-0E6A691BA45E}"/>
              </a:ext>
            </a:extLst>
          </p:cNvPr>
          <p:cNvCxnSpPr>
            <a:stCxn id="15" idx="3"/>
            <a:endCxn id="16" idx="1"/>
          </p:cNvCxnSpPr>
          <p:nvPr/>
        </p:nvCxnSpPr>
        <p:spPr>
          <a:xfrm flipV="1">
            <a:off x="3333750" y="4229100"/>
            <a:ext cx="1485900" cy="1006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921" name="TextBox 18">
            <a:extLst>
              <a:ext uri="{FF2B5EF4-FFF2-40B4-BE49-F238E27FC236}">
                <a16:creationId xmlns:a16="http://schemas.microsoft.com/office/drawing/2014/main" id="{3588231D-4F4B-4752-BEAE-BF619D4C2246}"/>
              </a:ext>
            </a:extLst>
          </p:cNvPr>
          <p:cNvSpPr txBox="1">
            <a:spLocks noChangeArrowheads="1"/>
          </p:cNvSpPr>
          <p:nvPr/>
        </p:nvSpPr>
        <p:spPr bwMode="auto">
          <a:xfrm>
            <a:off x="3833813" y="317976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a:t>+</a:t>
            </a:r>
          </a:p>
        </p:txBody>
      </p:sp>
      <p:sp>
        <p:nvSpPr>
          <p:cNvPr id="38922" name="TextBox 19">
            <a:extLst>
              <a:ext uri="{FF2B5EF4-FFF2-40B4-BE49-F238E27FC236}">
                <a16:creationId xmlns:a16="http://schemas.microsoft.com/office/drawing/2014/main" id="{263C1F9B-15B7-4D35-ADEE-4E7912594D07}"/>
              </a:ext>
            </a:extLst>
          </p:cNvPr>
          <p:cNvSpPr txBox="1">
            <a:spLocks noChangeArrowheads="1"/>
          </p:cNvSpPr>
          <p:nvPr/>
        </p:nvSpPr>
        <p:spPr bwMode="auto">
          <a:xfrm>
            <a:off x="3881438" y="4913313"/>
            <a:ext cx="571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b="1"/>
              <a:t>+</a:t>
            </a:r>
          </a:p>
        </p:txBody>
      </p:sp>
      <p:sp>
        <p:nvSpPr>
          <p:cNvPr id="27" name="Rectangle 26">
            <a:extLst>
              <a:ext uri="{FF2B5EF4-FFF2-40B4-BE49-F238E27FC236}">
                <a16:creationId xmlns:a16="http://schemas.microsoft.com/office/drawing/2014/main" id="{4992F872-E176-4A04-AF25-633F33BEC1F6}"/>
              </a:ext>
            </a:extLst>
          </p:cNvPr>
          <p:cNvSpPr/>
          <p:nvPr/>
        </p:nvSpPr>
        <p:spPr>
          <a:xfrm>
            <a:off x="6680200" y="3529013"/>
            <a:ext cx="2381250" cy="14001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285750" indent="-285750" eaLnBrk="1" hangingPunct="1">
              <a:buFont typeface="Arial" pitchFamily="34" charset="0"/>
              <a:buChar char="•"/>
              <a:defRPr/>
            </a:pPr>
            <a:r>
              <a:rPr lang="en-US" b="1" dirty="0"/>
              <a:t>Internet Banking</a:t>
            </a:r>
          </a:p>
          <a:p>
            <a:pPr marL="285750" indent="-285750" eaLnBrk="1" hangingPunct="1">
              <a:buFont typeface="Arial" pitchFamily="34" charset="0"/>
              <a:buChar char="•"/>
              <a:defRPr/>
            </a:pPr>
            <a:r>
              <a:rPr lang="en-US" b="1" dirty="0"/>
              <a:t>Online shopping</a:t>
            </a:r>
          </a:p>
          <a:p>
            <a:pPr marL="285750" indent="-285750" eaLnBrk="1" hangingPunct="1">
              <a:buFont typeface="Arial" pitchFamily="34" charset="0"/>
              <a:buChar char="•"/>
              <a:defRPr/>
            </a:pPr>
            <a:r>
              <a:rPr lang="en-US" b="1" dirty="0"/>
              <a:t>Online stock trading</a:t>
            </a:r>
          </a:p>
          <a:p>
            <a:pPr marL="285750" indent="-285750" eaLnBrk="1" hangingPunct="1">
              <a:buFont typeface="Arial" pitchFamily="34" charset="0"/>
              <a:buChar char="•"/>
              <a:defRPr/>
            </a:pPr>
            <a:r>
              <a:rPr lang="en-US" b="1" dirty="0"/>
              <a:t>Online dating</a:t>
            </a:r>
          </a:p>
        </p:txBody>
      </p:sp>
      <p:sp>
        <p:nvSpPr>
          <p:cNvPr id="38924" name="Rectangle 27">
            <a:extLst>
              <a:ext uri="{FF2B5EF4-FFF2-40B4-BE49-F238E27FC236}">
                <a16:creationId xmlns:a16="http://schemas.microsoft.com/office/drawing/2014/main" id="{1270253A-D3B0-4FF2-9D2C-E5A3FCB29AB4}"/>
              </a:ext>
            </a:extLst>
          </p:cNvPr>
          <p:cNvSpPr>
            <a:spLocks noChangeArrowheads="1"/>
          </p:cNvSpPr>
          <p:nvPr/>
        </p:nvSpPr>
        <p:spPr bwMode="auto">
          <a:xfrm>
            <a:off x="1300163" y="1089025"/>
            <a:ext cx="7319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cs typeface="Times New Roman" panose="02020603050405020304" pitchFamily="18" charset="0"/>
              </a:rPr>
              <a:t>If anything belongs to “technology”, the variables in the TAM model can be used to explain that thing, through the deductive approach.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descr="A picture containing drawing, ball&#10;&#10;Description automatically generated">
            <a:extLst>
              <a:ext uri="{FF2B5EF4-FFF2-40B4-BE49-F238E27FC236}">
                <a16:creationId xmlns:a16="http://schemas.microsoft.com/office/drawing/2014/main" id="{A23FCC0A-70D3-4B84-AF36-2B017C896393}"/>
              </a:ext>
            </a:extLst>
          </p:cNvPr>
          <p:cNvPicPr>
            <a:picLocks noChangeAspect="1"/>
          </p:cNvPicPr>
          <p:nvPr/>
        </p:nvPicPr>
        <p:blipFill>
          <a:blip r:embed="rId3"/>
          <a:stretch>
            <a:fillRect/>
          </a:stretch>
        </p:blipFill>
        <p:spPr>
          <a:xfrm>
            <a:off x="7235825" y="4581525"/>
            <a:ext cx="1819275" cy="1819275"/>
          </a:xfrm>
          <a:prstGeom prst="rect">
            <a:avLst/>
          </a:prstGeom>
        </p:spPr>
      </p:pic>
      <p:pic>
        <p:nvPicPr>
          <p:cNvPr id="14" name="Picture 13" descr="A picture containing implement, stationary&#10;&#10;Description automatically generated">
            <a:extLst>
              <a:ext uri="{FF2B5EF4-FFF2-40B4-BE49-F238E27FC236}">
                <a16:creationId xmlns:a16="http://schemas.microsoft.com/office/drawing/2014/main" id="{26EFF469-C5C9-46A5-8FF2-FD1C746F4419}"/>
              </a:ext>
            </a:extLst>
          </p:cNvPr>
          <p:cNvPicPr>
            <a:picLocks noChangeAspect="1"/>
          </p:cNvPicPr>
          <p:nvPr/>
        </p:nvPicPr>
        <p:blipFill>
          <a:blip r:embed="rId4"/>
          <a:stretch>
            <a:fillRect/>
          </a:stretch>
        </p:blipFill>
        <p:spPr>
          <a:xfrm>
            <a:off x="7178675" y="752475"/>
            <a:ext cx="2019300" cy="2938462"/>
          </a:xfrm>
          <a:prstGeom prst="rect">
            <a:avLst/>
          </a:prstGeom>
        </p:spPr>
      </p:pic>
      <p:sp>
        <p:nvSpPr>
          <p:cNvPr id="5" name="Slide Number Placeholder 4"/>
          <p:cNvSpPr>
            <a:spLocks noGrp="1"/>
          </p:cNvSpPr>
          <p:nvPr>
            <p:ph type="sldNum" sz="quarter" idx="11"/>
          </p:nvPr>
        </p:nvSpPr>
        <p:spPr/>
        <p:txBody>
          <a:bodyPr/>
          <a:lstStyle/>
          <a:p>
            <a:pPr>
              <a:defRPr/>
            </a:pPr>
            <a:r>
              <a:rPr lang="en-US"/>
              <a:t>1–</a:t>
            </a:r>
            <a:fld id="{8DD5086F-892D-4F78-95CF-E7D09A22EA30}" type="slidenum">
              <a:rPr lang="en-US"/>
              <a:pPr>
                <a:defRPr/>
              </a:pPr>
              <a:t>5</a:t>
            </a:fld>
            <a:endParaRPr lang="en-US"/>
          </a:p>
        </p:txBody>
      </p:sp>
      <p:sp>
        <p:nvSpPr>
          <p:cNvPr id="15363" name="Rectangle 6"/>
          <p:cNvSpPr>
            <a:spLocks noGrp="1" noChangeArrowheads="1"/>
          </p:cNvSpPr>
          <p:nvPr>
            <p:ph type="title"/>
          </p:nvPr>
        </p:nvSpPr>
        <p:spPr/>
        <p:txBody>
          <a:bodyPr/>
          <a:lstStyle/>
          <a:p>
            <a:pPr lvl="0" eaLnBrk="1" hangingPunct="1">
              <a:defRPr/>
            </a:pPr>
            <a:r>
              <a:rPr lang="en-US" dirty="0"/>
              <a:t>Why Is Research Important?</a:t>
            </a:r>
            <a:endParaRPr lang="en-US" dirty="0">
              <a:cs typeface="Tahoma" pitchFamily="34" charset="0"/>
            </a:endParaRPr>
          </a:p>
        </p:txBody>
      </p:sp>
      <p:sp>
        <p:nvSpPr>
          <p:cNvPr id="15" name="Rectangle 7"/>
          <p:cNvSpPr txBox="1">
            <a:spLocks noChangeArrowheads="1"/>
          </p:cNvSpPr>
          <p:nvPr/>
        </p:nvSpPr>
        <p:spPr bwMode="auto">
          <a:xfrm>
            <a:off x="941388" y="1209675"/>
            <a:ext cx="776128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fontAlgn="auto">
              <a:spcBef>
                <a:spcPct val="20000"/>
              </a:spcBef>
              <a:spcAft>
                <a:spcPts val="0"/>
              </a:spcAft>
              <a:buClr>
                <a:srgbClr val="D80202"/>
              </a:buClr>
              <a:buSzPct val="102000"/>
              <a:defRPr/>
            </a:pPr>
            <a:r>
              <a:rPr lang="en-US" sz="3200" dirty="0"/>
              <a:t>From academic perspectives:</a:t>
            </a:r>
          </a:p>
          <a:p>
            <a:pPr marL="800100" lvl="1" indent="-342900" fontAlgn="auto">
              <a:spcBef>
                <a:spcPct val="20000"/>
              </a:spcBef>
              <a:spcAft>
                <a:spcPts val="0"/>
              </a:spcAft>
              <a:buClr>
                <a:srgbClr val="D80202"/>
              </a:buClr>
              <a:buSzPct val="102000"/>
              <a:buFont typeface="Lucida Grande"/>
              <a:buChar char="•"/>
              <a:defRPr/>
            </a:pPr>
            <a:r>
              <a:rPr lang="en-US" sz="3200" dirty="0"/>
              <a:t>To facilitate learning. </a:t>
            </a:r>
          </a:p>
          <a:p>
            <a:pPr marL="800100" lvl="1" indent="-342900" fontAlgn="auto">
              <a:spcBef>
                <a:spcPct val="20000"/>
              </a:spcBef>
              <a:spcAft>
                <a:spcPts val="0"/>
              </a:spcAft>
              <a:buClr>
                <a:srgbClr val="D80202"/>
              </a:buClr>
              <a:buSzPct val="102000"/>
              <a:buFont typeface="Lucida Grande"/>
              <a:buChar char="•"/>
              <a:defRPr/>
            </a:pPr>
            <a:r>
              <a:rPr lang="en-US" sz="3200" dirty="0"/>
              <a:t>To extend prior knowledge.</a:t>
            </a:r>
          </a:p>
          <a:p>
            <a:pPr marL="800100" lvl="1" indent="-342900" fontAlgn="auto">
              <a:spcBef>
                <a:spcPct val="20000"/>
              </a:spcBef>
              <a:spcAft>
                <a:spcPts val="0"/>
              </a:spcAft>
              <a:buClr>
                <a:srgbClr val="D80202"/>
              </a:buClr>
              <a:buSzPct val="102000"/>
              <a:buFont typeface="Lucida Grande"/>
              <a:buChar char="•"/>
              <a:defRPr/>
            </a:pPr>
            <a:r>
              <a:rPr lang="en-US" sz="3200" dirty="0"/>
              <a:t>To confirm/disprove prior findings. </a:t>
            </a:r>
          </a:p>
          <a:p>
            <a:pPr marL="800100" lvl="1" indent="-342900" fontAlgn="auto">
              <a:spcBef>
                <a:spcPct val="20000"/>
              </a:spcBef>
              <a:spcAft>
                <a:spcPts val="0"/>
              </a:spcAft>
              <a:buClr>
                <a:srgbClr val="D80202"/>
              </a:buClr>
              <a:buSzPct val="102000"/>
              <a:buFont typeface="Lucida Grande"/>
              <a:buChar char="•"/>
              <a:defRPr/>
            </a:pPr>
            <a:endParaRPr lang="en-US" sz="3200" dirty="0"/>
          </a:p>
          <a:p>
            <a:pPr marL="342900" indent="-342900" fontAlgn="auto">
              <a:spcBef>
                <a:spcPct val="20000"/>
              </a:spcBef>
              <a:spcAft>
                <a:spcPts val="0"/>
              </a:spcAft>
              <a:buClr>
                <a:srgbClr val="D80202"/>
              </a:buClr>
              <a:buSzPct val="102000"/>
              <a:buFont typeface="Lucida Grande"/>
              <a:buChar char="•"/>
              <a:defRPr/>
            </a:pPr>
            <a:r>
              <a:rPr lang="en-US" sz="3200" dirty="0"/>
              <a:t>From business and societal perspectives:</a:t>
            </a:r>
          </a:p>
          <a:p>
            <a:pPr marL="800100" lvl="1" indent="-342900" fontAlgn="auto">
              <a:spcBef>
                <a:spcPct val="20000"/>
              </a:spcBef>
              <a:spcAft>
                <a:spcPts val="0"/>
              </a:spcAft>
              <a:buClr>
                <a:srgbClr val="D80202"/>
              </a:buClr>
              <a:buSzPct val="102000"/>
              <a:buFont typeface="Lucida Grande"/>
              <a:buChar char="•"/>
              <a:defRPr/>
            </a:pPr>
            <a:r>
              <a:rPr lang="en-US" sz="3200" dirty="0"/>
              <a:t>To solve problem in a business, </a:t>
            </a:r>
            <a:br>
              <a:rPr lang="en-US" sz="3200" dirty="0"/>
            </a:br>
            <a:r>
              <a:rPr lang="en-US" sz="3200" dirty="0"/>
              <a:t>a society, or a country.</a:t>
            </a:r>
          </a:p>
          <a:p>
            <a:pPr marL="800100" lvl="1" indent="-342900" fontAlgn="auto">
              <a:spcBef>
                <a:spcPct val="20000"/>
              </a:spcBef>
              <a:spcAft>
                <a:spcPts val="0"/>
              </a:spcAft>
              <a:buClr>
                <a:srgbClr val="D80202"/>
              </a:buClr>
              <a:buSzPct val="102000"/>
              <a:buFont typeface="Lucida Grande"/>
              <a:buChar char="•"/>
              <a:defRPr/>
            </a:pPr>
            <a:r>
              <a:rPr lang="en-US" sz="3200" dirty="0"/>
              <a:t>To promote wellbeing, efficiency, productivity, and performance</a:t>
            </a: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noProof="0" dirty="0">
              <a:ln>
                <a:noFill/>
              </a:ln>
              <a:solidFill>
                <a:srgbClr val="364E84"/>
              </a:solidFill>
              <a:effectLst/>
              <a:uLnTx/>
              <a:uFillTx/>
              <a:latin typeface="+mn-lt"/>
              <a:ea typeface="+mn-ea"/>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lang="en-US" sz="3200" dirty="0">
              <a:solidFill>
                <a:srgbClr val="364E84"/>
              </a:solidFill>
              <a:latin typeface="+mn-lt"/>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noProof="0" dirty="0">
              <a:ln>
                <a:noFill/>
              </a:ln>
              <a:solidFill>
                <a:srgbClr val="364E84"/>
              </a:solidFill>
              <a:effectLst/>
              <a:uLnTx/>
              <a:uFillTx/>
              <a:latin typeface="+mn-lt"/>
              <a:ea typeface="+mn-ea"/>
              <a:cs typeface="Times New Roman"/>
            </a:endParaRPr>
          </a:p>
          <a:p>
            <a:pPr marL="342900" marR="0" lvl="0" indent="-342900" algn="l" defTabSz="457200" rtl="0" eaLnBrk="1" fontAlgn="auto" latinLnBrk="0" hangingPunct="1">
              <a:lnSpc>
                <a:spcPct val="100000"/>
              </a:lnSpc>
              <a:spcBef>
                <a:spcPct val="20000"/>
              </a:spcBef>
              <a:spcAft>
                <a:spcPts val="0"/>
              </a:spcAft>
              <a:buClr>
                <a:srgbClr val="D80202"/>
              </a:buClr>
              <a:buSzPct val="102000"/>
              <a:buFont typeface="Lucida Grande"/>
              <a:buChar char="•"/>
              <a:tabLst/>
              <a:defRPr/>
            </a:pPr>
            <a:endParaRPr kumimoji="0" lang="en-US" sz="3200" b="0" i="0" u="none" strike="noStrike" kern="1200" cap="none" spc="0" normalizeH="0" baseline="0" noProof="0" dirty="0">
              <a:ln>
                <a:noFill/>
              </a:ln>
              <a:solidFill>
                <a:srgbClr val="364E84"/>
              </a:solidFill>
              <a:effectLst/>
              <a:uLnTx/>
              <a:uFillTx/>
              <a:latin typeface="+mn-lt"/>
              <a:ea typeface="+mn-ea"/>
              <a:cs typeface="Times New Roman"/>
            </a:endParaRPr>
          </a:p>
        </p:txBody>
      </p:sp>
    </p:spTree>
    <p:extLst>
      <p:ext uri="{BB962C8B-B14F-4D97-AF65-F5344CB8AC3E}">
        <p14:creationId xmlns:p14="http://schemas.microsoft.com/office/powerpoint/2010/main" val="1117209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Effect transition="in" filter="fade">
                                      <p:cBhvr>
                                        <p:cTn id="7" dur="500"/>
                                        <p:tgtEl>
                                          <p:spTgt spid="1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6" end="6"/>
                                            </p:txEl>
                                          </p:spTgt>
                                        </p:tgtEl>
                                        <p:attrNameLst>
                                          <p:attrName>style.visibility</p:attrName>
                                        </p:attrNameLst>
                                      </p:cBhvr>
                                      <p:to>
                                        <p:strVal val="visible"/>
                                      </p:to>
                                    </p:set>
                                    <p:animEffect transition="in" filter="fade">
                                      <p:cBhvr>
                                        <p:cTn id="10" dur="500"/>
                                        <p:tgtEl>
                                          <p:spTgt spid="1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7" end="7"/>
                                            </p:txEl>
                                          </p:spTgt>
                                        </p:tgtEl>
                                        <p:attrNameLst>
                                          <p:attrName>style.visibility</p:attrName>
                                        </p:attrNameLst>
                                      </p:cBhvr>
                                      <p:to>
                                        <p:strVal val="visible"/>
                                      </p:to>
                                    </p:set>
                                    <p:animEffect transition="in" filter="fade">
                                      <p:cBhvr>
                                        <p:cTn id="13" dur="500"/>
                                        <p:tgtEl>
                                          <p:spTgt spid="1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16484A63-9944-46AC-A275-5C9556502C6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D0328977-4560-42FD-B066-CED5BF8BAA27}" type="slidenum">
              <a:rPr lang="en-US" altLang="en-US">
                <a:solidFill>
                  <a:srgbClr val="898989"/>
                </a:solidFill>
              </a:rPr>
              <a:pPr/>
              <a:t>50</a:t>
            </a:fld>
            <a:endParaRPr lang="en-US" altLang="en-US">
              <a:solidFill>
                <a:srgbClr val="898989"/>
              </a:solidFill>
            </a:endParaRPr>
          </a:p>
        </p:txBody>
      </p:sp>
      <p:sp>
        <p:nvSpPr>
          <p:cNvPr id="40963" name="Rectangle 2">
            <a:extLst>
              <a:ext uri="{FF2B5EF4-FFF2-40B4-BE49-F238E27FC236}">
                <a16:creationId xmlns:a16="http://schemas.microsoft.com/office/drawing/2014/main" id="{8D1BA403-4D08-47FC-98CD-872CE9C59ABB}"/>
              </a:ext>
            </a:extLst>
          </p:cNvPr>
          <p:cNvSpPr>
            <a:spLocks noGrp="1"/>
          </p:cNvSpPr>
          <p:nvPr>
            <p:ph type="title"/>
          </p:nvPr>
        </p:nvSpPr>
        <p:spPr/>
        <p:txBody>
          <a:bodyPr/>
          <a:lstStyle/>
          <a:p>
            <a:pPr eaLnBrk="1" hangingPunct="1"/>
            <a:r>
              <a:rPr lang="en-US" altLang="en-US">
                <a:cs typeface="Tahoma" panose="020B0604030504040204" pitchFamily="34" charset="0"/>
              </a:rPr>
              <a:t>Inductive reasoning</a:t>
            </a:r>
          </a:p>
        </p:txBody>
      </p:sp>
      <p:sp>
        <p:nvSpPr>
          <p:cNvPr id="40964" name="Rectangle 3">
            <a:extLst>
              <a:ext uri="{FF2B5EF4-FFF2-40B4-BE49-F238E27FC236}">
                <a16:creationId xmlns:a16="http://schemas.microsoft.com/office/drawing/2014/main" id="{C9964C56-74D9-42CC-AB9A-A6C9B95B0E1B}"/>
              </a:ext>
            </a:extLst>
          </p:cNvPr>
          <p:cNvSpPr>
            <a:spLocks noGrp="1"/>
          </p:cNvSpPr>
          <p:nvPr>
            <p:ph type="body" idx="1"/>
          </p:nvPr>
        </p:nvSpPr>
        <p:spPr/>
        <p:txBody>
          <a:bodyPr/>
          <a:lstStyle/>
          <a:p>
            <a:pPr eaLnBrk="1" hangingPunct="1"/>
            <a:r>
              <a:rPr lang="en-US" altLang="en-US" sz="2800">
                <a:cs typeface="Times New Roman" panose="02020603050405020304" pitchFamily="18" charset="0"/>
              </a:rPr>
              <a:t>The logical process of establishing a general proposition on the basis of observation of particular facts.</a:t>
            </a:r>
          </a:p>
          <a:p>
            <a:pPr eaLnBrk="1" hangingPunct="1"/>
            <a:endParaRPr lang="en-US" altLang="en-US" sz="2800">
              <a:cs typeface="Times New Roman" panose="02020603050405020304" pitchFamily="18" charset="0"/>
            </a:endParaRPr>
          </a:p>
          <a:p>
            <a:pPr eaLnBrk="1" hangingPunct="1"/>
            <a:r>
              <a:rPr lang="en-US" altLang="en-US" sz="2800">
                <a:cs typeface="Times New Roman" panose="02020603050405020304" pitchFamily="18" charset="0"/>
              </a:rPr>
              <a:t>This is sometimes called a “bottom up” approach.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0CEE5C91-E956-49F3-AABE-C552822411E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1FE66F13-E1CE-472D-AEC2-5B6D118AF58E}" type="slidenum">
              <a:rPr lang="en-US" altLang="en-US">
                <a:solidFill>
                  <a:srgbClr val="898989"/>
                </a:solidFill>
              </a:rPr>
              <a:pPr/>
              <a:t>51</a:t>
            </a:fld>
            <a:endParaRPr lang="en-US" altLang="en-US">
              <a:solidFill>
                <a:srgbClr val="898989"/>
              </a:solidFill>
            </a:endParaRPr>
          </a:p>
        </p:txBody>
      </p:sp>
      <p:sp>
        <p:nvSpPr>
          <p:cNvPr id="41987" name="Rectangle 2">
            <a:extLst>
              <a:ext uri="{FF2B5EF4-FFF2-40B4-BE49-F238E27FC236}">
                <a16:creationId xmlns:a16="http://schemas.microsoft.com/office/drawing/2014/main" id="{164A2CDB-8495-4E9E-B88E-2D3126C9A0EF}"/>
              </a:ext>
            </a:extLst>
          </p:cNvPr>
          <p:cNvSpPr>
            <a:spLocks noGrp="1"/>
          </p:cNvSpPr>
          <p:nvPr>
            <p:ph type="title"/>
          </p:nvPr>
        </p:nvSpPr>
        <p:spPr/>
        <p:txBody>
          <a:bodyPr/>
          <a:lstStyle/>
          <a:p>
            <a:pPr eaLnBrk="1" hangingPunct="1"/>
            <a:r>
              <a:rPr lang="en-US" altLang="en-US">
                <a:cs typeface="Times New Roman" panose="02020603050405020304" pitchFamily="18" charset="0"/>
              </a:rPr>
              <a:t>Inductive Reasoning</a:t>
            </a:r>
          </a:p>
        </p:txBody>
      </p:sp>
      <p:sp>
        <p:nvSpPr>
          <p:cNvPr id="41988" name="Rectangle 3">
            <a:extLst>
              <a:ext uri="{FF2B5EF4-FFF2-40B4-BE49-F238E27FC236}">
                <a16:creationId xmlns:a16="http://schemas.microsoft.com/office/drawing/2014/main" id="{8F2E6C06-6FDF-4001-809E-98D2CE40D8C6}"/>
              </a:ext>
            </a:extLst>
          </p:cNvPr>
          <p:cNvSpPr>
            <a:spLocks noGrp="1"/>
          </p:cNvSpPr>
          <p:nvPr>
            <p:ph type="body" idx="1"/>
          </p:nvPr>
        </p:nvSpPr>
        <p:spPr/>
        <p:txBody>
          <a:bodyPr/>
          <a:lstStyle/>
          <a:p>
            <a:pPr eaLnBrk="1" hangingPunct="1"/>
            <a:r>
              <a:rPr lang="en-US" altLang="en-US">
                <a:cs typeface="Times New Roman" panose="02020603050405020304" pitchFamily="18" charset="0"/>
              </a:rPr>
              <a:t>Inductive reasoning is normally used in scientific and qualitative research.</a:t>
            </a:r>
          </a:p>
          <a:p>
            <a:pPr eaLnBrk="1" hangingPunct="1"/>
            <a:r>
              <a:rPr lang="en-US" altLang="en-US">
                <a:cs typeface="Times New Roman" panose="02020603050405020304" pitchFamily="18" charset="0"/>
              </a:rPr>
              <a:t>It is usually used for theory building.</a:t>
            </a:r>
          </a:p>
        </p:txBody>
      </p:sp>
      <p:pic>
        <p:nvPicPr>
          <p:cNvPr id="41989" name="Picture 2" descr="http://www.socialresearchmethods.net/kb/Assets/images/induct.gif">
            <a:hlinkClick r:id="rId3"/>
            <a:extLst>
              <a:ext uri="{FF2B5EF4-FFF2-40B4-BE49-F238E27FC236}">
                <a16:creationId xmlns:a16="http://schemas.microsoft.com/office/drawing/2014/main" id="{FA4609AD-6632-477B-86AB-B0105CC8D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2957513"/>
            <a:ext cx="74041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2CB0E077-1EC7-468A-8983-755D271CAE1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2D221A41-3D41-4EFB-96FA-904A18EF5B09}" type="slidenum">
              <a:rPr lang="en-US" altLang="en-US">
                <a:solidFill>
                  <a:srgbClr val="898989"/>
                </a:solidFill>
              </a:rPr>
              <a:pPr/>
              <a:t>52</a:t>
            </a:fld>
            <a:endParaRPr lang="en-US" altLang="en-US">
              <a:solidFill>
                <a:srgbClr val="898989"/>
              </a:solidFill>
            </a:endParaRPr>
          </a:p>
        </p:txBody>
      </p:sp>
      <p:sp>
        <p:nvSpPr>
          <p:cNvPr id="43011" name="Rectangle 2">
            <a:extLst>
              <a:ext uri="{FF2B5EF4-FFF2-40B4-BE49-F238E27FC236}">
                <a16:creationId xmlns:a16="http://schemas.microsoft.com/office/drawing/2014/main" id="{2C69CBC9-D833-4966-BD2C-6504A7F9508D}"/>
              </a:ext>
            </a:extLst>
          </p:cNvPr>
          <p:cNvSpPr>
            <a:spLocks noGrp="1"/>
          </p:cNvSpPr>
          <p:nvPr>
            <p:ph type="title"/>
          </p:nvPr>
        </p:nvSpPr>
        <p:spPr/>
        <p:txBody>
          <a:bodyPr/>
          <a:lstStyle/>
          <a:p>
            <a:pPr eaLnBrk="1" hangingPunct="1"/>
            <a:endParaRPr lang="en-US" altLang="en-US">
              <a:cs typeface="Times New Roman" panose="02020603050405020304" pitchFamily="18" charset="0"/>
            </a:endParaRPr>
          </a:p>
        </p:txBody>
      </p:sp>
      <p:sp>
        <p:nvSpPr>
          <p:cNvPr id="43012" name="Rectangle 3">
            <a:extLst>
              <a:ext uri="{FF2B5EF4-FFF2-40B4-BE49-F238E27FC236}">
                <a16:creationId xmlns:a16="http://schemas.microsoft.com/office/drawing/2014/main" id="{6F9017D2-1D19-429C-A583-E71DBC6EBC63}"/>
              </a:ext>
            </a:extLst>
          </p:cNvPr>
          <p:cNvSpPr>
            <a:spLocks noGrp="1"/>
          </p:cNvSpPr>
          <p:nvPr>
            <p:ph type="body" idx="1"/>
          </p:nvPr>
        </p:nvSpPr>
        <p:spPr/>
        <p:txBody>
          <a:bodyPr/>
          <a:lstStyle/>
          <a:p>
            <a:pPr eaLnBrk="1" hangingPunct="1"/>
            <a:r>
              <a:rPr lang="en-US" altLang="en-US">
                <a:cs typeface="Times New Roman" panose="02020603050405020304" pitchFamily="18" charset="0"/>
              </a:rPr>
              <a:t>The process of theory development and theory testing</a:t>
            </a:r>
          </a:p>
        </p:txBody>
      </p:sp>
      <p:pic>
        <p:nvPicPr>
          <p:cNvPr id="43013" name="Picture 1">
            <a:extLst>
              <a:ext uri="{FF2B5EF4-FFF2-40B4-BE49-F238E27FC236}">
                <a16:creationId xmlns:a16="http://schemas.microsoft.com/office/drawing/2014/main" id="{E14EA0BD-390A-42E9-AD04-32A8A69B5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3" y="2733675"/>
            <a:ext cx="796448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2">
            <a:extLst>
              <a:ext uri="{FF2B5EF4-FFF2-40B4-BE49-F238E27FC236}">
                <a16:creationId xmlns:a16="http://schemas.microsoft.com/office/drawing/2014/main" id="{BD31F6ED-8558-47FE-B005-863D0B12F771}"/>
              </a:ext>
            </a:extLst>
          </p:cNvPr>
          <p:cNvSpPr txBox="1">
            <a:spLocks noChangeArrowheads="1"/>
          </p:cNvSpPr>
          <p:nvPr/>
        </p:nvSpPr>
        <p:spPr bwMode="auto">
          <a:xfrm>
            <a:off x="1462088" y="2646363"/>
            <a:ext cx="2605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b="1">
                <a:solidFill>
                  <a:srgbClr val="3333CC"/>
                </a:solidFill>
              </a:rPr>
              <a:t>Inductive process</a:t>
            </a:r>
          </a:p>
        </p:txBody>
      </p:sp>
      <p:sp>
        <p:nvSpPr>
          <p:cNvPr id="43015" name="TextBox 8">
            <a:extLst>
              <a:ext uri="{FF2B5EF4-FFF2-40B4-BE49-F238E27FC236}">
                <a16:creationId xmlns:a16="http://schemas.microsoft.com/office/drawing/2014/main" id="{0EEBDDC7-5B32-49D2-AB0A-AEE3830FCB38}"/>
              </a:ext>
            </a:extLst>
          </p:cNvPr>
          <p:cNvSpPr txBox="1">
            <a:spLocks noChangeArrowheads="1"/>
          </p:cNvSpPr>
          <p:nvPr/>
        </p:nvSpPr>
        <p:spPr bwMode="auto">
          <a:xfrm>
            <a:off x="6418263" y="2646363"/>
            <a:ext cx="2605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b="1">
                <a:solidFill>
                  <a:srgbClr val="3333CC"/>
                </a:solidFill>
              </a:rPr>
              <a:t>Deductive process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87FFD67-60D7-4E86-AFB8-61AEEB62F320}"/>
              </a:ext>
            </a:extLst>
          </p:cNvPr>
          <p:cNvSpPr>
            <a:spLocks noGrp="1"/>
          </p:cNvSpPr>
          <p:nvPr>
            <p:ph type="title"/>
          </p:nvPr>
        </p:nvSpPr>
        <p:spPr/>
        <p:txBody>
          <a:bodyPr/>
          <a:lstStyle/>
          <a:p>
            <a:r>
              <a:rPr lang="en-US" altLang="en-US">
                <a:cs typeface="Tahoma" panose="020B0604030504040204" pitchFamily="34" charset="0"/>
              </a:rPr>
              <a:t>Can we always trust a theory?</a:t>
            </a:r>
          </a:p>
        </p:txBody>
      </p:sp>
      <p:sp>
        <p:nvSpPr>
          <p:cNvPr id="30723" name="Content Placeholder 2">
            <a:extLst>
              <a:ext uri="{FF2B5EF4-FFF2-40B4-BE49-F238E27FC236}">
                <a16:creationId xmlns:a16="http://schemas.microsoft.com/office/drawing/2014/main" id="{AC92130B-93D7-4825-AAD3-DE8505F45BC8}"/>
              </a:ext>
            </a:extLst>
          </p:cNvPr>
          <p:cNvSpPr>
            <a:spLocks noGrp="1"/>
          </p:cNvSpPr>
          <p:nvPr>
            <p:ph idx="1"/>
          </p:nvPr>
        </p:nvSpPr>
        <p:spPr/>
        <p:txBody>
          <a:bodyPr/>
          <a:lstStyle/>
          <a:p>
            <a:r>
              <a:rPr lang="en-US" altLang="en-US" sz="3600" dirty="0">
                <a:cs typeface="Times New Roman" panose="02020603050405020304" pitchFamily="18" charset="0"/>
              </a:rPr>
              <a:t>The validity of the theory could be</a:t>
            </a:r>
          </a:p>
          <a:p>
            <a:pPr lvl="1"/>
            <a:r>
              <a:rPr lang="en-US" altLang="en-US" sz="3200" dirty="0">
                <a:cs typeface="Times New Roman" panose="02020603050405020304" pitchFamily="18" charset="0"/>
              </a:rPr>
              <a:t>context-specific.</a:t>
            </a:r>
          </a:p>
          <a:p>
            <a:pPr lvl="1"/>
            <a:r>
              <a:rPr lang="en-US" altLang="en-US" sz="3200" dirty="0">
                <a:cs typeface="Times New Roman" panose="02020603050405020304" pitchFamily="18" charset="0"/>
              </a:rPr>
              <a:t>time-specific.</a:t>
            </a:r>
          </a:p>
          <a:p>
            <a:pPr lvl="1"/>
            <a:endParaRPr lang="en-US" altLang="en-US" dirty="0">
              <a:cs typeface="Times New Roman" panose="02020603050405020304" pitchFamily="18" charset="0"/>
            </a:endParaRPr>
          </a:p>
          <a:p>
            <a:pPr marL="457200" lvl="1" indent="0">
              <a:buNone/>
            </a:pPr>
            <a:r>
              <a:rPr lang="en-US" altLang="en-US" sz="3200" dirty="0">
                <a:cs typeface="Times New Roman" panose="02020603050405020304" pitchFamily="18" charset="0"/>
              </a:rPr>
              <a:t>The theory must be repeatedly tested across different groups of people over different periods of time to verify its applicability. </a:t>
            </a:r>
          </a:p>
        </p:txBody>
      </p:sp>
      <p:sp>
        <p:nvSpPr>
          <p:cNvPr id="44036" name="Slide Number Placeholder 3">
            <a:extLst>
              <a:ext uri="{FF2B5EF4-FFF2-40B4-BE49-F238E27FC236}">
                <a16:creationId xmlns:a16="http://schemas.microsoft.com/office/drawing/2014/main" id="{348D1725-D89C-4464-831D-501E9C6161F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3–</a:t>
            </a:r>
            <a:fld id="{16F6D064-2080-4548-A9A6-96BBA5B4865B}" type="slidenum">
              <a:rPr lang="en-US" altLang="en-US">
                <a:solidFill>
                  <a:srgbClr val="898989"/>
                </a:solidFill>
              </a:rPr>
              <a:pPr/>
              <a:t>53</a:t>
            </a:fld>
            <a:endParaRPr lang="en-US" altLang="en-US">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37851" y="2773045"/>
            <a:ext cx="2364066" cy="2285974"/>
          </a:xfrm>
          <a:prstGeom prst="rect">
            <a:avLst/>
          </a:prstGeom>
        </p:spPr>
      </p:pic>
      <p:sp>
        <p:nvSpPr>
          <p:cNvPr id="5" name="Title 4"/>
          <p:cNvSpPr>
            <a:spLocks noGrp="1"/>
          </p:cNvSpPr>
          <p:nvPr>
            <p:ph type="title"/>
          </p:nvPr>
        </p:nvSpPr>
        <p:spPr>
          <a:xfrm>
            <a:off x="890104" y="2221215"/>
            <a:ext cx="7772400" cy="1362075"/>
          </a:xfrm>
        </p:spPr>
        <p:txBody>
          <a:bodyPr/>
          <a:lstStyle/>
          <a:p>
            <a:pPr algn="ctr"/>
            <a:r>
              <a:rPr lang="en-US" dirty="0"/>
              <a:t>Causality Analysis</a:t>
            </a:r>
          </a:p>
        </p:txBody>
      </p:sp>
      <p:sp>
        <p:nvSpPr>
          <p:cNvPr id="4" name="Slide Number Placeholder 3"/>
          <p:cNvSpPr>
            <a:spLocks noGrp="1"/>
          </p:cNvSpPr>
          <p:nvPr>
            <p:ph type="sldNum" sz="quarter" idx="12"/>
          </p:nvPr>
        </p:nvSpPr>
        <p:spPr/>
        <p:txBody>
          <a:bodyPr/>
          <a:lstStyle/>
          <a:p>
            <a:pPr>
              <a:defRPr/>
            </a:pPr>
            <a:r>
              <a:rPr lang="en-US"/>
              <a:t>1–</a:t>
            </a:r>
            <a:fld id="{C25BC056-1D51-419D-9495-E9244759BA4B}" type="slidenum">
              <a:rPr lang="en-US" smtClean="0"/>
              <a:pPr>
                <a:defRPr/>
              </a:pPr>
              <a:t>54</a:t>
            </a:fld>
            <a:endParaRPr lang="en-US"/>
          </a:p>
        </p:txBody>
      </p:sp>
    </p:spTree>
    <p:extLst>
      <p:ext uri="{BB962C8B-B14F-4D97-AF65-F5344CB8AC3E}">
        <p14:creationId xmlns:p14="http://schemas.microsoft.com/office/powerpoint/2010/main" val="2440874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EB0D0B66-82A0-4C1D-915B-16ECADCA6E3D}"/>
              </a:ext>
            </a:extLst>
          </p:cNvPr>
          <p:cNvSpPr>
            <a:spLocks noGrp="1"/>
          </p:cNvSpPr>
          <p:nvPr>
            <p:ph type="title"/>
          </p:nvPr>
        </p:nvSpPr>
        <p:spPr/>
        <p:txBody>
          <a:bodyPr/>
          <a:lstStyle/>
          <a:p>
            <a:pPr eaLnBrk="1" hangingPunct="1"/>
            <a:r>
              <a:rPr lang="en-US" altLang="en-US">
                <a:cs typeface="Tahoma" panose="020B0604030504040204" pitchFamily="34" charset="0"/>
              </a:rPr>
              <a:t>Causal Research</a:t>
            </a:r>
          </a:p>
        </p:txBody>
      </p:sp>
      <p:sp>
        <p:nvSpPr>
          <p:cNvPr id="15363" name="Rectangle 10">
            <a:extLst>
              <a:ext uri="{FF2B5EF4-FFF2-40B4-BE49-F238E27FC236}">
                <a16:creationId xmlns:a16="http://schemas.microsoft.com/office/drawing/2014/main" id="{2116BBA1-DB60-418F-AD60-1F1A104AB11B}"/>
              </a:ext>
            </a:extLst>
          </p:cNvPr>
          <p:cNvSpPr>
            <a:spLocks noGrp="1"/>
          </p:cNvSpPr>
          <p:nvPr>
            <p:ph type="body" idx="1"/>
          </p:nvPr>
        </p:nvSpPr>
        <p:spPr>
          <a:xfrm>
            <a:off x="1338263" y="1084263"/>
            <a:ext cx="7761287" cy="1266825"/>
          </a:xfrm>
        </p:spPr>
        <p:txBody>
          <a:bodyPr/>
          <a:lstStyle/>
          <a:p>
            <a:pPr eaLnBrk="1" hangingPunct="1"/>
            <a:r>
              <a:rPr lang="en-US" altLang="en-US">
                <a:cs typeface="Times New Roman" panose="02020603050405020304" pitchFamily="18" charset="0"/>
              </a:rPr>
              <a:t>Research conducted to identify cause and effect relationships (inferences).</a:t>
            </a:r>
          </a:p>
          <a:p>
            <a:pPr eaLnBrk="1" hangingPunct="1"/>
            <a:endParaRPr lang="en-US" altLang="en-US">
              <a:cs typeface="Times New Roman" panose="02020603050405020304" pitchFamily="18" charset="0"/>
            </a:endParaRPr>
          </a:p>
          <a:p>
            <a:pPr eaLnBrk="1" hangingPunct="1"/>
            <a:endParaRPr lang="en-US" altLang="en-US">
              <a:cs typeface="Times New Roman" panose="02020603050405020304" pitchFamily="18" charset="0"/>
            </a:endParaRPr>
          </a:p>
          <a:p>
            <a:pPr eaLnBrk="1" hangingPunct="1"/>
            <a:endParaRPr lang="en-US" altLang="en-US">
              <a:cs typeface="Times New Roman" panose="02020603050405020304" pitchFamily="18" charset="0"/>
            </a:endParaRPr>
          </a:p>
        </p:txBody>
      </p:sp>
      <p:grpSp>
        <p:nvGrpSpPr>
          <p:cNvPr id="15364" name="Group 5">
            <a:extLst>
              <a:ext uri="{FF2B5EF4-FFF2-40B4-BE49-F238E27FC236}">
                <a16:creationId xmlns:a16="http://schemas.microsoft.com/office/drawing/2014/main" id="{619CAB0D-68AD-45A8-AA19-EFC38263B11E}"/>
              </a:ext>
            </a:extLst>
          </p:cNvPr>
          <p:cNvGrpSpPr>
            <a:grpSpLocks/>
          </p:cNvGrpSpPr>
          <p:nvPr/>
        </p:nvGrpSpPr>
        <p:grpSpPr bwMode="auto">
          <a:xfrm>
            <a:off x="2547938" y="3314700"/>
            <a:ext cx="4819650" cy="974725"/>
            <a:chOff x="2576945" y="2493818"/>
            <a:chExt cx="4819402" cy="973777"/>
          </a:xfrm>
        </p:grpSpPr>
        <p:sp>
          <p:nvSpPr>
            <p:cNvPr id="7" name="Oval 6">
              <a:extLst>
                <a:ext uri="{FF2B5EF4-FFF2-40B4-BE49-F238E27FC236}">
                  <a16:creationId xmlns:a16="http://schemas.microsoft.com/office/drawing/2014/main" id="{36269F2B-2BF2-40A6-B3D3-EE4650EBECAB}"/>
                </a:ext>
              </a:extLst>
            </p:cNvPr>
            <p:cNvSpPr/>
            <p:nvPr/>
          </p:nvSpPr>
          <p:spPr>
            <a:xfrm>
              <a:off x="2576945" y="2493818"/>
              <a:ext cx="1650915" cy="9737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Cause</a:t>
              </a:r>
            </a:p>
          </p:txBody>
        </p:sp>
        <p:sp>
          <p:nvSpPr>
            <p:cNvPr id="8" name="Oval 7">
              <a:extLst>
                <a:ext uri="{FF2B5EF4-FFF2-40B4-BE49-F238E27FC236}">
                  <a16:creationId xmlns:a16="http://schemas.microsoft.com/office/drawing/2014/main" id="{30D31606-8629-4890-9D09-A1455B630F28}"/>
                </a:ext>
              </a:extLst>
            </p:cNvPr>
            <p:cNvSpPr/>
            <p:nvPr/>
          </p:nvSpPr>
          <p:spPr>
            <a:xfrm>
              <a:off x="5745432" y="2493818"/>
              <a:ext cx="1650915" cy="9737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Effect</a:t>
              </a:r>
            </a:p>
          </p:txBody>
        </p:sp>
        <p:cxnSp>
          <p:nvCxnSpPr>
            <p:cNvPr id="9" name="Straight Arrow Connector 8">
              <a:extLst>
                <a:ext uri="{FF2B5EF4-FFF2-40B4-BE49-F238E27FC236}">
                  <a16:creationId xmlns:a16="http://schemas.microsoft.com/office/drawing/2014/main" id="{5E6173D0-1638-4D46-BA35-2360362E159D}"/>
                </a:ext>
              </a:extLst>
            </p:cNvPr>
            <p:cNvCxnSpPr>
              <a:stCxn id="7" idx="6"/>
              <a:endCxn id="8" idx="2"/>
            </p:cNvCxnSpPr>
            <p:nvPr/>
          </p:nvCxnSpPr>
          <p:spPr>
            <a:xfrm>
              <a:off x="4227860" y="2980707"/>
              <a:ext cx="15175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9">
            <a:extLst>
              <a:ext uri="{FF2B5EF4-FFF2-40B4-BE49-F238E27FC236}">
                <a16:creationId xmlns:a16="http://schemas.microsoft.com/office/drawing/2014/main" id="{96EE4005-2413-4B4E-84DD-F0590E36FAEE}"/>
              </a:ext>
            </a:extLst>
          </p:cNvPr>
          <p:cNvSpPr>
            <a:spLocks noChangeAspect="1" noChangeArrowheads="1"/>
          </p:cNvSpPr>
          <p:nvPr/>
        </p:nvSpPr>
        <p:spPr bwMode="auto">
          <a:xfrm>
            <a:off x="1576388" y="-365125"/>
            <a:ext cx="66770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600"/>
          </a:p>
        </p:txBody>
      </p:sp>
      <p:grpSp>
        <p:nvGrpSpPr>
          <p:cNvPr id="16387" name="Group 26">
            <a:extLst>
              <a:ext uri="{FF2B5EF4-FFF2-40B4-BE49-F238E27FC236}">
                <a16:creationId xmlns:a16="http://schemas.microsoft.com/office/drawing/2014/main" id="{64A95E53-D414-4F70-891A-63D0C7C5A6CF}"/>
              </a:ext>
            </a:extLst>
          </p:cNvPr>
          <p:cNvGrpSpPr>
            <a:grpSpLocks/>
          </p:cNvGrpSpPr>
          <p:nvPr/>
        </p:nvGrpSpPr>
        <p:grpSpPr bwMode="auto">
          <a:xfrm>
            <a:off x="1982788" y="236538"/>
            <a:ext cx="6267450" cy="1978025"/>
            <a:chOff x="1985942" y="579720"/>
            <a:chExt cx="5897936" cy="1223339"/>
          </a:xfrm>
        </p:grpSpPr>
        <p:sp>
          <p:nvSpPr>
            <p:cNvPr id="16405" name="Text Box 22">
              <a:extLst>
                <a:ext uri="{FF2B5EF4-FFF2-40B4-BE49-F238E27FC236}">
                  <a16:creationId xmlns:a16="http://schemas.microsoft.com/office/drawing/2014/main" id="{8187D770-DB70-4FBB-9F37-3CD0F8C67A68}"/>
                </a:ext>
              </a:extLst>
            </p:cNvPr>
            <p:cNvSpPr txBox="1">
              <a:spLocks noChangeArrowheads="1"/>
            </p:cNvSpPr>
            <p:nvPr/>
          </p:nvSpPr>
          <p:spPr bwMode="auto">
            <a:xfrm>
              <a:off x="3361608" y="934690"/>
              <a:ext cx="3315277" cy="86836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(1)</a:t>
              </a:r>
              <a:endParaRPr lang="en-US" altLang="en-US" sz="1600">
                <a:cs typeface="Times New Roman" panose="02020603050405020304" pitchFamily="18" charset="0"/>
              </a:endParaRPr>
            </a:p>
            <a:p>
              <a:pPr algn="ctr"/>
              <a:r>
                <a:rPr lang="en-US" altLang="en-US" sz="1600">
                  <a:cs typeface="Calibri" panose="020F0502020204030204" pitchFamily="34" charset="0"/>
                </a:rPr>
                <a:t>A causes B</a:t>
              </a:r>
              <a:endParaRPr lang="en-US" altLang="en-US" sz="1600">
                <a:cs typeface="Times New Roman" panose="02020603050405020304" pitchFamily="18" charset="0"/>
              </a:endParaRPr>
            </a:p>
            <a:p>
              <a:pPr algn="ctr"/>
              <a:r>
                <a:rPr lang="en-US" altLang="en-US" sz="1600">
                  <a:cs typeface="Times New Roman" panose="02020603050405020304" pitchFamily="18" charset="0"/>
                </a:rPr>
                <a:t>(</a:t>
              </a:r>
              <a:r>
                <a:rPr lang="en-US" altLang="en-US" sz="1600" b="1">
                  <a:cs typeface="Times New Roman" panose="02020603050405020304" pitchFamily="18" charset="0"/>
                </a:rPr>
                <a:t>Unidirectional relationship</a:t>
              </a:r>
              <a:r>
                <a:rPr lang="en-US" altLang="en-US" sz="1600">
                  <a:cs typeface="Times New Roman" panose="02020603050405020304" pitchFamily="18" charset="0"/>
                </a:rPr>
                <a:t>)</a:t>
              </a:r>
            </a:p>
            <a:p>
              <a:r>
                <a:rPr lang="en-US" altLang="en-US" sz="1600">
                  <a:cs typeface="Calibri" panose="020F0502020204030204" pitchFamily="34" charset="0"/>
                </a:rPr>
                <a:t> </a:t>
              </a:r>
              <a:endParaRPr lang="en-US" altLang="en-US" sz="1600"/>
            </a:p>
          </p:txBody>
        </p:sp>
        <p:sp>
          <p:nvSpPr>
            <p:cNvPr id="16406" name="Oval 2">
              <a:extLst>
                <a:ext uri="{FF2B5EF4-FFF2-40B4-BE49-F238E27FC236}">
                  <a16:creationId xmlns:a16="http://schemas.microsoft.com/office/drawing/2014/main" id="{81CE7757-B08B-45AF-84FE-AD88BB4E7D6E}"/>
                </a:ext>
              </a:extLst>
            </p:cNvPr>
            <p:cNvSpPr>
              <a:spLocks noChangeArrowheads="1"/>
            </p:cNvSpPr>
            <p:nvPr/>
          </p:nvSpPr>
          <p:spPr bwMode="auto">
            <a:xfrm>
              <a:off x="1985942" y="579720"/>
              <a:ext cx="1700064" cy="567488"/>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latin typeface="Times New Roman" panose="02020603050405020304" pitchFamily="18" charset="0"/>
                  <a:cs typeface="Times New Roman" panose="02020603050405020304" pitchFamily="18" charset="0"/>
                </a:rPr>
                <a:t>A</a:t>
              </a:r>
              <a:endParaRPr lang="en-US" altLang="en-US" sz="1600"/>
            </a:p>
          </p:txBody>
        </p:sp>
        <p:sp>
          <p:nvSpPr>
            <p:cNvPr id="16407" name="Oval 3">
              <a:extLst>
                <a:ext uri="{FF2B5EF4-FFF2-40B4-BE49-F238E27FC236}">
                  <a16:creationId xmlns:a16="http://schemas.microsoft.com/office/drawing/2014/main" id="{38475CF6-9DCD-4F09-9700-1966C676029B}"/>
                </a:ext>
              </a:extLst>
            </p:cNvPr>
            <p:cNvSpPr>
              <a:spLocks noChangeArrowheads="1"/>
            </p:cNvSpPr>
            <p:nvPr/>
          </p:nvSpPr>
          <p:spPr bwMode="auto">
            <a:xfrm>
              <a:off x="6183814" y="579720"/>
              <a:ext cx="1700064" cy="567488"/>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B</a:t>
              </a:r>
              <a:endParaRPr lang="en-US" altLang="en-US" sz="1600"/>
            </a:p>
          </p:txBody>
        </p:sp>
        <p:cxnSp>
          <p:nvCxnSpPr>
            <p:cNvPr id="16408" name="Straight Arrow Connector 4">
              <a:extLst>
                <a:ext uri="{FF2B5EF4-FFF2-40B4-BE49-F238E27FC236}">
                  <a16:creationId xmlns:a16="http://schemas.microsoft.com/office/drawing/2014/main" id="{52E4467C-C58D-4C65-A121-02CD5C03F26A}"/>
                </a:ext>
              </a:extLst>
            </p:cNvPr>
            <p:cNvCxnSpPr>
              <a:cxnSpLocks noChangeShapeType="1"/>
            </p:cNvCxnSpPr>
            <p:nvPr/>
          </p:nvCxnSpPr>
          <p:spPr bwMode="auto">
            <a:xfrm>
              <a:off x="3686661" y="863331"/>
              <a:ext cx="2497106" cy="244"/>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grpSp>
      <p:grpSp>
        <p:nvGrpSpPr>
          <p:cNvPr id="3" name="Group 27">
            <a:extLst>
              <a:ext uri="{FF2B5EF4-FFF2-40B4-BE49-F238E27FC236}">
                <a16:creationId xmlns:a16="http://schemas.microsoft.com/office/drawing/2014/main" id="{3E71A2FE-A9C6-4D22-92B4-D1931779E557}"/>
              </a:ext>
            </a:extLst>
          </p:cNvPr>
          <p:cNvGrpSpPr>
            <a:grpSpLocks/>
          </p:cNvGrpSpPr>
          <p:nvPr/>
        </p:nvGrpSpPr>
        <p:grpSpPr bwMode="auto">
          <a:xfrm>
            <a:off x="1984375" y="1828800"/>
            <a:ext cx="6267450" cy="1893888"/>
            <a:chOff x="1986550" y="1953815"/>
            <a:chExt cx="5898180" cy="1171220"/>
          </a:xfrm>
        </p:grpSpPr>
        <p:sp>
          <p:nvSpPr>
            <p:cNvPr id="16401" name="Text Box 22">
              <a:extLst>
                <a:ext uri="{FF2B5EF4-FFF2-40B4-BE49-F238E27FC236}">
                  <a16:creationId xmlns:a16="http://schemas.microsoft.com/office/drawing/2014/main" id="{47C3C451-814F-4580-80CB-DC0C44783419}"/>
                </a:ext>
              </a:extLst>
            </p:cNvPr>
            <p:cNvSpPr txBox="1">
              <a:spLocks noChangeArrowheads="1"/>
            </p:cNvSpPr>
            <p:nvPr/>
          </p:nvSpPr>
          <p:spPr bwMode="auto">
            <a:xfrm>
              <a:off x="3489146" y="2289302"/>
              <a:ext cx="2926941" cy="83573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(2)</a:t>
              </a:r>
              <a:endParaRPr lang="en-US" altLang="en-US" sz="1600">
                <a:cs typeface="Times New Roman" panose="02020603050405020304" pitchFamily="18" charset="0"/>
              </a:endParaRPr>
            </a:p>
            <a:p>
              <a:pPr algn="ctr"/>
              <a:r>
                <a:rPr lang="en-US" altLang="en-US" sz="1600">
                  <a:cs typeface="Calibri" panose="020F0502020204030204" pitchFamily="34" charset="0"/>
                </a:rPr>
                <a:t>B causes A</a:t>
              </a:r>
              <a:endParaRPr lang="en-US" altLang="en-US" sz="1600">
                <a:cs typeface="Times New Roman" panose="02020603050405020304" pitchFamily="18" charset="0"/>
              </a:endParaRPr>
            </a:p>
            <a:p>
              <a:pPr algn="ctr"/>
              <a:r>
                <a:rPr lang="en-US" altLang="en-US" sz="1600">
                  <a:cs typeface="Calibri" panose="020F0502020204030204" pitchFamily="34" charset="0"/>
                </a:rPr>
                <a:t> </a:t>
              </a:r>
              <a:r>
                <a:rPr lang="en-US" altLang="en-US" sz="1600">
                  <a:cs typeface="Times New Roman" panose="02020603050405020304" pitchFamily="18" charset="0"/>
                </a:rPr>
                <a:t>(</a:t>
              </a:r>
              <a:r>
                <a:rPr lang="en-US" altLang="en-US" sz="1600" b="1">
                  <a:cs typeface="Times New Roman" panose="02020603050405020304" pitchFamily="18" charset="0"/>
                </a:rPr>
                <a:t>Unidirectional relationship</a:t>
              </a:r>
              <a:r>
                <a:rPr lang="en-US" altLang="en-US" sz="1600">
                  <a:cs typeface="Times New Roman" panose="02020603050405020304" pitchFamily="18" charset="0"/>
                </a:rPr>
                <a:t>)</a:t>
              </a:r>
            </a:p>
            <a:p>
              <a:endParaRPr lang="en-US" altLang="en-US" sz="1600"/>
            </a:p>
          </p:txBody>
        </p:sp>
        <p:sp>
          <p:nvSpPr>
            <p:cNvPr id="16402" name="Oval 6">
              <a:extLst>
                <a:ext uri="{FF2B5EF4-FFF2-40B4-BE49-F238E27FC236}">
                  <a16:creationId xmlns:a16="http://schemas.microsoft.com/office/drawing/2014/main" id="{D0349D66-CE5B-4776-8A6C-ABAF0E76F3F3}"/>
                </a:ext>
              </a:extLst>
            </p:cNvPr>
            <p:cNvSpPr>
              <a:spLocks noChangeArrowheads="1"/>
            </p:cNvSpPr>
            <p:nvPr/>
          </p:nvSpPr>
          <p:spPr bwMode="auto">
            <a:xfrm>
              <a:off x="1986550" y="1953815"/>
              <a:ext cx="1700134" cy="566466"/>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A</a:t>
              </a:r>
              <a:endParaRPr lang="en-US" altLang="en-US" sz="1600"/>
            </a:p>
          </p:txBody>
        </p:sp>
        <p:sp>
          <p:nvSpPr>
            <p:cNvPr id="16403" name="Oval 7">
              <a:extLst>
                <a:ext uri="{FF2B5EF4-FFF2-40B4-BE49-F238E27FC236}">
                  <a16:creationId xmlns:a16="http://schemas.microsoft.com/office/drawing/2014/main" id="{A42F6ED9-1C6C-491D-AE33-E8260E4DC372}"/>
                </a:ext>
              </a:extLst>
            </p:cNvPr>
            <p:cNvSpPr>
              <a:spLocks noChangeArrowheads="1"/>
            </p:cNvSpPr>
            <p:nvPr/>
          </p:nvSpPr>
          <p:spPr bwMode="auto">
            <a:xfrm>
              <a:off x="6184596" y="1953815"/>
              <a:ext cx="1700134" cy="566466"/>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B</a:t>
              </a:r>
              <a:endParaRPr lang="en-US" altLang="en-US" sz="1600"/>
            </a:p>
          </p:txBody>
        </p:sp>
        <p:cxnSp>
          <p:nvCxnSpPr>
            <p:cNvPr id="16404" name="Straight Arrow Connector 8">
              <a:extLst>
                <a:ext uri="{FF2B5EF4-FFF2-40B4-BE49-F238E27FC236}">
                  <a16:creationId xmlns:a16="http://schemas.microsoft.com/office/drawing/2014/main" id="{CC576F5E-AABA-4D88-A2AE-9A7CC2730AEF}"/>
                </a:ext>
              </a:extLst>
            </p:cNvPr>
            <p:cNvCxnSpPr>
              <a:cxnSpLocks noChangeShapeType="1"/>
            </p:cNvCxnSpPr>
            <p:nvPr/>
          </p:nvCxnSpPr>
          <p:spPr bwMode="auto">
            <a:xfrm>
              <a:off x="3687391" y="2236574"/>
              <a:ext cx="2497228" cy="244"/>
            </a:xfrm>
            <a:prstGeom prst="straightConnector1">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cxnSp>
      </p:grpSp>
      <p:grpSp>
        <p:nvGrpSpPr>
          <p:cNvPr id="4" name="Group 28">
            <a:extLst>
              <a:ext uri="{FF2B5EF4-FFF2-40B4-BE49-F238E27FC236}">
                <a16:creationId xmlns:a16="http://schemas.microsoft.com/office/drawing/2014/main" id="{BD6254B1-BF4A-443C-8BC2-C3A165CA6A95}"/>
              </a:ext>
            </a:extLst>
          </p:cNvPr>
          <p:cNvGrpSpPr>
            <a:grpSpLocks/>
          </p:cNvGrpSpPr>
          <p:nvPr/>
        </p:nvGrpSpPr>
        <p:grpSpPr bwMode="auto">
          <a:xfrm>
            <a:off x="1984375" y="3375025"/>
            <a:ext cx="6269038" cy="2459038"/>
            <a:chOff x="1987280" y="3351534"/>
            <a:chExt cx="5898302" cy="1521928"/>
          </a:xfrm>
        </p:grpSpPr>
        <p:sp>
          <p:nvSpPr>
            <p:cNvPr id="16396" name="Text Box 22">
              <a:extLst>
                <a:ext uri="{FF2B5EF4-FFF2-40B4-BE49-F238E27FC236}">
                  <a16:creationId xmlns:a16="http://schemas.microsoft.com/office/drawing/2014/main" id="{3CCAEADE-F792-4D59-931F-C645EEF30F5D}"/>
                </a:ext>
              </a:extLst>
            </p:cNvPr>
            <p:cNvSpPr txBox="1">
              <a:spLocks noChangeArrowheads="1"/>
            </p:cNvSpPr>
            <p:nvPr/>
          </p:nvSpPr>
          <p:spPr bwMode="auto">
            <a:xfrm>
              <a:off x="3303680" y="3821337"/>
              <a:ext cx="3245666" cy="10521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(3)</a:t>
              </a:r>
              <a:endParaRPr lang="en-US" altLang="en-US" sz="1600">
                <a:cs typeface="Times New Roman" panose="02020603050405020304" pitchFamily="18" charset="0"/>
              </a:endParaRPr>
            </a:p>
            <a:p>
              <a:pPr algn="ctr"/>
              <a:r>
                <a:rPr lang="en-US" altLang="en-US" sz="1600">
                  <a:cs typeface="Calibri" panose="020F0502020204030204" pitchFamily="34" charset="0"/>
                </a:rPr>
                <a:t>A and B cause each other</a:t>
              </a:r>
              <a:endParaRPr lang="en-US" altLang="en-US" sz="1600">
                <a:cs typeface="Times New Roman" panose="02020603050405020304" pitchFamily="18" charset="0"/>
              </a:endParaRPr>
            </a:p>
            <a:p>
              <a:pPr algn="ctr"/>
              <a:r>
                <a:rPr lang="en-US" altLang="en-US" sz="1600">
                  <a:cs typeface="Times New Roman" panose="02020603050405020304" pitchFamily="18" charset="0"/>
                </a:rPr>
                <a:t>(</a:t>
              </a:r>
              <a:r>
                <a:rPr lang="en-US" altLang="en-US" sz="1600" b="1">
                  <a:solidFill>
                    <a:srgbClr val="0000FF"/>
                  </a:solidFill>
                  <a:cs typeface="Times New Roman" panose="02020603050405020304" pitchFamily="18" charset="0"/>
                </a:rPr>
                <a:t>Bidirectional relationship</a:t>
              </a:r>
              <a:r>
                <a:rPr lang="en-US" altLang="en-US" sz="1600">
                  <a:cs typeface="Times New Roman" panose="02020603050405020304" pitchFamily="18" charset="0"/>
                </a:rPr>
                <a:t>)</a:t>
              </a:r>
            </a:p>
            <a:p>
              <a:r>
                <a:rPr lang="en-US" altLang="en-US" sz="1600">
                  <a:cs typeface="Calibri" panose="020F0502020204030204" pitchFamily="34" charset="0"/>
                </a:rPr>
                <a:t> </a:t>
              </a:r>
              <a:endParaRPr lang="en-US" altLang="en-US" sz="1600"/>
            </a:p>
          </p:txBody>
        </p:sp>
        <p:sp>
          <p:nvSpPr>
            <p:cNvPr id="16397" name="Oval 9">
              <a:extLst>
                <a:ext uri="{FF2B5EF4-FFF2-40B4-BE49-F238E27FC236}">
                  <a16:creationId xmlns:a16="http://schemas.microsoft.com/office/drawing/2014/main" id="{BEBFDE20-B5B5-4EEA-A4ED-30B4F89EC540}"/>
                </a:ext>
              </a:extLst>
            </p:cNvPr>
            <p:cNvSpPr>
              <a:spLocks noChangeArrowheads="1"/>
            </p:cNvSpPr>
            <p:nvPr/>
          </p:nvSpPr>
          <p:spPr bwMode="auto">
            <a:xfrm>
              <a:off x="1987280" y="3351534"/>
              <a:ext cx="1699738" cy="565933"/>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A</a:t>
              </a:r>
              <a:endParaRPr lang="en-US" altLang="en-US" sz="1600"/>
            </a:p>
          </p:txBody>
        </p:sp>
        <p:sp>
          <p:nvSpPr>
            <p:cNvPr id="16398" name="Oval 10">
              <a:extLst>
                <a:ext uri="{FF2B5EF4-FFF2-40B4-BE49-F238E27FC236}">
                  <a16:creationId xmlns:a16="http://schemas.microsoft.com/office/drawing/2014/main" id="{E5FB5C0A-F387-438D-AB08-A930CFF30E9E}"/>
                </a:ext>
              </a:extLst>
            </p:cNvPr>
            <p:cNvSpPr>
              <a:spLocks noChangeArrowheads="1"/>
            </p:cNvSpPr>
            <p:nvPr/>
          </p:nvSpPr>
          <p:spPr bwMode="auto">
            <a:xfrm>
              <a:off x="6185844" y="3351534"/>
              <a:ext cx="1699738" cy="564951"/>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B</a:t>
              </a:r>
              <a:endParaRPr lang="en-US" altLang="en-US" sz="1600"/>
            </a:p>
          </p:txBody>
        </p:sp>
        <p:cxnSp>
          <p:nvCxnSpPr>
            <p:cNvPr id="16399" name="Straight Arrow Connector 11">
              <a:extLst>
                <a:ext uri="{FF2B5EF4-FFF2-40B4-BE49-F238E27FC236}">
                  <a16:creationId xmlns:a16="http://schemas.microsoft.com/office/drawing/2014/main" id="{A5200B58-B054-4127-B9AC-BD04ECBF9046}"/>
                </a:ext>
              </a:extLst>
            </p:cNvPr>
            <p:cNvCxnSpPr>
              <a:cxnSpLocks noChangeShapeType="1"/>
            </p:cNvCxnSpPr>
            <p:nvPr/>
          </p:nvCxnSpPr>
          <p:spPr bwMode="auto">
            <a:xfrm>
              <a:off x="3688121" y="3739140"/>
              <a:ext cx="2498080" cy="0"/>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400" name="Straight Arrow Connector 12">
              <a:extLst>
                <a:ext uri="{FF2B5EF4-FFF2-40B4-BE49-F238E27FC236}">
                  <a16:creationId xmlns:a16="http://schemas.microsoft.com/office/drawing/2014/main" id="{C070B992-8AFD-4212-B8D8-F131F93DC91E}"/>
                </a:ext>
              </a:extLst>
            </p:cNvPr>
            <p:cNvCxnSpPr>
              <a:cxnSpLocks noChangeShapeType="1"/>
            </p:cNvCxnSpPr>
            <p:nvPr/>
          </p:nvCxnSpPr>
          <p:spPr bwMode="auto">
            <a:xfrm>
              <a:off x="3688973" y="3529324"/>
              <a:ext cx="2497228" cy="0"/>
            </a:xfrm>
            <a:prstGeom prst="straightConnector1">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cxnSp>
      </p:grpSp>
      <p:grpSp>
        <p:nvGrpSpPr>
          <p:cNvPr id="18" name="Group 29">
            <a:extLst>
              <a:ext uri="{FF2B5EF4-FFF2-40B4-BE49-F238E27FC236}">
                <a16:creationId xmlns:a16="http://schemas.microsoft.com/office/drawing/2014/main" id="{ADEC71E9-491F-4D31-8171-3084D8668F10}"/>
              </a:ext>
            </a:extLst>
          </p:cNvPr>
          <p:cNvGrpSpPr>
            <a:grpSpLocks/>
          </p:cNvGrpSpPr>
          <p:nvPr/>
        </p:nvGrpSpPr>
        <p:grpSpPr bwMode="auto">
          <a:xfrm>
            <a:off x="1985963" y="5070475"/>
            <a:ext cx="6267450" cy="2260600"/>
            <a:chOff x="1988010" y="4874802"/>
            <a:chExt cx="5898302" cy="1398450"/>
          </a:xfrm>
        </p:grpSpPr>
        <p:sp>
          <p:nvSpPr>
            <p:cNvPr id="16392" name="Text Box 22">
              <a:extLst>
                <a:ext uri="{FF2B5EF4-FFF2-40B4-BE49-F238E27FC236}">
                  <a16:creationId xmlns:a16="http://schemas.microsoft.com/office/drawing/2014/main" id="{7CD69C92-0410-4A01-BE41-675A603114D3}"/>
                </a:ext>
              </a:extLst>
            </p:cNvPr>
            <p:cNvSpPr txBox="1">
              <a:spLocks noChangeArrowheads="1"/>
            </p:cNvSpPr>
            <p:nvPr/>
          </p:nvSpPr>
          <p:spPr bwMode="auto">
            <a:xfrm>
              <a:off x="3187702" y="5225754"/>
              <a:ext cx="3651405" cy="104749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(4)</a:t>
              </a:r>
              <a:endParaRPr lang="en-US" altLang="en-US" sz="1600">
                <a:cs typeface="Times New Roman" panose="02020603050405020304" pitchFamily="18" charset="0"/>
              </a:endParaRPr>
            </a:p>
            <a:p>
              <a:pPr algn="ctr"/>
              <a:r>
                <a:rPr lang="en-US" altLang="en-US" sz="1600">
                  <a:cs typeface="Calibri" panose="020F0502020204030204" pitchFamily="34" charset="0"/>
                </a:rPr>
                <a:t>A and B just correlate</a:t>
              </a:r>
              <a:endParaRPr lang="en-US" altLang="en-US" sz="1600">
                <a:cs typeface="Times New Roman" panose="02020603050405020304" pitchFamily="18" charset="0"/>
              </a:endParaRPr>
            </a:p>
            <a:p>
              <a:pPr algn="ctr"/>
              <a:r>
                <a:rPr lang="en-US" altLang="en-US" sz="1600">
                  <a:cs typeface="Calibri" panose="020F0502020204030204" pitchFamily="34" charset="0"/>
                </a:rPr>
                <a:t>(The direction of causality </a:t>
              </a:r>
              <a:br>
                <a:rPr lang="en-US" altLang="en-US" sz="1600">
                  <a:cs typeface="Calibri" panose="020F0502020204030204" pitchFamily="34" charset="0"/>
                </a:rPr>
              </a:br>
              <a:r>
                <a:rPr lang="en-US" altLang="en-US" sz="1600">
                  <a:cs typeface="Calibri" panose="020F0502020204030204" pitchFamily="34" charset="0"/>
                </a:rPr>
                <a:t>cannot be implied)</a:t>
              </a:r>
              <a:endParaRPr lang="en-US" altLang="en-US" sz="1600">
                <a:cs typeface="Times New Roman" panose="02020603050405020304" pitchFamily="18" charset="0"/>
              </a:endParaRPr>
            </a:p>
            <a:p>
              <a:pPr algn="ctr"/>
              <a:r>
                <a:rPr lang="en-US" altLang="en-US" sz="1600">
                  <a:cs typeface="Calibri" panose="020F0502020204030204" pitchFamily="34" charset="0"/>
                </a:rPr>
                <a:t> </a:t>
              </a:r>
              <a:endParaRPr lang="en-US" altLang="en-US" sz="1600">
                <a:cs typeface="Times New Roman" panose="02020603050405020304" pitchFamily="18" charset="0"/>
              </a:endParaRPr>
            </a:p>
            <a:p>
              <a:endParaRPr lang="en-US" altLang="en-US" sz="1600"/>
            </a:p>
          </p:txBody>
        </p:sp>
        <p:sp>
          <p:nvSpPr>
            <p:cNvPr id="16393" name="Oval 13">
              <a:extLst>
                <a:ext uri="{FF2B5EF4-FFF2-40B4-BE49-F238E27FC236}">
                  <a16:creationId xmlns:a16="http://schemas.microsoft.com/office/drawing/2014/main" id="{0A706E8D-8C0C-4CE1-83D0-AAA619397677}"/>
                </a:ext>
              </a:extLst>
            </p:cNvPr>
            <p:cNvSpPr>
              <a:spLocks noChangeArrowheads="1"/>
            </p:cNvSpPr>
            <p:nvPr/>
          </p:nvSpPr>
          <p:spPr bwMode="auto">
            <a:xfrm>
              <a:off x="1988010" y="4874802"/>
              <a:ext cx="1700169" cy="565665"/>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A</a:t>
              </a:r>
              <a:endParaRPr lang="en-US" altLang="en-US" sz="1600"/>
            </a:p>
          </p:txBody>
        </p:sp>
        <p:sp>
          <p:nvSpPr>
            <p:cNvPr id="16394" name="Oval 14">
              <a:extLst>
                <a:ext uri="{FF2B5EF4-FFF2-40B4-BE49-F238E27FC236}">
                  <a16:creationId xmlns:a16="http://schemas.microsoft.com/office/drawing/2014/main" id="{B61404B8-2097-4309-8B8A-8A8EF3AEFBE2}"/>
                </a:ext>
              </a:extLst>
            </p:cNvPr>
            <p:cNvSpPr>
              <a:spLocks noChangeArrowheads="1"/>
            </p:cNvSpPr>
            <p:nvPr/>
          </p:nvSpPr>
          <p:spPr bwMode="auto">
            <a:xfrm>
              <a:off x="6186143" y="4874802"/>
              <a:ext cx="1700169" cy="564683"/>
            </a:xfrm>
            <a:prstGeom prst="ellipse">
              <a:avLst/>
            </a:prstGeom>
            <a:gradFill rotWithShape="1">
              <a:gsLst>
                <a:gs pos="0">
                  <a:srgbClr val="BCBCBC"/>
                </a:gs>
                <a:gs pos="35001">
                  <a:srgbClr val="D0D0D0"/>
                </a:gs>
                <a:gs pos="100000">
                  <a:srgbClr val="EDEDED"/>
                </a:gs>
              </a:gsLst>
              <a:lin ang="16200000" scaled="1"/>
            </a:gradFill>
            <a:ln w="19050">
              <a:solidFill>
                <a:srgbClr val="000000"/>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a:cs typeface="Calibri" panose="020F0502020204030204" pitchFamily="34" charset="0"/>
                </a:rPr>
                <a:t>B</a:t>
              </a:r>
              <a:endParaRPr lang="en-US" altLang="en-US" sz="1600"/>
            </a:p>
          </p:txBody>
        </p:sp>
        <p:cxnSp>
          <p:nvCxnSpPr>
            <p:cNvPr id="16395" name="Straight Arrow Connector 15">
              <a:extLst>
                <a:ext uri="{FF2B5EF4-FFF2-40B4-BE49-F238E27FC236}">
                  <a16:creationId xmlns:a16="http://schemas.microsoft.com/office/drawing/2014/main" id="{EE3479C8-ACFF-4824-B9A0-6A4B2D982E1B}"/>
                </a:ext>
              </a:extLst>
            </p:cNvPr>
            <p:cNvCxnSpPr>
              <a:cxnSpLocks noChangeShapeType="1"/>
            </p:cNvCxnSpPr>
            <p:nvPr/>
          </p:nvCxnSpPr>
          <p:spPr bwMode="auto">
            <a:xfrm flipV="1">
              <a:off x="3688973" y="5157439"/>
              <a:ext cx="2497228" cy="0"/>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sp>
        <p:nvSpPr>
          <p:cNvPr id="16391" name="Rectangle 33">
            <a:extLst>
              <a:ext uri="{FF2B5EF4-FFF2-40B4-BE49-F238E27FC236}">
                <a16:creationId xmlns:a16="http://schemas.microsoft.com/office/drawing/2014/main" id="{AD1A3A23-80D8-46A9-9A52-DFE19C669A5D}"/>
              </a:ext>
            </a:extLst>
          </p:cNvPr>
          <p:cNvSpPr>
            <a:spLocks noChangeArrowheads="1"/>
          </p:cNvSpPr>
          <p:nvPr/>
        </p:nvSpPr>
        <p:spPr bwMode="auto">
          <a:xfrm>
            <a:off x="0" y="632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sz="2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AB249CC6-8FAF-4696-AB16-E4774FA6408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4–</a:t>
            </a:r>
            <a:fld id="{9F323B7A-96FB-4B12-8C05-2B95A40A302A}" type="slidenum">
              <a:rPr lang="en-US" altLang="en-US">
                <a:solidFill>
                  <a:srgbClr val="898989"/>
                </a:solidFill>
              </a:rPr>
              <a:pPr/>
              <a:t>57</a:t>
            </a:fld>
            <a:endParaRPr lang="en-US" altLang="en-US">
              <a:solidFill>
                <a:srgbClr val="898989"/>
              </a:solidFill>
            </a:endParaRPr>
          </a:p>
        </p:txBody>
      </p:sp>
      <p:sp>
        <p:nvSpPr>
          <p:cNvPr id="17411" name="Rectangle 9">
            <a:extLst>
              <a:ext uri="{FF2B5EF4-FFF2-40B4-BE49-F238E27FC236}">
                <a16:creationId xmlns:a16="http://schemas.microsoft.com/office/drawing/2014/main" id="{3326300C-1003-4C2D-B6E3-C6CFEA88C559}"/>
              </a:ext>
            </a:extLst>
          </p:cNvPr>
          <p:cNvSpPr>
            <a:spLocks noGrp="1"/>
          </p:cNvSpPr>
          <p:nvPr>
            <p:ph type="title"/>
          </p:nvPr>
        </p:nvSpPr>
        <p:spPr/>
        <p:txBody>
          <a:bodyPr/>
          <a:lstStyle/>
          <a:p>
            <a:pPr eaLnBrk="1" hangingPunct="1"/>
            <a:r>
              <a:rPr lang="en-US" altLang="en-US">
                <a:cs typeface="Times New Roman" panose="02020603050405020304" pitchFamily="18" charset="0"/>
              </a:rPr>
              <a:t>Evidence of causality</a:t>
            </a:r>
          </a:p>
        </p:txBody>
      </p:sp>
      <p:sp>
        <p:nvSpPr>
          <p:cNvPr id="27652" name="Rectangle 10">
            <a:extLst>
              <a:ext uri="{FF2B5EF4-FFF2-40B4-BE49-F238E27FC236}">
                <a16:creationId xmlns:a16="http://schemas.microsoft.com/office/drawing/2014/main" id="{D5962B67-07FD-424B-9F67-B0F9D3DEE43F}"/>
              </a:ext>
            </a:extLst>
          </p:cNvPr>
          <p:cNvSpPr>
            <a:spLocks noGrp="1"/>
          </p:cNvSpPr>
          <p:nvPr>
            <p:ph type="body" idx="1"/>
          </p:nvPr>
        </p:nvSpPr>
        <p:spPr/>
        <p:txBody>
          <a:bodyPr/>
          <a:lstStyle/>
          <a:p>
            <a:pPr marL="457200" lvl="1" indent="0" eaLnBrk="1" hangingPunct="1">
              <a:spcBef>
                <a:spcPct val="40000"/>
              </a:spcBef>
              <a:buNone/>
            </a:pPr>
            <a:r>
              <a:rPr lang="en-US" altLang="en-US" dirty="0">
                <a:cs typeface="Times New Roman" panose="02020603050405020304" pitchFamily="18" charset="0"/>
              </a:rPr>
              <a:t>How do we prove that the cause-effect relationship is real?</a:t>
            </a:r>
          </a:p>
          <a:p>
            <a:pPr marL="457200" lvl="1" indent="0" eaLnBrk="1" hangingPunct="1">
              <a:spcBef>
                <a:spcPct val="40000"/>
              </a:spcBef>
              <a:buNone/>
            </a:pPr>
            <a:endParaRPr lang="en-US" altLang="en-US" dirty="0">
              <a:cs typeface="Times New Roman" panose="02020603050405020304" pitchFamily="18" charset="0"/>
            </a:endParaRPr>
          </a:p>
          <a:p>
            <a:pPr marL="457200" lvl="1" indent="0" eaLnBrk="1" hangingPunct="1">
              <a:spcBef>
                <a:spcPct val="40000"/>
              </a:spcBef>
              <a:buNone/>
            </a:pPr>
            <a:r>
              <a:rPr lang="en-US" altLang="en-US" sz="3200" dirty="0">
                <a:cs typeface="Times New Roman" panose="02020603050405020304" pitchFamily="18" charset="0"/>
              </a:rPr>
              <a:t>3 conditions of real causality:</a:t>
            </a:r>
          </a:p>
          <a:p>
            <a:pPr lvl="1" eaLnBrk="1" hangingPunct="1">
              <a:spcBef>
                <a:spcPct val="40000"/>
              </a:spcBef>
            </a:pPr>
            <a:r>
              <a:rPr lang="en-US" altLang="en-US" dirty="0">
                <a:cs typeface="Times New Roman" panose="02020603050405020304" pitchFamily="18" charset="0"/>
              </a:rPr>
              <a:t>Temporal sequence</a:t>
            </a:r>
          </a:p>
          <a:p>
            <a:pPr lvl="1" eaLnBrk="1" hangingPunct="1">
              <a:spcBef>
                <a:spcPct val="40000"/>
              </a:spcBef>
            </a:pPr>
            <a:r>
              <a:rPr lang="en-US" altLang="en-US" dirty="0">
                <a:cs typeface="Times New Roman" panose="02020603050405020304" pitchFamily="18" charset="0"/>
              </a:rPr>
              <a:t>Concomitant variation</a:t>
            </a:r>
          </a:p>
          <a:p>
            <a:pPr lvl="1" eaLnBrk="1" hangingPunct="1">
              <a:spcBef>
                <a:spcPct val="40000"/>
              </a:spcBef>
            </a:pPr>
            <a:r>
              <a:rPr lang="en-US" altLang="en-US" dirty="0">
                <a:cs typeface="Times New Roman" panose="02020603050405020304" pitchFamily="18" charset="0"/>
              </a:rPr>
              <a:t>Nonspurious association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Effect transition="in" filter="fade">
                                      <p:cBhvr>
                                        <p:cTn id="7" dur="500"/>
                                        <p:tgtEl>
                                          <p:spTgt spid="2765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xEl>
                                              <p:pRg st="3" end="3"/>
                                            </p:txEl>
                                          </p:spTgt>
                                        </p:tgtEl>
                                        <p:attrNameLst>
                                          <p:attrName>style.visibility</p:attrName>
                                        </p:attrNameLst>
                                      </p:cBhvr>
                                      <p:to>
                                        <p:strVal val="visible"/>
                                      </p:to>
                                    </p:set>
                                    <p:animEffect transition="in" filter="fade">
                                      <p:cBhvr>
                                        <p:cTn id="10" dur="500"/>
                                        <p:tgtEl>
                                          <p:spTgt spid="2765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2">
                                            <p:txEl>
                                              <p:pRg st="4" end="4"/>
                                            </p:txEl>
                                          </p:spTgt>
                                        </p:tgtEl>
                                        <p:attrNameLst>
                                          <p:attrName>style.visibility</p:attrName>
                                        </p:attrNameLst>
                                      </p:cBhvr>
                                      <p:to>
                                        <p:strVal val="visible"/>
                                      </p:to>
                                    </p:set>
                                    <p:animEffect transition="in" filter="fade">
                                      <p:cBhvr>
                                        <p:cTn id="13" dur="500"/>
                                        <p:tgtEl>
                                          <p:spTgt spid="2765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652">
                                            <p:txEl>
                                              <p:pRg st="5" end="5"/>
                                            </p:txEl>
                                          </p:spTgt>
                                        </p:tgtEl>
                                        <p:attrNameLst>
                                          <p:attrName>style.visibility</p:attrName>
                                        </p:attrNameLst>
                                      </p:cBhvr>
                                      <p:to>
                                        <p:strVal val="visible"/>
                                      </p:to>
                                    </p:set>
                                    <p:animEffect transition="in" filter="fade">
                                      <p:cBhvr>
                                        <p:cTn id="16" dur="500"/>
                                        <p:tgtEl>
                                          <p:spTgt spid="276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D0CE7B3F-52C3-469D-A411-642BF0BD950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4–</a:t>
            </a:r>
            <a:fld id="{6FF3D9E0-E5D3-49DC-A4F7-B2D1E4153674}" type="slidenum">
              <a:rPr lang="en-US" altLang="en-US">
                <a:solidFill>
                  <a:srgbClr val="898989"/>
                </a:solidFill>
              </a:rPr>
              <a:pPr/>
              <a:t>58</a:t>
            </a:fld>
            <a:endParaRPr lang="en-US" altLang="en-US">
              <a:solidFill>
                <a:srgbClr val="898989"/>
              </a:solidFill>
            </a:endParaRPr>
          </a:p>
        </p:txBody>
      </p:sp>
      <p:sp>
        <p:nvSpPr>
          <p:cNvPr id="18435" name="Rectangle 9">
            <a:extLst>
              <a:ext uri="{FF2B5EF4-FFF2-40B4-BE49-F238E27FC236}">
                <a16:creationId xmlns:a16="http://schemas.microsoft.com/office/drawing/2014/main" id="{90BACFFD-C5FC-4716-9038-F18CB1BC336B}"/>
              </a:ext>
            </a:extLst>
          </p:cNvPr>
          <p:cNvSpPr>
            <a:spLocks noGrp="1"/>
          </p:cNvSpPr>
          <p:nvPr>
            <p:ph type="title"/>
          </p:nvPr>
        </p:nvSpPr>
        <p:spPr/>
        <p:txBody>
          <a:bodyPr/>
          <a:lstStyle/>
          <a:p>
            <a:pPr eaLnBrk="1" hangingPunct="1"/>
            <a:r>
              <a:rPr lang="en-US" altLang="en-US">
                <a:cs typeface="Times New Roman" panose="02020603050405020304" pitchFamily="18" charset="0"/>
              </a:rPr>
              <a:t>Evidence of causality</a:t>
            </a:r>
            <a:endParaRPr lang="en-US" altLang="en-US">
              <a:cs typeface="Tahoma" panose="020B0604030504040204" pitchFamily="34" charset="0"/>
            </a:endParaRPr>
          </a:p>
        </p:txBody>
      </p:sp>
      <p:sp>
        <p:nvSpPr>
          <p:cNvPr id="18436" name="Rectangle 10">
            <a:extLst>
              <a:ext uri="{FF2B5EF4-FFF2-40B4-BE49-F238E27FC236}">
                <a16:creationId xmlns:a16="http://schemas.microsoft.com/office/drawing/2014/main" id="{85AFABB3-AE93-4705-9ECA-9EAAB65A463F}"/>
              </a:ext>
            </a:extLst>
          </p:cNvPr>
          <p:cNvSpPr>
            <a:spLocks noGrp="1"/>
          </p:cNvSpPr>
          <p:nvPr>
            <p:ph type="body" idx="1"/>
          </p:nvPr>
        </p:nvSpPr>
        <p:spPr/>
        <p:txBody>
          <a:bodyPr/>
          <a:lstStyle/>
          <a:p>
            <a:pPr eaLnBrk="1" hangingPunct="1">
              <a:spcBef>
                <a:spcPct val="40000"/>
              </a:spcBef>
            </a:pPr>
            <a:r>
              <a:rPr lang="en-US" altLang="en-US">
                <a:cs typeface="Times New Roman" panose="02020603050405020304" pitchFamily="18" charset="0"/>
              </a:rPr>
              <a:t>Temporal sequence</a:t>
            </a:r>
            <a:r>
              <a:rPr lang="en-US" altLang="en-US">
                <a:cs typeface="Arial" panose="020B0604020202020204" pitchFamily="34" charset="0"/>
              </a:rPr>
              <a:t>—t</a:t>
            </a:r>
            <a:r>
              <a:rPr lang="en-US" altLang="en-US">
                <a:cs typeface="Times New Roman" panose="02020603050405020304" pitchFamily="18" charset="0"/>
              </a:rPr>
              <a:t>he appropriate causal order of events.</a:t>
            </a:r>
          </a:p>
          <a:p>
            <a:pPr eaLnBrk="1" hangingPunct="1">
              <a:spcBef>
                <a:spcPct val="40000"/>
              </a:spcBef>
            </a:pPr>
            <a:endParaRPr lang="en-US" altLang="en-US">
              <a:cs typeface="Times New Roman" panose="02020603050405020304" pitchFamily="18" charset="0"/>
            </a:endParaRPr>
          </a:p>
        </p:txBody>
      </p:sp>
      <p:grpSp>
        <p:nvGrpSpPr>
          <p:cNvPr id="18437" name="Group 7">
            <a:extLst>
              <a:ext uri="{FF2B5EF4-FFF2-40B4-BE49-F238E27FC236}">
                <a16:creationId xmlns:a16="http://schemas.microsoft.com/office/drawing/2014/main" id="{B1BCAC5C-F13D-413C-A385-ECBCFB873EA6}"/>
              </a:ext>
            </a:extLst>
          </p:cNvPr>
          <p:cNvGrpSpPr>
            <a:grpSpLocks/>
          </p:cNvGrpSpPr>
          <p:nvPr/>
        </p:nvGrpSpPr>
        <p:grpSpPr bwMode="auto">
          <a:xfrm>
            <a:off x="2174875" y="2700338"/>
            <a:ext cx="5326063" cy="1704975"/>
            <a:chOff x="2472634" y="2493818"/>
            <a:chExt cx="5326182" cy="1705630"/>
          </a:xfrm>
        </p:grpSpPr>
        <p:sp>
          <p:nvSpPr>
            <p:cNvPr id="2" name="Oval 1">
              <a:extLst>
                <a:ext uri="{FF2B5EF4-FFF2-40B4-BE49-F238E27FC236}">
                  <a16:creationId xmlns:a16="http://schemas.microsoft.com/office/drawing/2014/main" id="{18C5C2D8-B467-4680-90E0-476A78A07C81}"/>
                </a:ext>
              </a:extLst>
            </p:cNvPr>
            <p:cNvSpPr/>
            <p:nvPr/>
          </p:nvSpPr>
          <p:spPr>
            <a:xfrm>
              <a:off x="2577411" y="2493818"/>
              <a:ext cx="1649450" cy="97351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Cause</a:t>
              </a:r>
            </a:p>
          </p:txBody>
        </p:sp>
        <p:sp>
          <p:nvSpPr>
            <p:cNvPr id="6" name="Oval 5">
              <a:extLst>
                <a:ext uri="{FF2B5EF4-FFF2-40B4-BE49-F238E27FC236}">
                  <a16:creationId xmlns:a16="http://schemas.microsoft.com/office/drawing/2014/main" id="{F2EC6B06-4D63-44AD-AA38-3EAE6022B403}"/>
                </a:ext>
              </a:extLst>
            </p:cNvPr>
            <p:cNvSpPr/>
            <p:nvPr/>
          </p:nvSpPr>
          <p:spPr>
            <a:xfrm>
              <a:off x="5746132" y="2493818"/>
              <a:ext cx="1649450" cy="97351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Effect</a:t>
              </a:r>
            </a:p>
          </p:txBody>
        </p:sp>
        <p:cxnSp>
          <p:nvCxnSpPr>
            <p:cNvPr id="4" name="Straight Arrow Connector 3">
              <a:extLst>
                <a:ext uri="{FF2B5EF4-FFF2-40B4-BE49-F238E27FC236}">
                  <a16:creationId xmlns:a16="http://schemas.microsoft.com/office/drawing/2014/main" id="{5BF7C172-44AD-449B-B144-427589B047CE}"/>
                </a:ext>
              </a:extLst>
            </p:cNvPr>
            <p:cNvCxnSpPr>
              <a:stCxn id="2" idx="6"/>
              <a:endCxn id="6" idx="2"/>
            </p:cNvCxnSpPr>
            <p:nvPr/>
          </p:nvCxnSpPr>
          <p:spPr>
            <a:xfrm>
              <a:off x="4226861" y="2981367"/>
              <a:ext cx="15192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448" name="TextBox 6">
              <a:extLst>
                <a:ext uri="{FF2B5EF4-FFF2-40B4-BE49-F238E27FC236}">
                  <a16:creationId xmlns:a16="http://schemas.microsoft.com/office/drawing/2014/main" id="{AA336A00-CB80-4488-9DBF-3B0D16A02994}"/>
                </a:ext>
              </a:extLst>
            </p:cNvPr>
            <p:cNvSpPr txBox="1">
              <a:spLocks noChangeArrowheads="1"/>
            </p:cNvSpPr>
            <p:nvPr/>
          </p:nvSpPr>
          <p:spPr bwMode="auto">
            <a:xfrm>
              <a:off x="2472634" y="3544186"/>
              <a:ext cx="2043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t>Happened at Time t</a:t>
              </a:r>
            </a:p>
            <a:p>
              <a:pPr algn="ctr" eaLnBrk="1" hangingPunct="1"/>
              <a:r>
                <a:rPr lang="en-US" altLang="en-US"/>
                <a:t>(e.g. year 2000) </a:t>
              </a:r>
            </a:p>
          </p:txBody>
        </p:sp>
        <p:sp>
          <p:nvSpPr>
            <p:cNvPr id="18449" name="TextBox 9">
              <a:extLst>
                <a:ext uri="{FF2B5EF4-FFF2-40B4-BE49-F238E27FC236}">
                  <a16:creationId xmlns:a16="http://schemas.microsoft.com/office/drawing/2014/main" id="{9A21D439-578A-48CB-9AE5-FE4251E9DC7A}"/>
                </a:ext>
              </a:extLst>
            </p:cNvPr>
            <p:cNvSpPr txBox="1">
              <a:spLocks noChangeArrowheads="1"/>
            </p:cNvSpPr>
            <p:nvPr/>
          </p:nvSpPr>
          <p:spPr bwMode="auto">
            <a:xfrm>
              <a:off x="5522744" y="3553117"/>
              <a:ext cx="2276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t>Happened at Time t+1</a:t>
              </a:r>
            </a:p>
            <a:p>
              <a:pPr algn="ctr" eaLnBrk="1" hangingPunct="1"/>
              <a:r>
                <a:rPr lang="en-US" altLang="en-US"/>
                <a:t>(e.g. year 2001)  </a:t>
              </a:r>
            </a:p>
          </p:txBody>
        </p:sp>
      </p:grpSp>
      <p:grpSp>
        <p:nvGrpSpPr>
          <p:cNvPr id="18438" name="Group 10">
            <a:extLst>
              <a:ext uri="{FF2B5EF4-FFF2-40B4-BE49-F238E27FC236}">
                <a16:creationId xmlns:a16="http://schemas.microsoft.com/office/drawing/2014/main" id="{98CE670D-3204-42BA-A0CA-C3223B194366}"/>
              </a:ext>
            </a:extLst>
          </p:cNvPr>
          <p:cNvGrpSpPr>
            <a:grpSpLocks/>
          </p:cNvGrpSpPr>
          <p:nvPr/>
        </p:nvGrpSpPr>
        <p:grpSpPr bwMode="auto">
          <a:xfrm>
            <a:off x="2185988" y="4719638"/>
            <a:ext cx="5303837" cy="1704975"/>
            <a:chOff x="2378834" y="2493818"/>
            <a:chExt cx="5303787" cy="1705878"/>
          </a:xfrm>
        </p:grpSpPr>
        <p:sp>
          <p:nvSpPr>
            <p:cNvPr id="12" name="Oval 11">
              <a:extLst>
                <a:ext uri="{FF2B5EF4-FFF2-40B4-BE49-F238E27FC236}">
                  <a16:creationId xmlns:a16="http://schemas.microsoft.com/office/drawing/2014/main" id="{42930A42-FB0B-4413-A426-868DDC9C6E66}"/>
                </a:ext>
              </a:extLst>
            </p:cNvPr>
            <p:cNvSpPr/>
            <p:nvPr/>
          </p:nvSpPr>
          <p:spPr>
            <a:xfrm>
              <a:off x="2577269" y="2493818"/>
              <a:ext cx="1649397" cy="9736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Cause</a:t>
              </a:r>
            </a:p>
          </p:txBody>
        </p:sp>
        <p:sp>
          <p:nvSpPr>
            <p:cNvPr id="13" name="Oval 12">
              <a:extLst>
                <a:ext uri="{FF2B5EF4-FFF2-40B4-BE49-F238E27FC236}">
                  <a16:creationId xmlns:a16="http://schemas.microsoft.com/office/drawing/2014/main" id="{836ABFEC-E5B1-475F-A2FB-1AA4C1DAB48D}"/>
                </a:ext>
              </a:extLst>
            </p:cNvPr>
            <p:cNvSpPr/>
            <p:nvPr/>
          </p:nvSpPr>
          <p:spPr>
            <a:xfrm>
              <a:off x="5745889" y="2493818"/>
              <a:ext cx="1649397" cy="97365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t>Effect</a:t>
              </a:r>
            </a:p>
          </p:txBody>
        </p:sp>
        <p:cxnSp>
          <p:nvCxnSpPr>
            <p:cNvPr id="14" name="Straight Arrow Connector 13">
              <a:extLst>
                <a:ext uri="{FF2B5EF4-FFF2-40B4-BE49-F238E27FC236}">
                  <a16:creationId xmlns:a16="http://schemas.microsoft.com/office/drawing/2014/main" id="{0B89C789-0A8E-46DB-8FE2-87E80BB53307}"/>
                </a:ext>
              </a:extLst>
            </p:cNvPr>
            <p:cNvCxnSpPr>
              <a:stCxn id="12" idx="6"/>
              <a:endCxn id="13" idx="2"/>
            </p:cNvCxnSpPr>
            <p:nvPr/>
          </p:nvCxnSpPr>
          <p:spPr>
            <a:xfrm>
              <a:off x="4226667" y="2981438"/>
              <a:ext cx="151922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443" name="TextBox 6">
              <a:extLst>
                <a:ext uri="{FF2B5EF4-FFF2-40B4-BE49-F238E27FC236}">
                  <a16:creationId xmlns:a16="http://schemas.microsoft.com/office/drawing/2014/main" id="{19B1B07D-1473-41E5-9768-E9E4C3E226C6}"/>
                </a:ext>
              </a:extLst>
            </p:cNvPr>
            <p:cNvSpPr txBox="1">
              <a:spLocks noChangeArrowheads="1"/>
            </p:cNvSpPr>
            <p:nvPr/>
          </p:nvSpPr>
          <p:spPr bwMode="auto">
            <a:xfrm>
              <a:off x="2378834" y="3544186"/>
              <a:ext cx="2231238" cy="64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t>Happened at Time t-1</a:t>
              </a:r>
            </a:p>
            <a:p>
              <a:pPr algn="ctr" eaLnBrk="1" hangingPunct="1"/>
              <a:r>
                <a:rPr lang="en-US" altLang="en-US"/>
                <a:t>(e.g. year 2001) </a:t>
              </a:r>
            </a:p>
          </p:txBody>
        </p:sp>
        <p:sp>
          <p:nvSpPr>
            <p:cNvPr id="18444" name="TextBox 9">
              <a:extLst>
                <a:ext uri="{FF2B5EF4-FFF2-40B4-BE49-F238E27FC236}">
                  <a16:creationId xmlns:a16="http://schemas.microsoft.com/office/drawing/2014/main" id="{ED76B947-E868-4F1E-BA64-36719DE01201}"/>
                </a:ext>
              </a:extLst>
            </p:cNvPr>
            <p:cNvSpPr txBox="1">
              <a:spLocks noChangeArrowheads="1"/>
            </p:cNvSpPr>
            <p:nvPr/>
          </p:nvSpPr>
          <p:spPr bwMode="auto">
            <a:xfrm>
              <a:off x="5638939" y="3553117"/>
              <a:ext cx="2043682" cy="64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t>Happened at Time t</a:t>
              </a:r>
            </a:p>
            <a:p>
              <a:pPr algn="ctr" eaLnBrk="1" hangingPunct="1"/>
              <a:r>
                <a:rPr lang="en-US" altLang="en-US"/>
                <a:t>(e.g. year 2000)  </a:t>
              </a:r>
            </a:p>
          </p:txBody>
        </p:sp>
      </p:grpSp>
      <p:sp>
        <p:nvSpPr>
          <p:cNvPr id="7" name="Multiply 6">
            <a:extLst>
              <a:ext uri="{FF2B5EF4-FFF2-40B4-BE49-F238E27FC236}">
                <a16:creationId xmlns:a16="http://schemas.microsoft.com/office/drawing/2014/main" id="{2CB8F8A2-B9C3-40E3-BBAB-15C484942138}"/>
              </a:ext>
            </a:extLst>
          </p:cNvPr>
          <p:cNvSpPr/>
          <p:nvPr/>
        </p:nvSpPr>
        <p:spPr>
          <a:xfrm>
            <a:off x="3619500" y="4249738"/>
            <a:ext cx="2347913" cy="1876425"/>
          </a:xfrm>
          <a:prstGeom prst="mathMultiply">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41">
            <a:extLst>
              <a:ext uri="{FF2B5EF4-FFF2-40B4-BE49-F238E27FC236}">
                <a16:creationId xmlns:a16="http://schemas.microsoft.com/office/drawing/2014/main" id="{ACF603DD-9B57-49A3-801D-44FBDF16E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2859088"/>
            <a:ext cx="65246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Slide Number Placeholder 4">
            <a:extLst>
              <a:ext uri="{FF2B5EF4-FFF2-40B4-BE49-F238E27FC236}">
                <a16:creationId xmlns:a16="http://schemas.microsoft.com/office/drawing/2014/main" id="{57BA0B30-B5D6-4492-870F-30BB965B86C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4–</a:t>
            </a:r>
            <a:fld id="{81BDDC82-F1DC-4A6F-ACA7-502C4F68757D}" type="slidenum">
              <a:rPr lang="en-US" altLang="en-US">
                <a:solidFill>
                  <a:srgbClr val="898989"/>
                </a:solidFill>
              </a:rPr>
              <a:pPr/>
              <a:t>59</a:t>
            </a:fld>
            <a:endParaRPr lang="en-US" altLang="en-US">
              <a:solidFill>
                <a:srgbClr val="898989"/>
              </a:solidFill>
            </a:endParaRPr>
          </a:p>
        </p:txBody>
      </p:sp>
      <p:sp>
        <p:nvSpPr>
          <p:cNvPr id="19459" name="Rectangle 9">
            <a:extLst>
              <a:ext uri="{FF2B5EF4-FFF2-40B4-BE49-F238E27FC236}">
                <a16:creationId xmlns:a16="http://schemas.microsoft.com/office/drawing/2014/main" id="{3591585F-CAD4-442C-A92B-0FE198DC1B1C}"/>
              </a:ext>
            </a:extLst>
          </p:cNvPr>
          <p:cNvSpPr>
            <a:spLocks noGrp="1"/>
          </p:cNvSpPr>
          <p:nvPr>
            <p:ph type="title"/>
          </p:nvPr>
        </p:nvSpPr>
        <p:spPr/>
        <p:txBody>
          <a:bodyPr/>
          <a:lstStyle/>
          <a:p>
            <a:pPr eaLnBrk="1" hangingPunct="1"/>
            <a:r>
              <a:rPr lang="en-US" altLang="en-US">
                <a:cs typeface="Times New Roman" panose="02020603050405020304" pitchFamily="18" charset="0"/>
              </a:rPr>
              <a:t>Evidence of causality</a:t>
            </a:r>
            <a:endParaRPr lang="en-US" altLang="en-US">
              <a:cs typeface="Tahoma" panose="020B0604030504040204" pitchFamily="34" charset="0"/>
            </a:endParaRPr>
          </a:p>
        </p:txBody>
      </p:sp>
      <p:sp>
        <p:nvSpPr>
          <p:cNvPr id="19460" name="Rectangle 10">
            <a:extLst>
              <a:ext uri="{FF2B5EF4-FFF2-40B4-BE49-F238E27FC236}">
                <a16:creationId xmlns:a16="http://schemas.microsoft.com/office/drawing/2014/main" id="{6944AE7A-C36A-4113-A108-CB203756BA51}"/>
              </a:ext>
            </a:extLst>
          </p:cNvPr>
          <p:cNvSpPr>
            <a:spLocks noGrp="1"/>
          </p:cNvSpPr>
          <p:nvPr>
            <p:ph type="body" idx="1"/>
          </p:nvPr>
        </p:nvSpPr>
        <p:spPr/>
        <p:txBody>
          <a:bodyPr/>
          <a:lstStyle/>
          <a:p>
            <a:pPr eaLnBrk="1" hangingPunct="1">
              <a:spcBef>
                <a:spcPct val="40000"/>
              </a:spcBef>
            </a:pPr>
            <a:r>
              <a:rPr lang="en-US" altLang="en-US" dirty="0">
                <a:cs typeface="Times New Roman" panose="02020603050405020304" pitchFamily="18" charset="0"/>
              </a:rPr>
              <a:t>Concomitant variation</a:t>
            </a:r>
            <a:r>
              <a:rPr lang="en-US" altLang="en-US" dirty="0">
                <a:cs typeface="Arial" panose="020B0604020202020204" pitchFamily="34" charset="0"/>
              </a:rPr>
              <a:t>—</a:t>
            </a:r>
            <a:r>
              <a:rPr lang="en-US" altLang="en-US" dirty="0">
                <a:cs typeface="Times New Roman" panose="02020603050405020304" pitchFamily="18" charset="0"/>
              </a:rPr>
              <a:t>two phenomena vary together.</a:t>
            </a:r>
          </a:p>
          <a:p>
            <a:pPr lvl="1" eaLnBrk="1" hangingPunct="1">
              <a:spcBef>
                <a:spcPct val="40000"/>
              </a:spcBef>
            </a:pPr>
            <a:r>
              <a:rPr lang="en-US" altLang="en-US" dirty="0">
                <a:cs typeface="Times New Roman" panose="02020603050405020304" pitchFamily="18" charset="0"/>
              </a:rPr>
              <a:t>Occur when two events “covary” or “correlate”</a:t>
            </a:r>
          </a:p>
          <a:p>
            <a:pPr lvl="1" eaLnBrk="1" hangingPunct="1">
              <a:spcBef>
                <a:spcPct val="40000"/>
              </a:spcBef>
            </a:pPr>
            <a:endParaRPr lang="en-US" altLang="en-US" dirty="0">
              <a:cs typeface="Times New Roman" panose="02020603050405020304" pitchFamily="18" charset="0"/>
            </a:endParaRPr>
          </a:p>
          <a:p>
            <a:pPr lvl="1" eaLnBrk="1" hangingPunct="1">
              <a:spcBef>
                <a:spcPct val="40000"/>
              </a:spcBef>
            </a:pPr>
            <a:endParaRPr lang="en-US" altLang="en-US" dirty="0">
              <a:cs typeface="Times New Roman" panose="02020603050405020304" pitchFamily="18" charset="0"/>
            </a:endParaRPr>
          </a:p>
          <a:p>
            <a:pPr lvl="1" eaLnBrk="1" hangingPunct="1">
              <a:spcBef>
                <a:spcPct val="40000"/>
              </a:spcBef>
            </a:pPr>
            <a:endParaRPr lang="en-US" altLang="en-US" dirty="0">
              <a:cs typeface="Times New Roman" panose="02020603050405020304" pitchFamily="18" charset="0"/>
            </a:endParaRPr>
          </a:p>
          <a:p>
            <a:pPr lvl="1" eaLnBrk="1" hangingPunct="1">
              <a:spcBef>
                <a:spcPct val="40000"/>
              </a:spcBef>
            </a:pPr>
            <a:endParaRPr lang="en-US" altLang="en-US" dirty="0">
              <a:cs typeface="Times New Roman" panose="02020603050405020304" pitchFamily="18" charset="0"/>
            </a:endParaRPr>
          </a:p>
          <a:p>
            <a:pPr lvl="1" eaLnBrk="1" hangingPunct="1">
              <a:spcBef>
                <a:spcPct val="40000"/>
              </a:spcBef>
            </a:pPr>
            <a:endParaRPr lang="en-US" altLang="en-US" sz="1200" dirty="0">
              <a:cs typeface="Times New Roman" panose="02020603050405020304" pitchFamily="18" charset="0"/>
            </a:endParaRPr>
          </a:p>
          <a:p>
            <a:pPr lvl="1" eaLnBrk="1" hangingPunct="1">
              <a:spcBef>
                <a:spcPct val="40000"/>
              </a:spcBef>
            </a:pPr>
            <a:endParaRPr lang="en-US" altLang="en-US" dirty="0">
              <a:cs typeface="Times New Roman" panose="02020603050405020304" pitchFamily="18" charset="0"/>
            </a:endParaRPr>
          </a:p>
          <a:p>
            <a:pPr marL="57150" indent="0" eaLnBrk="1" hangingPunct="1">
              <a:spcBef>
                <a:spcPct val="40000"/>
              </a:spcBef>
              <a:buNone/>
            </a:pPr>
            <a:r>
              <a:rPr lang="en-US" altLang="en-US" sz="2400" dirty="0">
                <a:cs typeface="Times New Roman" panose="02020603050405020304" pitchFamily="18" charset="0"/>
              </a:rPr>
              <a:t>X increases when Y increased   X decreases when Y increased</a:t>
            </a:r>
          </a:p>
          <a:p>
            <a:pPr marL="457200" lvl="1" indent="0" eaLnBrk="1" hangingPunct="1">
              <a:spcBef>
                <a:spcPct val="40000"/>
              </a:spcBef>
              <a:buNone/>
            </a:pPr>
            <a:endParaRPr lang="en-US" altLang="en-US" dirty="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63566-62D3-49C3-8CCF-69B0B13C8901}"/>
              </a:ext>
            </a:extLst>
          </p:cNvPr>
          <p:cNvPicPr>
            <a:picLocks noChangeAspect="1"/>
          </p:cNvPicPr>
          <p:nvPr/>
        </p:nvPicPr>
        <p:blipFill>
          <a:blip r:embed="rId3"/>
          <a:stretch>
            <a:fillRect/>
          </a:stretch>
        </p:blipFill>
        <p:spPr>
          <a:xfrm>
            <a:off x="3354021" y="4124325"/>
            <a:ext cx="5856654" cy="2854326"/>
          </a:xfrm>
          <a:prstGeom prst="rect">
            <a:avLst/>
          </a:prstGeom>
        </p:spPr>
      </p:pic>
      <p:sp>
        <p:nvSpPr>
          <p:cNvPr id="8" name="Slide Number Placeholder 4"/>
          <p:cNvSpPr>
            <a:spLocks noGrp="1"/>
          </p:cNvSpPr>
          <p:nvPr>
            <p:ph type="sldNum" sz="quarter" idx="11"/>
          </p:nvPr>
        </p:nvSpPr>
        <p:spPr/>
        <p:txBody>
          <a:bodyPr/>
          <a:lstStyle/>
          <a:p>
            <a:pPr>
              <a:defRPr/>
            </a:pPr>
            <a:r>
              <a:rPr lang="en-US"/>
              <a:t>1–</a:t>
            </a:r>
            <a:fld id="{2C0426EC-481C-4C4D-8427-B6AB8618B775}" type="slidenum">
              <a:rPr lang="en-US"/>
              <a:pPr>
                <a:defRPr/>
              </a:pPr>
              <a:t>6</a:t>
            </a:fld>
            <a:endParaRPr lang="en-US"/>
          </a:p>
        </p:txBody>
      </p:sp>
      <p:sp>
        <p:nvSpPr>
          <p:cNvPr id="19459" name="Rectangle 5"/>
          <p:cNvSpPr>
            <a:spLocks noGrp="1" noChangeArrowheads="1"/>
          </p:cNvSpPr>
          <p:nvPr>
            <p:ph type="title"/>
          </p:nvPr>
        </p:nvSpPr>
        <p:spPr/>
        <p:txBody>
          <a:bodyPr/>
          <a:lstStyle/>
          <a:p>
            <a:pPr eaLnBrk="1" hangingPunct="1"/>
            <a:r>
              <a:rPr lang="en-US">
                <a:cs typeface="Tahoma" pitchFamily="34" charset="0"/>
              </a:rPr>
              <a:t>The Scientific Method</a:t>
            </a:r>
          </a:p>
        </p:txBody>
      </p:sp>
      <p:sp>
        <p:nvSpPr>
          <p:cNvPr id="19460" name="Rectangle 6"/>
          <p:cNvSpPr>
            <a:spLocks noGrp="1" noChangeArrowheads="1"/>
          </p:cNvSpPr>
          <p:nvPr>
            <p:ph type="body" idx="1"/>
          </p:nvPr>
        </p:nvSpPr>
        <p:spPr>
          <a:xfrm>
            <a:off x="995363" y="1084263"/>
            <a:ext cx="7761287" cy="5041900"/>
          </a:xfrm>
        </p:spPr>
        <p:txBody>
          <a:bodyPr/>
          <a:lstStyle/>
          <a:p>
            <a:pPr eaLnBrk="1" fontAlgn="auto" hangingPunct="1">
              <a:spcAft>
                <a:spcPts val="0"/>
              </a:spcAft>
              <a:defRPr/>
            </a:pPr>
            <a:r>
              <a:rPr lang="en-US" dirty="0"/>
              <a:t>Research is the application of the </a:t>
            </a:r>
          </a:p>
          <a:p>
            <a:pPr eaLnBrk="1" fontAlgn="auto" hangingPunct="1">
              <a:spcAft>
                <a:spcPts val="0"/>
              </a:spcAft>
              <a:buNone/>
              <a:defRPr/>
            </a:pPr>
            <a:r>
              <a:rPr lang="en-US" dirty="0"/>
              <a:t>	“</a:t>
            </a:r>
            <a:r>
              <a:rPr lang="en-US" b="1" i="1" dirty="0"/>
              <a:t>scientific method</a:t>
            </a:r>
            <a:r>
              <a:rPr lang="en-US" i="1" dirty="0"/>
              <a:t>”</a:t>
            </a:r>
            <a:r>
              <a:rPr lang="en-US" dirty="0"/>
              <a:t> in searching for the truth about any phenomena of interest.</a:t>
            </a:r>
          </a:p>
          <a:p>
            <a:pPr marL="457200" lvl="1" indent="0" eaLnBrk="1" hangingPunct="1">
              <a:buNone/>
            </a:pPr>
            <a:endParaRPr lang="en-US" dirty="0">
              <a:cs typeface="Times New Roman" pitchFamily="18" charset="0"/>
            </a:endParaRPr>
          </a:p>
          <a:p>
            <a:pPr marL="457200" lvl="1" indent="0" eaLnBrk="1" hangingPunct="1">
              <a:buNone/>
            </a:pPr>
            <a:r>
              <a:rPr lang="en-US" b="1" dirty="0"/>
              <a:t>The scientific method </a:t>
            </a:r>
            <a:r>
              <a:rPr lang="en-US" dirty="0"/>
              <a:t>is a logical and rational order of steps by which scientists come to conclusions about the phenomenon of interest</a:t>
            </a:r>
            <a:endParaRPr lang="en-US" dirty="0">
              <a:cs typeface="Times New Roman" pitchFamily="18" charset="0"/>
            </a:endParaRPr>
          </a:p>
        </p:txBody>
      </p:sp>
      <p:sp>
        <p:nvSpPr>
          <p:cNvPr id="19461" name="AutoShape 7"/>
          <p:cNvSpPr>
            <a:spLocks noChangeArrowheads="1"/>
          </p:cNvSpPr>
          <p:nvPr/>
        </p:nvSpPr>
        <p:spPr bwMode="auto">
          <a:xfrm>
            <a:off x="822325" y="516572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2" name="AutoShape 8"/>
          <p:cNvSpPr>
            <a:spLocks noChangeArrowheads="1"/>
          </p:cNvSpPr>
          <p:nvPr/>
        </p:nvSpPr>
        <p:spPr bwMode="auto">
          <a:xfrm>
            <a:off x="731838" y="5075238"/>
            <a:ext cx="2376487" cy="1462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463" name="AutoShape 9"/>
          <p:cNvSpPr>
            <a:spLocks noChangeArrowheads="1"/>
          </p:cNvSpPr>
          <p:nvPr/>
        </p:nvSpPr>
        <p:spPr bwMode="auto">
          <a:xfrm>
            <a:off x="1920875" y="516572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F6A98274-78EB-4724-B5C6-AD1B3BAB96F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4–</a:t>
            </a:r>
            <a:fld id="{1399DF2B-2698-4A74-A1EC-46D384BD583A}" type="slidenum">
              <a:rPr lang="en-US" altLang="en-US">
                <a:solidFill>
                  <a:srgbClr val="898989"/>
                </a:solidFill>
              </a:rPr>
              <a:pPr/>
              <a:t>60</a:t>
            </a:fld>
            <a:endParaRPr lang="en-US" altLang="en-US">
              <a:solidFill>
                <a:srgbClr val="898989"/>
              </a:solidFill>
            </a:endParaRPr>
          </a:p>
        </p:txBody>
      </p:sp>
      <p:sp>
        <p:nvSpPr>
          <p:cNvPr id="20483" name="Rectangle 9">
            <a:extLst>
              <a:ext uri="{FF2B5EF4-FFF2-40B4-BE49-F238E27FC236}">
                <a16:creationId xmlns:a16="http://schemas.microsoft.com/office/drawing/2014/main" id="{5CB472E4-372E-4F99-89F4-D7CF6F3F016D}"/>
              </a:ext>
            </a:extLst>
          </p:cNvPr>
          <p:cNvSpPr>
            <a:spLocks noGrp="1"/>
          </p:cNvSpPr>
          <p:nvPr>
            <p:ph type="title"/>
          </p:nvPr>
        </p:nvSpPr>
        <p:spPr/>
        <p:txBody>
          <a:bodyPr/>
          <a:lstStyle/>
          <a:p>
            <a:pPr eaLnBrk="1" hangingPunct="1"/>
            <a:r>
              <a:rPr lang="en-US" altLang="en-US">
                <a:cs typeface="Times New Roman" panose="02020603050405020304" pitchFamily="18" charset="0"/>
              </a:rPr>
              <a:t>Evidence of causality</a:t>
            </a:r>
            <a:endParaRPr lang="en-US" altLang="en-US">
              <a:cs typeface="Tahoma" panose="020B0604030504040204" pitchFamily="34" charset="0"/>
            </a:endParaRPr>
          </a:p>
        </p:txBody>
      </p:sp>
      <p:sp>
        <p:nvSpPr>
          <p:cNvPr id="27652" name="Rectangle 10">
            <a:extLst>
              <a:ext uri="{FF2B5EF4-FFF2-40B4-BE49-F238E27FC236}">
                <a16:creationId xmlns:a16="http://schemas.microsoft.com/office/drawing/2014/main" id="{BB126E0A-D080-4BE6-82B7-9FB705317F89}"/>
              </a:ext>
            </a:extLst>
          </p:cNvPr>
          <p:cNvSpPr>
            <a:spLocks noGrp="1"/>
          </p:cNvSpPr>
          <p:nvPr>
            <p:ph type="body" idx="1"/>
          </p:nvPr>
        </p:nvSpPr>
        <p:spPr/>
        <p:txBody>
          <a:bodyPr/>
          <a:lstStyle/>
          <a:p>
            <a:pPr eaLnBrk="1" hangingPunct="1">
              <a:spcBef>
                <a:spcPct val="40000"/>
              </a:spcBef>
            </a:pPr>
            <a:r>
              <a:rPr lang="en-US" altLang="en-US">
                <a:cs typeface="Times New Roman" panose="02020603050405020304" pitchFamily="18" charset="0"/>
              </a:rPr>
              <a:t>Nonspurious association</a:t>
            </a:r>
            <a:r>
              <a:rPr lang="en-US" altLang="en-US">
                <a:cs typeface="Arial" panose="020B0604020202020204" pitchFamily="34" charset="0"/>
              </a:rPr>
              <a:t>—</a:t>
            </a:r>
            <a:r>
              <a:rPr lang="en-US" altLang="en-US">
                <a:cs typeface="Times New Roman" panose="02020603050405020304" pitchFamily="18" charset="0"/>
              </a:rPr>
              <a:t>an absence of alternative plausible explanations.</a:t>
            </a:r>
          </a:p>
          <a:p>
            <a:pPr eaLnBrk="1" hangingPunct="1">
              <a:spcBef>
                <a:spcPct val="40000"/>
              </a:spcBef>
            </a:pPr>
            <a:endParaRPr lang="en-US" altLang="en-US">
              <a:cs typeface="Times New Roman" panose="02020603050405020304" pitchFamily="18" charset="0"/>
            </a:endParaRPr>
          </a:p>
          <a:p>
            <a:pPr eaLnBrk="1" hangingPunct="1">
              <a:spcBef>
                <a:spcPct val="40000"/>
              </a:spcBef>
            </a:pPr>
            <a:r>
              <a:rPr lang="en-US" altLang="en-US">
                <a:cs typeface="Times New Roman" panose="02020603050405020304" pitchFamily="18" charset="0"/>
              </a:rPr>
              <a:t>For example:</a:t>
            </a:r>
          </a:p>
          <a:p>
            <a:pPr lvl="1" eaLnBrk="1" hangingPunct="1">
              <a:spcBef>
                <a:spcPct val="40000"/>
              </a:spcBef>
            </a:pPr>
            <a:r>
              <a:rPr lang="en-US" altLang="en-US">
                <a:cs typeface="Times New Roman" panose="02020603050405020304" pitchFamily="18" charset="0"/>
              </a:rPr>
              <a:t>There is a </a:t>
            </a:r>
            <a:r>
              <a:rPr lang="en-US" altLang="en-US" u="sng">
                <a:cs typeface="Times New Roman" panose="02020603050405020304" pitchFamily="18" charset="0"/>
              </a:rPr>
              <a:t>positive relationship</a:t>
            </a:r>
            <a:r>
              <a:rPr lang="en-US" altLang="en-US">
                <a:cs typeface="Times New Roman" panose="02020603050405020304" pitchFamily="18" charset="0"/>
              </a:rPr>
              <a:t> between </a:t>
            </a:r>
            <a:br>
              <a:rPr lang="en-US" altLang="en-US">
                <a:cs typeface="Times New Roman" panose="02020603050405020304" pitchFamily="18" charset="0"/>
              </a:rPr>
            </a:br>
            <a:r>
              <a:rPr lang="en-US" altLang="en-US">
                <a:cs typeface="Times New Roman" panose="02020603050405020304" pitchFamily="18" charset="0"/>
              </a:rPr>
              <a:t>“</a:t>
            </a:r>
            <a:r>
              <a:rPr lang="en-US" altLang="en-US" u="sng">
                <a:cs typeface="Times New Roman" panose="02020603050405020304" pitchFamily="18" charset="0"/>
              </a:rPr>
              <a:t>ice cream sales</a:t>
            </a:r>
            <a:r>
              <a:rPr lang="en-US" altLang="en-US">
                <a:cs typeface="Times New Roman" panose="02020603050405020304" pitchFamily="18" charset="0"/>
              </a:rPr>
              <a:t>” and “</a:t>
            </a:r>
            <a:r>
              <a:rPr lang="en-US" altLang="en-US" u="sng">
                <a:cs typeface="Times New Roman" panose="02020603050405020304" pitchFamily="18" charset="0"/>
              </a:rPr>
              <a:t>murder cases</a:t>
            </a:r>
            <a:r>
              <a:rPr lang="en-US" altLang="en-US">
                <a:cs typeface="Times New Roman" panose="02020603050405020304" pitchFamily="18" charset="0"/>
              </a:rPr>
              <a:t>”.</a:t>
            </a:r>
          </a:p>
          <a:p>
            <a:pPr lvl="1" eaLnBrk="1" hangingPunct="1">
              <a:spcBef>
                <a:spcPct val="40000"/>
              </a:spcBef>
            </a:pPr>
            <a:endParaRPr lang="en-US" altLang="en-US">
              <a:cs typeface="Times New Roman" panose="02020603050405020304" pitchFamily="18" charset="0"/>
            </a:endParaRPr>
          </a:p>
          <a:p>
            <a:pPr lvl="1" eaLnBrk="1" hangingPunct="1">
              <a:spcBef>
                <a:spcPct val="40000"/>
              </a:spcBef>
            </a:pPr>
            <a:r>
              <a:rPr lang="en-US" altLang="en-US" sz="2400">
                <a:cs typeface="Times New Roman" panose="02020603050405020304" pitchFamily="18" charset="0"/>
              </a:rPr>
              <a:t>When ice cream sales increase, murder cases increase.</a:t>
            </a:r>
          </a:p>
          <a:p>
            <a:pPr lvl="1" eaLnBrk="1" hangingPunct="1">
              <a:spcBef>
                <a:spcPct val="40000"/>
              </a:spcBef>
            </a:pPr>
            <a:r>
              <a:rPr lang="en-US" altLang="en-US" sz="2400">
                <a:cs typeface="Times New Roman" panose="02020603050405020304" pitchFamily="18" charset="0"/>
              </a:rPr>
              <a:t>When ice cream sales drop, murder cases reduce.</a:t>
            </a:r>
          </a:p>
          <a:p>
            <a:pPr lvl="1" eaLnBrk="1" hangingPunct="1">
              <a:spcBef>
                <a:spcPct val="40000"/>
              </a:spcBef>
            </a:pPr>
            <a:endParaRPr lang="en-US" altLang="en-US">
              <a:cs typeface="Times New Roman" panose="02020603050405020304" pitchFamily="18" charset="0"/>
            </a:endParaRPr>
          </a:p>
          <a:p>
            <a:pPr lvl="1" eaLnBrk="1" hangingPunct="1">
              <a:spcBef>
                <a:spcPct val="40000"/>
              </a:spcBef>
            </a:pPr>
            <a:endParaRPr lang="en-US" altLang="en-US">
              <a:cs typeface="Times New Roman" panose="02020603050405020304" pitchFamily="18" charset="0"/>
            </a:endParaRPr>
          </a:p>
        </p:txBody>
      </p:sp>
      <p:sp>
        <p:nvSpPr>
          <p:cNvPr id="20485" name="AutoShape 2" descr="data:image/jpeg;base64,/9j/4AAQSkZJRgABAQAAAQABAAD/2wCEAAkGBhEQERUSExAVERIVFBoWFhYWFxMUFhYUFxMWFxMYGBgXHCgeGBomGxUUIDAgIycsLC0sFh4xNTMqNiYrLikBCQoKDgwOGg8PGiwlHCUwKSopLCkqNCopLDI1LCosKTQ0LDQpKTQyLCo0NCwsMjQsKik0Ki8sLCwyKywpLCwsLP/AABEIAPcAzAMBIgACEQEDEQH/xAAcAAEAAgMBAQEAAAAAAAAAAAAABgcDBAUIAgH/xABEEAACAQMCBAMFBAgDBQkAAAABAgMABBESIQUTMUEGIlEHFDJhgSNCcZEzQ1JicoKSoSRTohU0c7LhCCVEY3SDo7HS/8QAGgEBAAMBAQEAAAAAAAAAAAAAAAMEBQECBv/EADIRAAIBAgMFBwQCAgMAAAAAAAABAgMRBCExEkFRYfATInGBkaHRBbHB4RQycvEjQmL/2gAMAwEAAhEDEQA/ALxpSlAKUpQClKUApSlAKUpQClKUApSob4q9plvZu0UaG5mQDmBTpjiJICrJJg+ck7IoZjttvQ6k3oTKlRLwZ4mvbma4hu7WOB4liccty+BMrMI5PSQBQSB2YfImW0OClKUApSlAKUpQClKUApSlAKUpQClKUApSlAKUpQClKUApWrxTikVrC88ziOKNSzsewH4bk9gBuSQKrCf2/wAZ1vDw+aSBOsrvHEPoCDn8M536UPUYuWiJH4/8UOjCyt5OXM6GSaYf+Ht+hYHtIxyF9MFuwqu/Z1El3xC2jVQtvHzbxUPUiNhHAzHqzl25hJyc49BWdjLc293I6n3u6jkdwOzNERDCvfCJpQD1z61HfZ54qTh7w3jxvKiwvbOsYDOCzK0eASPvIo6/rBU7hsx5s1P47p0pK3ecb+6+y1/R6RgtkTIRFTLFjpAGWPxE46k+tZKiPhv2jw3kwga3mtpHBMfN5eJNIyygoxw4UFtJxsD6VLqhatqZcouLtJWYpSlcPIpSte+v44E1yusaalXUxwNTuEQZ+bMB9aA2KVht7yOTUEdX0OUfSQdLgAlWx0YAjb51moBSlKAUpSgFKUoBSlKAUpSgFKUoBSlfhoCmPaj4qN/cLw2Mf4VZSJ3XUXlkgXmSRoB91TpUnGS52+HeH8O4XEXVuaZYteuJMBYwckAkdWK9ADjGMYrJYSkC3nfrFNKJT6GSSRZGPyDlCT2GTXV41bpG/NSaWB3beONUk5sh7pG4OJD3I64yfWrkIKKufR4WhGjDaaunZ623Jrfa176kn4NFg7D8aj/HvDkAkeaJXhZ/0iBQ8Upzkl4z367qR1NaTzohEctvcXNw26ws6yuVP3mWNuXCvTsPrW0nhlJV+14cLcnOB7zlPlqWNx/ympG9rK3XoSyqRnO9r+bVvNLIjkt88UUs0cmhrd4zE+cnnqVYAZzkgEgjJ2JB716K8NeIIb62juIpFdXUE6T8L4GpSOqkHbBqjb7w/EoXmFXEeeXCiiOBD3YqSS7dd2P0rD7Pr+WPisVzExWCedbUqBhZgYny+OhAdVIP/Wq9WD1Kf1GlOolWllutyzz8FoejKUpVcwxVP+3/AItcxrBCmRFIdwVjKPJkgDoWyo3IOF8y9cEVcFUr/wBoSx0tb3A5eoDBGp+ayo+rIXdBGpk+LY5cddqA4fCuMXfBrhGe6F7BzG1COblqbgwMnLnADediFIZ85MedvNXoC0uklQOjq6noysGU74OGGx3BH0qg+E+EYY1eOSbmRypy08oRhqk5iMWydcgbGk7Y39am/sZ4lPpuLOXc2zgai7E5bI2QrsG0mTIY/pRQ6WXSlKHBSlKAUpSgFKUoBSlKAUpSgMN5dpDG8sjBI0UuzHoqqCWJ/AA1QvG/HF9xZzIty/D+HgnliMlJpVB+J2BHX8dI6ANgmrP9ras3Cp0UkF2iQkfstcxK/wBNJNUSk1tIw5zB8AcuDmRxRouPJqLsAWxjbfHTFSQinmzQwdCE7zqaLde1+uWflc7nDp7SLKxXySF2LOlzKjanb4iJFXKse+dQPp3rr2fB2U60jgtNscxAZpdJ7R6kVUHzww+Vc+wspjHmHh1tNCe0dxbvn5fBpJ+VaU8ggbSk1xwwk/opkVoCe5jLZjH0YD5VaWXVjUUo5Jabt3o38omNoIrdeXCmCxyzElnkbqWdzu7dev0xWpLxyLcgmZh2TGnPzdiF/Ik/KuWLNZYX1XPMZ0KmXmReVTjUEC+RAcYOBuOpNaElq0YXSDKMbMgDDAOMlxiNR26jpUly9ThHT+q9X16ma7tJLredwsQ35SZCkDfzucFx8sKK0+H+K+Td20sccbxQswhV5OUJpSpjBXCnyrkgMQF1E77Vr38okGJ7mJEH6pXBU/8AEbIMn4AAZ9aQ8PWQodBWJWWTW40vMy7RhVIBEY/ADYBRiopLayRXr03VXZx32/yfwuuT9D+GPECX9slwilNWQyN8SSKxWRG+YYEfPr3rq1AfY+5MF3+yL1sfibeAyf6iT+JNT6qbVnY+Zqw2JuPBtCoj7UuBNecOkRQzFcPoSMSNJjOFAyGXcq2VOfL0YZUy6sdxAsiMjqGRlKsp6FSMEH5YJrhGeduFcRZra2kypER0NuTmRPsgdh8IjLyE/Ja7Ed4IOKWl5HIypNqglZEWUkxPuukjJZgrR5XzDTtnodJLNre/u7Jo1t9WJo0RxKsZGANDMSc6OU3mAIIzpAxW3xiwzZMkWUaALLFpJBVofNseudOoZ65NDpe9K4XgnjgvLOKUHJ0gNtL1AG2qUanOCuWyRnO5ru0OClKUApSlAKUpQClKUArHPOqKXYhVUEkk4AAGSSewrJUD9q/FQIorPJ/xDEy46+7xYLrnsGZokPyZq6ld2JKVN1JqC1ZCPE/jGfi8rRRBvcx0j1GISjqrzsAX0kYZYlHQqWxkVoe4ywDC+6xD0S1BH1ZpMn+1fnh8yC31xiMPJLKzM+rA+1YDyqMtsAMZGMVh8WG5t4Ub38a5GwqJbxqoVRqkcszM2FX07kVcSjCNz6GnSpUYJuLfhlr5o0W4t7pLzJIRBk495tMop32E0DZVh+fy3qaxeKMRhpI+fGRnXAA4I9TETnH8Jeqk4hxG6tyvNl5vMjVnicAgLICyK3zMZRjjprUdc47HhHiQVXCMeT8RQnLwnqcd3Q+o3z2615pVVLOOj66+COhUpVZ7EMr8dV8r3Xhmpxa8c4PIdcZtFf1aOOJx/WoNcXxPf28p0iVbyQkCKCMl0GMZZwh0k9d2IAAGMbk/t49u665IrdxjPMdYzkdjrPX865ckkQj1YSC1J3dl0RyfJIlAe4P5L6k1JK9s7FidJ04vacbffy/3Y/LWaOJAEiimufve7oqxIc7Ay4xtt0JNZhIUzJO5eV99KAsxC50xxL1IGTv6kk1yB4xDakihZlGCGeTlHGQoAWIDSMkbAk/OuxwqJ1CSBYlWVA50iQuQy5ALuxLEZ71yL2tCTDVVNqNN3aWTtZLde2/xuSr2RePGt3Wwu7VoDczPJDKQQGeQ50MD3zsCPVQQOtXVXnR7mRZLflIskyXSSxhyQgMauSWI3Cjy5x16d6u/wb4i9/tVmZBHIGaKVAchZY2KSAHuMjI+RFVakNlmBjsM6FVq91xO5SlKjKJSXtktVsryC8Qxqdeto0DK7q2EuHfPlYn7MZGD1yG6r8XHH4bd4wxLCQagVGoCPKgO3ouWUd+vyNS3242Bk4aWBbCOCRrjVSG8uSrj7RhnCqCp1MCDtVNWPiC293gW4tmlubfKJ59KlAwZA4XJYDYaSuPL13rjaRJGEpaIsj2QP7pfXdlpHXK4jcuYxloSXB0hQrsNxktIBnargryiPFdw18l5zGgZXj1tECMRK4JDKG84xk6WJLd8CvVcMquoZSGVgCCNwQRkEHuMVxST0O1KUqbtI+6UpXoiFKUoBSlKAUpSgFUn7TeKk8QuCeltDbLj913eWY/VSP6RVycQv44InmkYJHGpdmPQKoyTXnzj/iWG94jPIsTpFcQIuH06iUQgEgZ06o21BSc4Ge9e6bSmi9gE+3jbn62djcs5BE0tvnoxni9GilOptPrpkLj+YVwPGs2sqCdlgUfhzLjTIf6UUVm8P3CzRpazEiaEkQyrs6lRgrvsfLg4OzLjupNb/GPDk08edKuyKyEIcc2NsHyhvgdSMgEkbnep6yc6TUeuRvJuVJxa4+V01n/i36LiQzxbeubq4lABEks6nIDaVMhQAZ6eRFAPyr44Lwi4izNGp5sOtnjOQeWjojqRjOrLNt+6e4qQJPbrLzZIZ3udWsw6RyZJgQQ7rjmqCw1NGAQSTggHA7nAbOWBJJZEbnSkHQdOsLlmJbJwHd3ZiM7eUdqpUG6koRhFxUYpO/FK2X3MvC4Vub2td1tz1v1xOvPwCGG3eeGwhnuAMopjUksWA7DtknbGcdR1qr/FVjcieUXT8ydUVtj5QCqvpQdMAGQbbeQ1asHi6IjkqsjTL8aFGj5Y7l2fC/hpJz2z1qM+OBBLpmVykiDTr0lk0g5UPpBZd2bDaSMEg9RjQqRjJZMs16KqJzWi1tpz80V5b3RkmeTSqaskqg0qCWGNK9hqI2qcwXnLtYNZCgRLufQ7qPmcEbCorAUZwuExnLLAPM/13A+WSAOuDjFSwXsEI50rRCY79QeWuAFjiB3CqABtucZ71DSkoqzeZ7+nRdNuUdErXeS69N5tcHLEmRwU1EBEOxCD7zDszE9OwAqzvY1lrKeX7k19PJGexTKoCPqjVS7tecQkEcCPFAxw8rAqCp+I5PbHYbmr09k91q4bHGQubd5LclRpDcmQqGx2JGCfmTUc68JvYi80VPqeIVS0Y5pXu+L5ciY0pSvBjEQ9rMUTcIueYCQFUpjGebzUEPUHbWVz8iRXnC6sZYVRnH2cyq0RBUKyFmQk6P3l+E77rnqK9He1SYJYZdVkh50XOjYgGRNeQqlts8wRk/uq1Ul4lzIjAmHVkyskKMBEzIh5YkHkdjDoYkAf7p33JiqK5bwtbs5W4kcKjtsR07D8MdMVePsP8W8+3Nk7faW4zFnqbcnAH4xt5PwKVRCSevXofxrr+GeOyWN1Hcx7mNslc/GpGJUP8Snb0YA1DCWy8zWxVJV6d4rPrr04Hq+la3DeIx3EMc0Tao5EDofVWGR+B+VbNWz54UpSgFKUoBSlKAiPtZiLcHvANsRBvosiMw/IGqyufDUFxIzlpIJSR5oyMEqNKlkYFSQNsjBq0/ac+OFXf70JX+tlTP8AqqARxDmsM43P/wB1kfUakqcoODs8/wAGhg1dS8jgSez2TUzpfjJAHmgUHKnKNlHGHHZhv26VuLw7iQ29/hPT9QM/id9uhrpcU4g0OAsMszkeVY0Yg/xSEaEH4n6VxOGXl3iUpavJduxL6/soI9I0xxq7H7TAGfL11E5FV4YzFNX2vt1YsOWy9X6s3fdOMD4J7SQfvLKh/Jdv71gli4uO1jq9QZtvoaiFn4luDOWu7idAutWSN2h5bqDpAVds6lC4IPxb11OH+0SRUxNCJnH3lcRsRj7w0aflkY6dKvSq42KyafXkI1ajesjpDhHFZNpLu3QZ+6hc/wB1A/vWwvgaXGXv3P8ABFEn996jl94+uZAeSEgGOo+0bPbzMNP5LtWpe+KpY5edBPPpUA6J5GkEhxlwynbGcqMAdMjrtBL+dUWc0iTtaq0creLX5JWvgCA/HJNL/FIcfkuBWWy4VawytHHAgdFRi2kE4cvp3O+fIfzFfVl7SLGSINlxMduQFZ3L+ikDS3yOR9K1rXhVxJKbuWZreVwAIkCMqRD4UfWDqbuT2J/LHl/I7yrya4X3vw4HFVUmtnPridpFZmFTX2Vri1l/9bdfn7w3/SopaHJ9AOp6D5k1MfZbH/3eJcECeeecZ/YkuJCn5rpP1rQ+kxe1JlbGvJIl1KVgvr6OCN5ZHCRxqWdj0VQMk19AZpXfja9nnveVyEaKzCyCNmw9xzomUSKGGkaCHUZOCQwytVzxi1UBktEa5WVtMcWpVeC4lkZrlRAoWQNy1VRkHC698bGa8cuGuXEzIwvLlhDZR5KPbruVLFdwQCZZeo2CHIAzN/DHgeKzked5Dc3UiqrTukSMEUbKgRQFHr1JwMnYYrU5qrJtaLI9Si46nl+8sZYmeOSN4pEIDK6lHGVBXIO/QjB71r2bENnt0z2+f9x/YV6J9qHswbiRS4tmSO6RdDB8hJo85CsQDhgScHHfB6DFXQex3i7tpNnoHTLT2/L/ANJLEfSvUoPRGpSxMGlKTs11z+SwPYJxp5ILi1bdLd0eM+izh2K/gGRj/PVq1E/Z14FHCrdlZhJcSsHmdc6cgYRFzvoUZwTuSSds4EsqaKsszNqyUpycdLsUrk+JuPCxtXuDG0oQplFIDEPKibE7ZGvO/p1FafAvH1jeEpHOFlU4aGXMUqt0KlHxkg/s5rpGSKlczjviO2sUD3EmgMdKjDMzNjOFVQSdtz6Dc4rmXPtG4elqLsTh421BFGzuyHDqFfGMHqxwoyCSAc1y6vY7Z6kmpWhwHi63dtDcqNKzRLIBkErqUEqSO4OR9K366cOd4h4Ot5azWzHSJYmTPXSWUgN9Dg/SqdvPeLRsX0LQOuxnUM9tJ21CRR5M9dL4xmrzrBe2aSxtG6hkdSrA91YEMPqCarYjDwrq0ialVlTd0VPb3IdQ0brIPVCHH5rXxJJIPka5Vx4fRY2iNvE9xbOYWYqEaQR40ZkXDKXiMbas7Fu+4rXX3fQrQ3F3GTkCNJ5GcOvxKY5SwUqdjnAHc43r52VFJtXeTtp+zTjUbV7EZ9oti6yC5UYSUBZCPuyqMZ+WpQN/VTUPhgJGVK5OQF6s2djgCrTniulTLXjsufOORbzaE+flUyAbZwM9SBW1b8LKaAl5HmXzLyLWFSU7vkMRoGR5jtuBuSAdKji+zpqLs/X4Imu9mny5e5U08HK3Em/QjBRvybrUn8F+FGlcTTREoN0RwftG9SD1QfPYn5A1NrDhrMximvLgTKM6VMMayJnHMjKxhtPqM5U7HsTuf7JRkkSMtMchX94kmljfScsgJby74BZRsRgg4K1ytjXKOysuaz+BZN3tlw6bMM9xBD+kuYYWx0LxqQPQDOfpWunFQ2BFBcXGejLGY0JPTzzaR+Wa3eHe4Lqha2htZNBLxSRxrlMHUVfGJUwDuCduoHSvqy4bJCRMrYgjDMkE2tjFHp3ZGO6tgHCNnAYrlcms/soLW9+ej68T12stxseHfDd3xeDUzR2Vm7NGwQmW4lVJCkih8BEUlWGRk9e1W1a2yRIsaKERFCqo2CqowoHyAAFQnwR4msbThlnHJdRrJ7tG5jDB5cyLzD9mmXO7HtXQn8d6h9haTSejSgWqfXmfa/lGa+iiqWHjbJGa3Ko76krqB+Ir/wB8uDED/hbVwX3Gma6XDBT6pFsT6yEf5ZrVvb++uM8y7NuD0jtFCn+aaVWdv5VT8K5fDOGrcBeGxStIoJN1KCCyRM7PIruNhNKzafXDO2Nqq1cSq3/HR1e/gt5JGm4d6R2vZ5w83Ur8ScHQQYbQH/JB+0mAPeRhseulR2NWBWO3gWNVRVCqoCqoGAFAwAB2AAArJV+nBQiorREEm5O7FKUr2cFKUoDi+MuGNc2FzCoy7wOE/wCIFJj/ANQWqaXhsN2Gk0qrOyzo+GDaJo1ZlJRgcaxJtkj5HpV/YqmPEfDl4fNMmCEU64yOi200hbcfsxyGZfkuPWh0jPGuESSKiSN9nG4Oo8qVFDeRiABFjqD8H3etdvw/4XtY5HDrz5CqkmRV2VgyEKo8o+Bu2R6nNYZpiiFmUsCdOAMk52AC/eYkhQoG5IGwyRp8E4pPc3lvE7e4ksbeV1CSyGQnGCrroT7VFXGCRzDvXhuMXd+B7SbVl4lj+yW7ZIZLJmybdvLnrpLujfm0bSfhMtT6o14U8FixlnmNzJcyT6AS6xppVFIAAjUAk53OPur6byWvZGKUr5kkCgsxAAGSScAAbkknoKAq72oZtLgTKGIuohGFjTmubiE+XShOMtE7DUcgclcg7AwXhk8ciC9tg+o5WeN21NJp3OT0DgEFSMDBxgdpjxPinvl2bwfowvJtc5/RasyT4PTmHGD10Iv7VQ/wxw9JI5NYylxcyywgjyOqnGPQnysdJ7DIzg4wsVKEpTcd1r8+K64GjRUko3OlHxkzAe6qGz+tcMI1/AfFIw/ZGwPUjpXzbcOazJkjJmD7zDSocnLEvGFAHVm+z6b7b/F+38PuuqdcBNuamQAR0DJnbmdBj72AOoFflszXQ1ny25J0oPikwSCZMfCMj9H1/a7rVFZK8f67+PXoWmrvPU6KIvEFXQxWJTqW4Q6ZNY2+wPbG4Zj13UA7kdDh/E1tcQ3YSHAxHMo0wSgDYf8AlSYH6M9fuk9K48mq3bmwkBmOGg3Czt+6APLLgfEBjA82wyOtw2NL7UbgBtJ0m1bpFnIBlU/G5GcN8IB8ndj6VnH/AM+/Xt5kE7p8za4vwiO9Qc+MrGpzEu6Sq3+YWG6N6J26tk4VIvcxXiSpZvdCWCYOTIQVuBFHp1oWXynVrVdXXBauxfma0ZILd/eTIDy4JSxaNADl+dnIhU4GHyT8Kt2HN8QcPuNfD1gLLeSzyR6pRG+FdRz2ZVLLpGFYBTgBampRlKSimrO9vR59e5G2krvzOut7BZxhV5VpF2xpjB//AEfzNdDhcdxc/wC7wOQf1s6vDCPmAwEkn8q4P7Q61MOAeDLWzAKpzJvvTyYeZ27kudx/CuAOwrugVfp/Top3qO7IZYh6RViJWns6iO91NJeMeoLNFCPksEZCkfxlz86kthw2G3QRwxJEg6KiqijPXZQBWzStKMIxVoqxWbb1FKUr0cFKUoBSlKA/BUX8eeHWuYRLEge4hyVU4xLGwHNhOdvMAMZ6Mids1KaUBT3s/s4naW8d82ViCYeYpUpLyg8nMzuTCh0A4yC56lc1ApLnzi6LW1zLcapGjdVkKSOuuUPCQDGokXAYHPTrmvQniPhGuxu4reJBJNDLhcKA8skZGW7Ek4yT9aofxDtDbIbjmSQSKpjkiKXcIKaCkpDY0BtIOVGrAwT3gr32ciSm+8k95KPCPtAmtYUkIAsyzu0ZjlVlQPCrtbkttHiTmhNJ/WKDsuLi4fxCK4jWaKRZI3GVdTkEfjXnXgb3VxGYI4HmEKMsQjBfeaaN1EmPgQCOVA/QYOe2Zxwm/ntriXkJ7vc513FlK2IZdR/SxugIBP8AmoMHGHXO48dvsJOSye/gOzd2t5bVQLxxem6n9yBxbRIJbrH6xmJ5FuT2UhS7DuugdGrpWntHtGSXm6rWaGMySQSgByoByYyCVmBIwChPbYZxUSjZ1jLSkLLIWnuCTssjjLDJ+6ihUH7sYqLGYjs6fdeb0PdGntSz3GD/AGc9/OLRWMYdGaZ1xmO3HlwvYM7HQPQBz92udazgWMVtJC0txHqgMUexEltIY9evpEAVVuYSNyMZO1T/ANm3DDyXvHXS92QyA7FbZARbKR6kFpD85T6VFfF0MltfXXLkCBkS8CPnlPqHIuFON1bVFEwYbgydCGIqtLC9nh1xvdkva7VTkRlInjlVr1+Ywxyn25KNgAjGBplJz52GDny6fhr94gsglJtADMf0qt+hPl8pc58svTGNyPi2wR8wcUN6XjZTb6RiWJ/0xBG4wRhUOcahkn92ti1sJbTeBTNBnJgz50yckwsfi9dDH8DWe7qXe14but/vcuf9ctOO86PhiKNyTlmuAAJeaAsq57aeipnpp8p9Sd663E7NJnWOPIulGRKhwbdD0Z2HVTviI51+gALLzEljv9Itsh4yM3WGQwHYsi5wXkI2MZ8oz5+ynoWV3Jw5Sk8ZkhyWN1ErMWJ+J7mMZdW9XXUuw+EDAbLTvv4dfb8EMpXyP20t57MuZYWug7amuIRmY4+ESQE5wo2AiJAHRV3zueGLmK94srplks7RiSyOjLNcyBQCrgMDy4m7ferUvvErXTC34e6yOwBkuBh4reNuhz0eUj4U+p2FdX2U2i5vplLFTdchGZi7NHaxqgYsfiyzSHPqTV7BQvU2pLPpadeBXqvu2RP6UpW0VRSlKAUpSgFKUoBSlKAUpSgFRf2jWJn4fPEoy5j1J/HGRJH/AKlH51KK172DWp9a5LQ7HJlAex7jPK4lGufLMjxfmvNj/vF/8lXL4u8Ji9RXjYQ3UJLQS4zpJ+JHH3o2GzL+B6ivPfFVbhfEzhTiGdZUHrGHD4H8p0fSvT9hcrLGkisGVlDKR0KkAqfqCKhpxWy4vQnraqSKtvLRb2PTLGYbm3cahtzLedcMGRiN1OAyno64+n0OGm+uUs8fZkc66O+1ureWP8ZHGnrnSrmp7x/wnBeFXYyQzKNKzQvy5AuclScEMud9LAjO9Z+B+HobNWEepnchpJHOuSRgMAs3yAwAMAdgKqQwOzUUr91ZpB17xtvOkoxtUH9oKrFcWU7MFVnltWJ2H20YkiBP/Et1A/iqc1D/AGscKFxwucEA8sCbcZwImDSHGRn7PmdCPxq9VgpwcXvIYuzTIB4psrddMkjmKUHETp+m1fsooBMg9VwRvv61z7a6mfSl5m2iYYyvk5pJICyuGPIyMeQHfJAb7tdK3s1s5cTsZXc6Y7tzkuv3YmJP2begHlfr8WRW1f3McSEyEBD5cEatRP3AuCXJ/ZAOa+ab2bRWfB/HXozVXeV9Ot50E4VCoDRf4Z1UANGFUaR0V1xpdB6MNt8Edaj9z4puZxoT7ODUVkvoUldSo6mFMFlPbmeZV7E1zZeDXDLlBpttQIspHbDqM7FxnlAnB5W6bDPoO3Y+LIACJD7s0a5aOUaGVR+yBs6+mjPavayz/t+Pv+V4kez5G9YxWFrbPdWyRHkQuwkjIZiQrHzsDlyT+1nc1MPZXw/k8JtAfiePnMe5MzGXJ+jj8qq/xVa+9WYY2qR3F1cxwW5KATBZGGkyN11MFYlewYA75q9bK0WGNIlGFRFRf4VUKv8AYCtbAR7spN5tlOs80jPSlK0CAUpSgFKUoBSlKAUpSgFKUoBSlKAo32+8C5csF0oxrzGx/eXzp/YyH6VKvYl4k59n7sx89vjSD1MLE6P6SGT8FX1rte1DwtJxGxMUShpUkSRFJC6sZV11HYEo79dqi3sq9nl7Z3JuLgCBVjdAgdHZzIUJLaMqqjRnGScntjeGzU1bQn2k4Wepa9KUqYgFYbu3WRGRxqRlKsD3Vhhh+RNZq/CKAohJJkgNncrHKvMe1SaQkR5jkaPRNpGdfkUqdtYK7qw3xw8NewfmzlrtAoXnkM0kAAAYGPJ+zOMll837WetSLxTL7pxC6iliD2Vwi3DNjVyy4EMpdfvRlolLEfCXBOx24J4rKgK2oa4tx8MrBm5YzghNw10AM4x6Y1N0GBXg4TlFLL29dz5b/Y0KbukzpXPE4giurcwP+jEeHMh9EA6/M9B3IrTtuB+8sJLtVIXOiDOqOPPVnPR5Md+g7etcWXh8cC+82tyqMx82oBopmJzpKIMq2eyDIxjGa6XDbuS5YJdwvbxnH2eGdJWPaSRRhVz+rOM9yfhqsobOcH57/T487E7eVpfrrrM6Phdo7zi1rDErG2tkku9TM7LI20MZj1kkRq52I2JDY23N01AfZ/Zar6/uMDSvJtUx25cQklH9Uqj+Wp9X0GGilSjbxMyo7yYpSlWCMUpSgFKUoBSlKAUpSgFKUoBSlKAUpSgFKUoBSlKArf2wcPTFtdPoCRu8Ls660UTJ9k7rnzKs0cWx281VtDxiRW02sYGpWcwucQZyQJLVmIZkJ30gad/u9708a8E98sZ7fHmeM6M/5i4eI/1qtebb/iyxoh5DpHJ5xA+QkTkZ12043QZ+523FZ+Kp7TWV/t11db7NCVjsxpCWa494KXK7yO6qmkkY0tCdgDgDIOT2Y12uFcWcMJroNbwIMrgHDtvhnGdSnHwRkbk9yABChxaMBJZpluTpAQqWjlhb10DGrcDLZzt6V2OfPKhMcclyX0wpcSryUhMzLF9lHnDMdfxAAjPUgVRdBtpPw/S09/JFuVRWy665ebLw9msOLCOUrpa4eS5I74nlaSPP4RmMfSpTWvY2qxRrGowqKEUeiqAq/wBgK2K3YqysjMYpSldOClKUApSlAKUpQClKUApSlAKUpQClKUApSlAKUpQHxKuRXn7xhZNbXNxDjyrLzUHblz5k/ISc5f5a9CVWPtf4JgxXgHk/3ec9lSRgYXPoFk2z6SmqmKp7cL8My3g6qp1U3oQDgpDebQo+ekCpdw+3501lFn4rxJD/AAwRyzf8yIPqKjFvYyR+UDvUx9l3+Ku5J13gtYzCrfdeeUo0pU9wqRqv/uH1rIw0O0rprRZmljpRUHbeWoBX7SlfRGEKUpQClKUApSlAKUpQClKUApSlAKUpQClKUApSlAKUpQCsF9YxzxvFIgeN1Ksp6FWGCKz0oCqJPYnOzGI8Vk9x6CPQvO0dozL3GNskY/dqx+A8BgsYEt4ECRoNh1JJ6sx7sTuTXQpXmMYx0VjrbeopSlejgpSlAKUpQClKUApSlAKUpQClKUApSlAKUpQClKUApSlAKUpQClKUApSlAKUpQClKUApSlAKUpQClKUB//9k=">
            <a:extLst>
              <a:ext uri="{FF2B5EF4-FFF2-40B4-BE49-F238E27FC236}">
                <a16:creationId xmlns:a16="http://schemas.microsoft.com/office/drawing/2014/main" id="{0D2ACD1D-97E9-4CFD-8AF4-EC57D4C636BE}"/>
              </a:ext>
            </a:extLst>
          </p:cNvPr>
          <p:cNvSpPr>
            <a:spLocks noChangeAspect="1" noChangeArrowheads="1"/>
          </p:cNvSpPr>
          <p:nvPr/>
        </p:nvSpPr>
        <p:spPr bwMode="auto">
          <a:xfrm>
            <a:off x="523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2" end="2"/>
                                            </p:txEl>
                                          </p:spTgt>
                                        </p:tgtEl>
                                        <p:attrNameLst>
                                          <p:attrName>style.visibility</p:attrName>
                                        </p:attrNameLst>
                                      </p:cBhvr>
                                      <p:to>
                                        <p:strVal val="visible"/>
                                      </p:to>
                                    </p:set>
                                    <p:animEffect transition="in" filter="fade">
                                      <p:cBhvr>
                                        <p:cTn id="7" dur="500"/>
                                        <p:tgtEl>
                                          <p:spTgt spid="2765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xEl>
                                              <p:pRg st="3" end="3"/>
                                            </p:txEl>
                                          </p:spTgt>
                                        </p:tgtEl>
                                        <p:attrNameLst>
                                          <p:attrName>style.visibility</p:attrName>
                                        </p:attrNameLst>
                                      </p:cBhvr>
                                      <p:to>
                                        <p:strVal val="visible"/>
                                      </p:to>
                                    </p:set>
                                    <p:animEffect transition="in" filter="fade">
                                      <p:cBhvr>
                                        <p:cTn id="10" dur="500"/>
                                        <p:tgtEl>
                                          <p:spTgt spid="2765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2">
                                            <p:txEl>
                                              <p:pRg st="5" end="5"/>
                                            </p:txEl>
                                          </p:spTgt>
                                        </p:tgtEl>
                                        <p:attrNameLst>
                                          <p:attrName>style.visibility</p:attrName>
                                        </p:attrNameLst>
                                      </p:cBhvr>
                                      <p:to>
                                        <p:strVal val="visible"/>
                                      </p:to>
                                    </p:set>
                                    <p:animEffect transition="in" filter="fade">
                                      <p:cBhvr>
                                        <p:cTn id="13" dur="500"/>
                                        <p:tgtEl>
                                          <p:spTgt spid="2765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652">
                                            <p:txEl>
                                              <p:pRg st="6" end="6"/>
                                            </p:txEl>
                                          </p:spTgt>
                                        </p:tgtEl>
                                        <p:attrNameLst>
                                          <p:attrName>style.visibility</p:attrName>
                                        </p:attrNameLst>
                                      </p:cBhvr>
                                      <p:to>
                                        <p:strVal val="visible"/>
                                      </p:to>
                                    </p:set>
                                    <p:animEffect transition="in" filter="fade">
                                      <p:cBhvr>
                                        <p:cTn id="16" dur="500"/>
                                        <p:tgtEl>
                                          <p:spTgt spid="276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033F50-75F9-4328-8B75-3A005E6E941C}"/>
              </a:ext>
            </a:extLst>
          </p:cNvPr>
          <p:cNvSpPr/>
          <p:nvPr/>
        </p:nvSpPr>
        <p:spPr>
          <a:xfrm>
            <a:off x="1300163" y="0"/>
            <a:ext cx="1608137" cy="800100"/>
          </a:xfrm>
          <a:prstGeom prst="rect">
            <a:avLst/>
          </a:prstGeom>
          <a:solidFill>
            <a:srgbClr val="FFDE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507" name="Rectangle 2">
            <a:extLst>
              <a:ext uri="{FF2B5EF4-FFF2-40B4-BE49-F238E27FC236}">
                <a16:creationId xmlns:a16="http://schemas.microsoft.com/office/drawing/2014/main" id="{75825698-7FB7-4D6B-8FE2-BFC8D8710F34}"/>
              </a:ext>
            </a:extLst>
          </p:cNvPr>
          <p:cNvSpPr>
            <a:spLocks noGrp="1"/>
          </p:cNvSpPr>
          <p:nvPr>
            <p:ph type="title"/>
          </p:nvPr>
        </p:nvSpPr>
        <p:spPr>
          <a:xfrm>
            <a:off x="1300163" y="279400"/>
            <a:ext cx="7761287" cy="881063"/>
          </a:xfrm>
        </p:spPr>
        <p:txBody>
          <a:bodyPr/>
          <a:lstStyle/>
          <a:p>
            <a:pPr marL="1146175" indent="-1146175" eaLnBrk="1" hangingPunct="1"/>
            <a:r>
              <a:rPr lang="en-US" altLang="en-US" sz="2000">
                <a:latin typeface="Arial" panose="020B0604020202020204" pitchFamily="34" charset="0"/>
                <a:cs typeface="Tahoma" panose="020B0604030504040204" pitchFamily="34" charset="0"/>
              </a:rPr>
              <a:t>EXHIBIT 4.</a:t>
            </a:r>
            <a:r>
              <a:rPr lang="en-US" altLang="en-US" sz="2000">
                <a:latin typeface="Arial" panose="020B0604020202020204" pitchFamily="34" charset="0"/>
                <a:cs typeface="Arial" panose="020B0604020202020204" pitchFamily="34" charset="0"/>
              </a:rPr>
              <a:t>2</a:t>
            </a:r>
            <a:r>
              <a:rPr lang="en-US" altLang="en-US" sz="2800">
                <a:solidFill>
                  <a:srgbClr val="4D4D4D"/>
                </a:solidFill>
                <a:latin typeface="Arial" panose="020B0604020202020204" pitchFamily="34" charset="0"/>
                <a:cs typeface="Tahoma" panose="020B0604030504040204" pitchFamily="34" charset="0"/>
              </a:rPr>
              <a:t>	The Spurious Effect of Ice Cream</a:t>
            </a:r>
            <a:endParaRPr lang="en-US" altLang="en-US" sz="2800">
              <a:solidFill>
                <a:schemeClr val="tx1"/>
              </a:solidFill>
              <a:cs typeface="Tahoma" panose="020B0604030504040204" pitchFamily="34" charset="0"/>
            </a:endParaRPr>
          </a:p>
        </p:txBody>
      </p:sp>
      <p:sp>
        <p:nvSpPr>
          <p:cNvPr id="21508" name="Slide Number Placeholder 3">
            <a:extLst>
              <a:ext uri="{FF2B5EF4-FFF2-40B4-BE49-F238E27FC236}">
                <a16:creationId xmlns:a16="http://schemas.microsoft.com/office/drawing/2014/main" id="{84DB99D0-EA9C-4F2F-BC6F-1C2E30A5EE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4–</a:t>
            </a:r>
            <a:fld id="{042BDEC7-D073-4B0D-A4BF-ABAFA1D98D20}" type="slidenum">
              <a:rPr lang="en-US" altLang="en-US">
                <a:solidFill>
                  <a:srgbClr val="898989"/>
                </a:solidFill>
              </a:rPr>
              <a:pPr/>
              <a:t>61</a:t>
            </a:fld>
            <a:endParaRPr lang="en-US" altLang="en-US">
              <a:solidFill>
                <a:srgbClr val="898989"/>
              </a:solidFill>
            </a:endParaRPr>
          </a:p>
        </p:txBody>
      </p:sp>
      <p:pic>
        <p:nvPicPr>
          <p:cNvPr id="2050" name="Picture 2" descr="F:\Barry's RESEARCH book\BRM 9e 2012\Online_images_4c\Online_images\Ch04\26949_F0402.jpg">
            <a:extLst>
              <a:ext uri="{FF2B5EF4-FFF2-40B4-BE49-F238E27FC236}">
                <a16:creationId xmlns:a16="http://schemas.microsoft.com/office/drawing/2014/main" id="{CEDCB95F-A5A9-443F-9C86-CCCB6CD0C07E}"/>
              </a:ext>
            </a:extLst>
          </p:cNvPr>
          <p:cNvPicPr>
            <a:picLocks noChangeAspect="1" noChangeArrowheads="1"/>
          </p:cNvPicPr>
          <p:nvPr/>
        </p:nvPicPr>
        <p:blipFill>
          <a:blip r:embed="rId3"/>
          <a:srcRect/>
          <a:stretch>
            <a:fillRect/>
          </a:stretch>
        </p:blipFill>
        <p:spPr bwMode="auto">
          <a:xfrm>
            <a:off x="106363" y="1531938"/>
            <a:ext cx="9037637" cy="4954587"/>
          </a:xfrm>
          <a:prstGeom prst="rect">
            <a:avLst/>
          </a:prstGeom>
          <a:noFill/>
          <a:ln>
            <a:solidFill>
              <a:schemeClr val="tx1"/>
            </a:solidFill>
          </a:ln>
          <a:effectLst>
            <a:outerShdw blurRad="50800" dist="38100" dir="8100000" algn="tr" rotWithShape="0">
              <a:prstClr val="black">
                <a:alpha val="40000"/>
              </a:prstClr>
            </a:outerShdw>
          </a:effectLs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E3AC9D7-27D1-4DCB-9307-5322A432A179}"/>
              </a:ext>
            </a:extLst>
          </p:cNvPr>
          <p:cNvSpPr>
            <a:spLocks noGrp="1"/>
          </p:cNvSpPr>
          <p:nvPr>
            <p:ph type="title"/>
          </p:nvPr>
        </p:nvSpPr>
        <p:spPr>
          <a:xfrm>
            <a:off x="1300163" y="203200"/>
            <a:ext cx="8048625" cy="881063"/>
          </a:xfrm>
        </p:spPr>
        <p:txBody>
          <a:bodyPr/>
          <a:lstStyle/>
          <a:p>
            <a:r>
              <a:rPr lang="en-US" altLang="en-US" sz="3900" b="1">
                <a:cs typeface="Tahoma" panose="020B0604030504040204" pitchFamily="34" charset="0"/>
              </a:rPr>
              <a:t>Association does not imply causation</a:t>
            </a:r>
            <a:br>
              <a:rPr lang="en-US" altLang="en-US" sz="3900">
                <a:cs typeface="Tahoma" panose="020B0604030504040204" pitchFamily="34" charset="0"/>
              </a:rPr>
            </a:br>
            <a:endParaRPr lang="en-US" altLang="en-US" sz="3900">
              <a:cs typeface="Tahoma" panose="020B0604030504040204" pitchFamily="34" charset="0"/>
            </a:endParaRPr>
          </a:p>
        </p:txBody>
      </p:sp>
      <p:sp>
        <p:nvSpPr>
          <p:cNvPr id="22531" name="Content Placeholder 2">
            <a:extLst>
              <a:ext uri="{FF2B5EF4-FFF2-40B4-BE49-F238E27FC236}">
                <a16:creationId xmlns:a16="http://schemas.microsoft.com/office/drawing/2014/main" id="{4642EA9C-F7DD-47FF-B8FB-E9D48FDA9DCA}"/>
              </a:ext>
            </a:extLst>
          </p:cNvPr>
          <p:cNvSpPr>
            <a:spLocks noGrp="1"/>
          </p:cNvSpPr>
          <p:nvPr>
            <p:ph sz="half" idx="1"/>
          </p:nvPr>
        </p:nvSpPr>
        <p:spPr>
          <a:xfrm>
            <a:off x="1325563" y="1084263"/>
            <a:ext cx="7297737" cy="4525962"/>
          </a:xfrm>
        </p:spPr>
        <p:txBody>
          <a:bodyPr/>
          <a:lstStyle/>
          <a:p>
            <a:r>
              <a:rPr lang="en-US" altLang="en-US">
                <a:cs typeface="Times New Roman" panose="02020603050405020304" pitchFamily="18" charset="0"/>
              </a:rPr>
              <a:t>a correlation between two variables does not necessarily imply that one causes the other.</a:t>
            </a:r>
          </a:p>
        </p:txBody>
      </p:sp>
      <p:sp>
        <p:nvSpPr>
          <p:cNvPr id="22532" name="Slide Number Placeholder 3">
            <a:extLst>
              <a:ext uri="{FF2B5EF4-FFF2-40B4-BE49-F238E27FC236}">
                <a16:creationId xmlns:a16="http://schemas.microsoft.com/office/drawing/2014/main" id="{3FF5A88C-EB50-4CC5-9544-0A11C9E23C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A5B7EF-AA27-4267-804D-E9931FA6F7A7}" type="slidenum">
              <a:rPr lang="en-US" altLang="en-US">
                <a:solidFill>
                  <a:srgbClr val="898989"/>
                </a:solidFill>
              </a:rPr>
              <a:pPr/>
              <a:t>62</a:t>
            </a:fld>
            <a:endParaRPr lang="en-US" altLang="en-US">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AFFDF30-1B53-4EFD-8895-3A651035153F}"/>
              </a:ext>
            </a:extLst>
          </p:cNvPr>
          <p:cNvSpPr>
            <a:spLocks noGrp="1"/>
          </p:cNvSpPr>
          <p:nvPr>
            <p:ph type="title"/>
          </p:nvPr>
        </p:nvSpPr>
        <p:spPr>
          <a:xfrm>
            <a:off x="1300163" y="203200"/>
            <a:ext cx="8048625" cy="881063"/>
          </a:xfrm>
        </p:spPr>
        <p:txBody>
          <a:bodyPr/>
          <a:lstStyle/>
          <a:p>
            <a:r>
              <a:rPr lang="en-US" altLang="en-US" sz="3900" b="1">
                <a:cs typeface="Tahoma" panose="020B0604030504040204" pitchFamily="34" charset="0"/>
              </a:rPr>
              <a:t>Examples of Spurious Association</a:t>
            </a:r>
            <a:endParaRPr lang="en-US" altLang="en-US" sz="3900">
              <a:cs typeface="Tahoma" panose="020B0604030504040204" pitchFamily="34" charset="0"/>
            </a:endParaRPr>
          </a:p>
        </p:txBody>
      </p:sp>
      <p:sp>
        <p:nvSpPr>
          <p:cNvPr id="23555" name="Slide Number Placeholder 3">
            <a:extLst>
              <a:ext uri="{FF2B5EF4-FFF2-40B4-BE49-F238E27FC236}">
                <a16:creationId xmlns:a16="http://schemas.microsoft.com/office/drawing/2014/main" id="{B62C448D-27EC-4F54-989A-5FEC9BC731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275AB9-9849-4F32-A86D-D70D00152217}" type="slidenum">
              <a:rPr lang="en-US" altLang="en-US">
                <a:solidFill>
                  <a:srgbClr val="898989"/>
                </a:solidFill>
              </a:rPr>
              <a:pPr/>
              <a:t>63</a:t>
            </a:fld>
            <a:endParaRPr lang="en-US" altLang="en-US">
              <a:solidFill>
                <a:srgbClr val="898989"/>
              </a:solidFill>
            </a:endParaRPr>
          </a:p>
        </p:txBody>
      </p:sp>
      <p:pic>
        <p:nvPicPr>
          <p:cNvPr id="23556" name="Picture 5">
            <a:extLst>
              <a:ext uri="{FF2B5EF4-FFF2-40B4-BE49-F238E27FC236}">
                <a16:creationId xmlns:a16="http://schemas.microsoft.com/office/drawing/2014/main" id="{0FFC83F2-E423-484F-B220-9DE35BDCA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088" y="955675"/>
            <a:ext cx="66579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983228B5-FC17-4BF9-B561-A00EDCF40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3714750"/>
            <a:ext cx="6650037"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ผลการค้นหารูปภาพสำหรับ spurious correlation&quot;">
            <a:extLst>
              <a:ext uri="{FF2B5EF4-FFF2-40B4-BE49-F238E27FC236}">
                <a16:creationId xmlns:a16="http://schemas.microsoft.com/office/drawing/2014/main" id="{DE068153-0DF9-4F16-89D7-7BD5F2507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3849688"/>
            <a:ext cx="7637463"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8FC7DE1E-6893-424B-989E-B3FB088B52B8}"/>
              </a:ext>
            </a:extLst>
          </p:cNvPr>
          <p:cNvSpPr>
            <a:spLocks noGrp="1"/>
          </p:cNvSpPr>
          <p:nvPr>
            <p:ph type="title"/>
          </p:nvPr>
        </p:nvSpPr>
        <p:spPr>
          <a:xfrm>
            <a:off x="1300163" y="203200"/>
            <a:ext cx="8048625" cy="881063"/>
          </a:xfrm>
        </p:spPr>
        <p:txBody>
          <a:bodyPr/>
          <a:lstStyle/>
          <a:p>
            <a:r>
              <a:rPr lang="en-US" altLang="en-US" sz="3900" b="1">
                <a:cs typeface="Tahoma" panose="020B0604030504040204" pitchFamily="34" charset="0"/>
              </a:rPr>
              <a:t>Examples of Spurious Association</a:t>
            </a:r>
            <a:endParaRPr lang="en-US" altLang="en-US" sz="3900">
              <a:cs typeface="Tahoma" panose="020B0604030504040204" pitchFamily="34" charset="0"/>
            </a:endParaRPr>
          </a:p>
        </p:txBody>
      </p:sp>
      <p:sp>
        <p:nvSpPr>
          <p:cNvPr id="24580" name="Slide Number Placeholder 3">
            <a:extLst>
              <a:ext uri="{FF2B5EF4-FFF2-40B4-BE49-F238E27FC236}">
                <a16:creationId xmlns:a16="http://schemas.microsoft.com/office/drawing/2014/main" id="{611E1CA1-2A55-4D78-962A-320D23DC9D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68541F-52C2-435E-8EFF-8026A104BCD9}" type="slidenum">
              <a:rPr lang="en-US" altLang="en-US">
                <a:solidFill>
                  <a:srgbClr val="898989"/>
                </a:solidFill>
              </a:rPr>
              <a:pPr/>
              <a:t>64</a:t>
            </a:fld>
            <a:endParaRPr lang="en-US" altLang="en-US">
              <a:solidFill>
                <a:srgbClr val="898989"/>
              </a:solidFill>
            </a:endParaRPr>
          </a:p>
        </p:txBody>
      </p:sp>
      <p:pic>
        <p:nvPicPr>
          <p:cNvPr id="24581" name="Picture 6">
            <a:extLst>
              <a:ext uri="{FF2B5EF4-FFF2-40B4-BE49-F238E27FC236}">
                <a16:creationId xmlns:a16="http://schemas.microsoft.com/office/drawing/2014/main" id="{B35242DD-496F-4E21-9F29-D7941E196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1095375"/>
            <a:ext cx="67151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ผลการค้นหารูปภาพสำหรับ spurious correlation&quot;">
            <a:extLst>
              <a:ext uri="{FF2B5EF4-FFF2-40B4-BE49-F238E27FC236}">
                <a16:creationId xmlns:a16="http://schemas.microsoft.com/office/drawing/2014/main" id="{4CF1D98B-6803-4EFF-B1E5-02D3ABB18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773113"/>
            <a:ext cx="70373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A9973A79-8C3D-437E-83F7-C66921CF8814}"/>
              </a:ext>
            </a:extLst>
          </p:cNvPr>
          <p:cNvSpPr>
            <a:spLocks noGrp="1"/>
          </p:cNvSpPr>
          <p:nvPr>
            <p:ph type="title"/>
          </p:nvPr>
        </p:nvSpPr>
        <p:spPr>
          <a:xfrm>
            <a:off x="1300163" y="203200"/>
            <a:ext cx="8048625" cy="881063"/>
          </a:xfrm>
        </p:spPr>
        <p:txBody>
          <a:bodyPr/>
          <a:lstStyle/>
          <a:p>
            <a:r>
              <a:rPr lang="en-US" altLang="en-US" sz="3900" b="1">
                <a:cs typeface="Tahoma" panose="020B0604030504040204" pitchFamily="34" charset="0"/>
              </a:rPr>
              <a:t>Examples of Spurious Association</a:t>
            </a:r>
            <a:endParaRPr lang="en-US" altLang="en-US" sz="3900">
              <a:cs typeface="Tahoma" panose="020B0604030504040204" pitchFamily="34" charset="0"/>
            </a:endParaRPr>
          </a:p>
        </p:txBody>
      </p:sp>
      <p:sp>
        <p:nvSpPr>
          <p:cNvPr id="25604" name="Slide Number Placeholder 3">
            <a:extLst>
              <a:ext uri="{FF2B5EF4-FFF2-40B4-BE49-F238E27FC236}">
                <a16:creationId xmlns:a16="http://schemas.microsoft.com/office/drawing/2014/main" id="{E19EC2B9-55F7-4B0B-8941-175B7A2FEC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3C9C90-4DDF-4BB6-9BC2-6B93061A72CC}" type="slidenum">
              <a:rPr lang="en-US" altLang="en-US">
                <a:solidFill>
                  <a:srgbClr val="898989"/>
                </a:solidFill>
              </a:rPr>
              <a:pPr/>
              <a:t>65</a:t>
            </a:fld>
            <a:endParaRPr lang="en-US" altLang="en-US">
              <a:solidFill>
                <a:srgbClr val="898989"/>
              </a:solidFill>
            </a:endParaRPr>
          </a:p>
        </p:txBody>
      </p:sp>
      <p:pic>
        <p:nvPicPr>
          <p:cNvPr id="106499" name="Picture 3">
            <a:extLst>
              <a:ext uri="{FF2B5EF4-FFF2-40B4-BE49-F238E27FC236}">
                <a16:creationId xmlns:a16="http://schemas.microsoft.com/office/drawing/2014/main" id="{07D4C9E8-3531-4B6F-AECF-050516824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3736975"/>
            <a:ext cx="6800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A5B4E30-B695-46A6-9580-271E8D0781F7}"/>
              </a:ext>
            </a:extLst>
          </p:cNvPr>
          <p:cNvSpPr>
            <a:spLocks noGrp="1"/>
          </p:cNvSpPr>
          <p:nvPr>
            <p:ph type="title"/>
          </p:nvPr>
        </p:nvSpPr>
        <p:spPr/>
        <p:txBody>
          <a:bodyPr/>
          <a:lstStyle/>
          <a:p>
            <a:r>
              <a:rPr lang="en-US" altLang="en-US" b="1">
                <a:cs typeface="Tahoma" panose="020B0604030504040204" pitchFamily="34" charset="0"/>
              </a:rPr>
              <a:t>Reverse causation</a:t>
            </a:r>
            <a:br>
              <a:rPr lang="en-US" altLang="en-US">
                <a:cs typeface="Tahoma" panose="020B0604030504040204" pitchFamily="34" charset="0"/>
              </a:rPr>
            </a:br>
            <a:endParaRPr lang="en-US" altLang="en-US">
              <a:cs typeface="Tahoma" panose="020B0604030504040204" pitchFamily="34" charset="0"/>
            </a:endParaRPr>
          </a:p>
        </p:txBody>
      </p:sp>
      <p:sp>
        <p:nvSpPr>
          <p:cNvPr id="26627" name="Content Placeholder 2">
            <a:extLst>
              <a:ext uri="{FF2B5EF4-FFF2-40B4-BE49-F238E27FC236}">
                <a16:creationId xmlns:a16="http://schemas.microsoft.com/office/drawing/2014/main" id="{FBF636F4-440A-4310-BA10-FF52CA748141}"/>
              </a:ext>
            </a:extLst>
          </p:cNvPr>
          <p:cNvSpPr>
            <a:spLocks noGrp="1"/>
          </p:cNvSpPr>
          <p:nvPr>
            <p:ph sz="half" idx="1"/>
          </p:nvPr>
        </p:nvSpPr>
        <p:spPr>
          <a:xfrm>
            <a:off x="1325563" y="1084263"/>
            <a:ext cx="7615237" cy="4525962"/>
          </a:xfrm>
        </p:spPr>
        <p:txBody>
          <a:bodyPr/>
          <a:lstStyle/>
          <a:p>
            <a:r>
              <a:rPr lang="en-US" altLang="en-US">
                <a:cs typeface="Times New Roman" panose="02020603050405020304" pitchFamily="18" charset="0"/>
              </a:rPr>
              <a:t>Reverse causality means that the direction of causality between two factors may be opposite from what we expect </a:t>
            </a:r>
          </a:p>
        </p:txBody>
      </p:sp>
      <p:sp>
        <p:nvSpPr>
          <p:cNvPr id="26628" name="Slide Number Placeholder 3">
            <a:extLst>
              <a:ext uri="{FF2B5EF4-FFF2-40B4-BE49-F238E27FC236}">
                <a16:creationId xmlns:a16="http://schemas.microsoft.com/office/drawing/2014/main" id="{40C771E6-7DC7-45DB-B559-FCB5B4DAC0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CAECBB-A9B9-43E4-ABA0-7B3AE0063B65}" type="slidenum">
              <a:rPr lang="en-US" altLang="en-US">
                <a:solidFill>
                  <a:srgbClr val="898989"/>
                </a:solidFill>
              </a:rPr>
              <a:pPr/>
              <a:t>66</a:t>
            </a:fld>
            <a:endParaRPr lang="en-US" altLang="en-US">
              <a:solidFill>
                <a:srgbClr val="898989"/>
              </a:solidFill>
            </a:endParaRPr>
          </a:p>
        </p:txBody>
      </p:sp>
      <p:pic>
        <p:nvPicPr>
          <p:cNvPr id="5" name="Picture 4">
            <a:extLst>
              <a:ext uri="{FF2B5EF4-FFF2-40B4-BE49-F238E27FC236}">
                <a16:creationId xmlns:a16="http://schemas.microsoft.com/office/drawing/2014/main" id="{0B1D50C6-4B81-4805-BC14-0D389FB12A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681413"/>
            <a:ext cx="18002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22B8698-46BB-45DB-8E88-AE729BE85A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5163" y="3111500"/>
            <a:ext cx="25209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81">
            <a:extLst>
              <a:ext uri="{FF2B5EF4-FFF2-40B4-BE49-F238E27FC236}">
                <a16:creationId xmlns:a16="http://schemas.microsoft.com/office/drawing/2014/main" id="{84330DB8-BD28-42AC-B463-5753EF412C3A}"/>
              </a:ext>
            </a:extLst>
          </p:cNvPr>
          <p:cNvCxnSpPr>
            <a:cxnSpLocks noChangeShapeType="1"/>
          </p:cNvCxnSpPr>
          <p:nvPr/>
        </p:nvCxnSpPr>
        <p:spPr bwMode="auto">
          <a:xfrm>
            <a:off x="3771900" y="3963988"/>
            <a:ext cx="1941513"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cxnSp>
        <p:nvCxnSpPr>
          <p:cNvPr id="8" name="Straight Arrow Connector 81">
            <a:extLst>
              <a:ext uri="{FF2B5EF4-FFF2-40B4-BE49-F238E27FC236}">
                <a16:creationId xmlns:a16="http://schemas.microsoft.com/office/drawing/2014/main" id="{4CB4EBB2-E425-46ED-B02D-473A79B9D13E}"/>
              </a:ext>
            </a:extLst>
          </p:cNvPr>
          <p:cNvCxnSpPr>
            <a:cxnSpLocks noChangeShapeType="1"/>
          </p:cNvCxnSpPr>
          <p:nvPr/>
        </p:nvCxnSpPr>
        <p:spPr bwMode="auto">
          <a:xfrm flipH="1">
            <a:off x="3679825" y="5399088"/>
            <a:ext cx="2065338"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AA4D4281-D3A1-4E52-A608-5D5BCF1C91FE}"/>
              </a:ext>
            </a:extLst>
          </p:cNvPr>
          <p:cNvSpPr txBox="1"/>
          <p:nvPr/>
        </p:nvSpPr>
        <p:spPr>
          <a:xfrm>
            <a:off x="4403725" y="4448175"/>
            <a:ext cx="617538" cy="522288"/>
          </a:xfrm>
          <a:prstGeom prst="rect">
            <a:avLst/>
          </a:prstGeom>
          <a:noFill/>
        </p:spPr>
        <p:txBody>
          <a:bodyPr wrap="none">
            <a:spAutoFit/>
          </a:bodyPr>
          <a:lstStyle/>
          <a:p>
            <a:pPr eaLnBrk="1" hangingPunct="1">
              <a:defRPr/>
            </a:pPr>
            <a:r>
              <a:rPr lang="en-US" sz="2800" dirty="0">
                <a:solidFill>
                  <a:schemeClr val="accent1">
                    <a:lumMod val="75000"/>
                  </a:schemeClr>
                </a:solidFill>
              </a:rPr>
              <a:t>OR</a:t>
            </a:r>
          </a:p>
        </p:txBody>
      </p:sp>
      <p:sp>
        <p:nvSpPr>
          <p:cNvPr id="2" name="Rectangle 1">
            <a:extLst>
              <a:ext uri="{FF2B5EF4-FFF2-40B4-BE49-F238E27FC236}">
                <a16:creationId xmlns:a16="http://schemas.microsoft.com/office/drawing/2014/main" id="{5B8A5FE8-D36C-4DE1-8DC6-C8AFD4D0B5B2}"/>
              </a:ext>
            </a:extLst>
          </p:cNvPr>
          <p:cNvSpPr/>
          <p:nvPr/>
        </p:nvSpPr>
        <p:spPr>
          <a:xfrm>
            <a:off x="5161349" y="4177546"/>
            <a:ext cx="583814"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11" name="Rectangle 10">
            <a:extLst>
              <a:ext uri="{FF2B5EF4-FFF2-40B4-BE49-F238E27FC236}">
                <a16:creationId xmlns:a16="http://schemas.microsoft.com/office/drawing/2014/main" id="{2FE85900-9C73-434C-9AE7-470EC45E5057}"/>
              </a:ext>
            </a:extLst>
          </p:cNvPr>
          <p:cNvSpPr/>
          <p:nvPr/>
        </p:nvSpPr>
        <p:spPr>
          <a:xfrm>
            <a:off x="3679825" y="4163418"/>
            <a:ext cx="583814" cy="110799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5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BA54469-6BA4-46C7-B016-CFED670862DE}"/>
              </a:ext>
            </a:extLst>
          </p:cNvPr>
          <p:cNvSpPr>
            <a:spLocks noGrp="1"/>
          </p:cNvSpPr>
          <p:nvPr>
            <p:ph type="title"/>
          </p:nvPr>
        </p:nvSpPr>
        <p:spPr/>
        <p:txBody>
          <a:bodyPr/>
          <a:lstStyle/>
          <a:p>
            <a:r>
              <a:rPr lang="en-US" altLang="en-US" b="1">
                <a:cs typeface="Tahoma" panose="020B0604030504040204" pitchFamily="34" charset="0"/>
              </a:rPr>
              <a:t>Reverse causation</a:t>
            </a:r>
            <a:br>
              <a:rPr lang="en-US" altLang="en-US">
                <a:cs typeface="Tahoma" panose="020B0604030504040204" pitchFamily="34" charset="0"/>
              </a:rPr>
            </a:br>
            <a:endParaRPr lang="en-US" altLang="en-US">
              <a:cs typeface="Tahoma" panose="020B0604030504040204" pitchFamily="34" charset="0"/>
            </a:endParaRPr>
          </a:p>
        </p:txBody>
      </p:sp>
      <p:sp>
        <p:nvSpPr>
          <p:cNvPr id="27651" name="Content Placeholder 2">
            <a:extLst>
              <a:ext uri="{FF2B5EF4-FFF2-40B4-BE49-F238E27FC236}">
                <a16:creationId xmlns:a16="http://schemas.microsoft.com/office/drawing/2014/main" id="{FD6D95F1-EDA1-48C6-A7EF-6EB966EDF7EC}"/>
              </a:ext>
            </a:extLst>
          </p:cNvPr>
          <p:cNvSpPr>
            <a:spLocks noGrp="1"/>
          </p:cNvSpPr>
          <p:nvPr>
            <p:ph sz="half" idx="1"/>
          </p:nvPr>
        </p:nvSpPr>
        <p:spPr>
          <a:xfrm>
            <a:off x="874713" y="1114425"/>
            <a:ext cx="8269287" cy="1765300"/>
          </a:xfrm>
        </p:spPr>
        <p:txBody>
          <a:bodyPr/>
          <a:lstStyle/>
          <a:p>
            <a:r>
              <a:rPr lang="en-US" altLang="en-US">
                <a:cs typeface="Times New Roman" panose="02020603050405020304" pitchFamily="18" charset="0"/>
              </a:rPr>
              <a:t>Example: </a:t>
            </a:r>
            <a:r>
              <a:rPr lang="en-US" altLang="en-US">
                <a:solidFill>
                  <a:schemeClr val="tx1"/>
                </a:solidFill>
                <a:cs typeface="Times New Roman" panose="02020603050405020304" pitchFamily="18" charset="0"/>
              </a:rPr>
              <a:t>Considered the relationship between “</a:t>
            </a:r>
            <a:r>
              <a:rPr lang="en-US" altLang="en-US" b="1">
                <a:solidFill>
                  <a:schemeClr val="tx1"/>
                </a:solidFill>
                <a:cs typeface="Times New Roman" panose="02020603050405020304" pitchFamily="18" charset="0"/>
              </a:rPr>
              <a:t>Income</a:t>
            </a:r>
            <a:r>
              <a:rPr lang="en-US" altLang="en-US">
                <a:solidFill>
                  <a:schemeClr val="tx1"/>
                </a:solidFill>
                <a:cs typeface="Times New Roman" panose="02020603050405020304" pitchFamily="18" charset="0"/>
              </a:rPr>
              <a:t>” and “</a:t>
            </a:r>
            <a:r>
              <a:rPr lang="en-US" altLang="en-US" b="1">
                <a:solidFill>
                  <a:schemeClr val="tx1"/>
                </a:solidFill>
                <a:cs typeface="Times New Roman" panose="02020603050405020304" pitchFamily="18" charset="0"/>
              </a:rPr>
              <a:t>Health</a:t>
            </a:r>
            <a:r>
              <a:rPr lang="en-US" altLang="en-US">
                <a:solidFill>
                  <a:schemeClr val="tx1"/>
                </a:solidFill>
                <a:cs typeface="Times New Roman" panose="02020603050405020304" pitchFamily="18" charset="0"/>
              </a:rPr>
              <a:t>” </a:t>
            </a:r>
          </a:p>
          <a:p>
            <a:pPr marL="457200" lvl="1" indent="0">
              <a:buFont typeface="Arial" panose="020B0604020202020204" pitchFamily="34" charset="0"/>
              <a:buNone/>
            </a:pPr>
            <a:r>
              <a:rPr lang="en-US" altLang="en-US">
                <a:cs typeface="Times New Roman" panose="02020603050405020304" pitchFamily="18" charset="0"/>
              </a:rPr>
              <a:t>..which one is the cause? ..which one is the effect?</a:t>
            </a:r>
          </a:p>
          <a:p>
            <a:endParaRPr lang="en-US" altLang="en-US">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1A788362-4C09-455A-8EB5-6B2E69E399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6228217-480E-47E1-B2FD-560028A80F09}" type="slidenum">
              <a:rPr lang="en-US" altLang="en-US">
                <a:solidFill>
                  <a:srgbClr val="898989"/>
                </a:solidFill>
              </a:rPr>
              <a:pPr/>
              <a:t>67</a:t>
            </a:fld>
            <a:endParaRPr lang="en-US" altLang="en-US">
              <a:solidFill>
                <a:srgbClr val="898989"/>
              </a:solidFill>
            </a:endParaRPr>
          </a:p>
        </p:txBody>
      </p:sp>
      <p:sp>
        <p:nvSpPr>
          <p:cNvPr id="13" name="Text Box 31">
            <a:extLst>
              <a:ext uri="{FF2B5EF4-FFF2-40B4-BE49-F238E27FC236}">
                <a16:creationId xmlns:a16="http://schemas.microsoft.com/office/drawing/2014/main" id="{349C739E-2550-492B-82FE-538614BAC62B}"/>
              </a:ext>
            </a:extLst>
          </p:cNvPr>
          <p:cNvSpPr txBox="1">
            <a:spLocks noChangeArrowheads="1"/>
          </p:cNvSpPr>
          <p:nvPr/>
        </p:nvSpPr>
        <p:spPr bwMode="auto">
          <a:xfrm>
            <a:off x="1173163" y="3259138"/>
            <a:ext cx="7767637" cy="4238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500"/>
              </a:spcBef>
              <a:spcAft>
                <a:spcPts val="500"/>
              </a:spcAft>
            </a:pPr>
            <a:r>
              <a:rPr lang="en-US" altLang="en-US" sz="2400">
                <a:latin typeface="Times New Roman" panose="02020603050405020304" pitchFamily="18" charset="0"/>
                <a:cs typeface="Cordia New" panose="020B0304020202020204" pitchFamily="34" charset="-34"/>
              </a:rPr>
              <a:t>Having money allows people to gain access to better healthcare service</a:t>
            </a:r>
            <a:endParaRPr lang="en-US" altLang="en-US" sz="2400"/>
          </a:p>
        </p:txBody>
      </p:sp>
      <p:sp>
        <p:nvSpPr>
          <p:cNvPr id="27654" name="Oval 63">
            <a:extLst>
              <a:ext uri="{FF2B5EF4-FFF2-40B4-BE49-F238E27FC236}">
                <a16:creationId xmlns:a16="http://schemas.microsoft.com/office/drawing/2014/main" id="{673C0B46-1A9D-404F-88AD-14F77AF13FAA}"/>
              </a:ext>
            </a:extLst>
          </p:cNvPr>
          <p:cNvSpPr>
            <a:spLocks noChangeArrowheads="1"/>
          </p:cNvSpPr>
          <p:nvPr/>
        </p:nvSpPr>
        <p:spPr bwMode="auto">
          <a:xfrm>
            <a:off x="2159000" y="4184650"/>
            <a:ext cx="1825625" cy="998538"/>
          </a:xfrm>
          <a:prstGeom prst="ellipse">
            <a:avLst/>
          </a:prstGeom>
          <a:gradFill rotWithShape="1">
            <a:gsLst>
              <a:gs pos="0">
                <a:srgbClr val="A3C4FF"/>
              </a:gs>
              <a:gs pos="35001">
                <a:srgbClr val="BFD5FF"/>
              </a:gs>
              <a:gs pos="100000">
                <a:srgbClr val="E5EEFF"/>
              </a:gs>
            </a:gsLst>
            <a:lin ang="16200000" scaled="1"/>
          </a:gradFill>
          <a:ln w="12700">
            <a:solidFill>
              <a:srgbClr val="4579B8"/>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500"/>
              </a:spcBef>
              <a:spcAft>
                <a:spcPts val="500"/>
              </a:spcAft>
            </a:pPr>
            <a:r>
              <a:rPr lang="en-US" altLang="en-US" sz="2000">
                <a:latin typeface="Times New Roman" panose="02020603050405020304" pitchFamily="18" charset="0"/>
                <a:cs typeface="Cordia New" panose="020B0304020202020204" pitchFamily="34" charset="-34"/>
              </a:rPr>
              <a:t>Income</a:t>
            </a:r>
            <a:endParaRPr lang="en-US" altLang="en-US" sz="2000"/>
          </a:p>
        </p:txBody>
      </p:sp>
      <p:sp>
        <p:nvSpPr>
          <p:cNvPr id="27655" name="Oval 64">
            <a:extLst>
              <a:ext uri="{FF2B5EF4-FFF2-40B4-BE49-F238E27FC236}">
                <a16:creationId xmlns:a16="http://schemas.microsoft.com/office/drawing/2014/main" id="{31679C84-BDC8-4027-837D-1EE8AAAA35AD}"/>
              </a:ext>
            </a:extLst>
          </p:cNvPr>
          <p:cNvSpPr>
            <a:spLocks noChangeArrowheads="1"/>
          </p:cNvSpPr>
          <p:nvPr/>
        </p:nvSpPr>
        <p:spPr bwMode="auto">
          <a:xfrm>
            <a:off x="6537325" y="4184650"/>
            <a:ext cx="1825625" cy="998538"/>
          </a:xfrm>
          <a:prstGeom prst="ellipse">
            <a:avLst/>
          </a:prstGeom>
          <a:gradFill rotWithShape="1">
            <a:gsLst>
              <a:gs pos="0">
                <a:srgbClr val="A3C4FF"/>
              </a:gs>
              <a:gs pos="35001">
                <a:srgbClr val="BFD5FF"/>
              </a:gs>
              <a:gs pos="100000">
                <a:srgbClr val="E5EEFF"/>
              </a:gs>
            </a:gsLst>
            <a:lin ang="16200000" scaled="1"/>
          </a:gradFill>
          <a:ln w="12700">
            <a:solidFill>
              <a:srgbClr val="4579B8"/>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500"/>
              </a:spcBef>
              <a:spcAft>
                <a:spcPts val="500"/>
              </a:spcAft>
            </a:pPr>
            <a:r>
              <a:rPr lang="en-US" altLang="en-US" sz="2000">
                <a:latin typeface="Times New Roman" panose="02020603050405020304" pitchFamily="18" charset="0"/>
                <a:ea typeface="Arial" panose="020B0604020202020204" pitchFamily="34" charset="0"/>
                <a:cs typeface="Cordia New" panose="020B0304020202020204" pitchFamily="34" charset="-34"/>
              </a:rPr>
              <a:t>Health</a:t>
            </a:r>
            <a:endParaRPr lang="en-US" altLang="en-US" sz="2000">
              <a:ea typeface="Arial" panose="020B0604020202020204" pitchFamily="34" charset="0"/>
              <a:cs typeface="Cordia New" panose="020B0304020202020204" pitchFamily="34" charset="-34"/>
            </a:endParaRPr>
          </a:p>
        </p:txBody>
      </p:sp>
      <p:cxnSp>
        <p:nvCxnSpPr>
          <p:cNvPr id="16" name="Straight Arrow Connector 81">
            <a:extLst>
              <a:ext uri="{FF2B5EF4-FFF2-40B4-BE49-F238E27FC236}">
                <a16:creationId xmlns:a16="http://schemas.microsoft.com/office/drawing/2014/main" id="{97BEFEF5-8B89-4C6B-9CDA-B76F15FB9B0B}"/>
              </a:ext>
            </a:extLst>
          </p:cNvPr>
          <p:cNvCxnSpPr>
            <a:cxnSpLocks noChangeShapeType="1"/>
          </p:cNvCxnSpPr>
          <p:nvPr/>
        </p:nvCxnSpPr>
        <p:spPr bwMode="auto">
          <a:xfrm>
            <a:off x="3984625" y="4405313"/>
            <a:ext cx="2552700"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sp>
        <p:nvSpPr>
          <p:cNvPr id="17" name="Text Box 31">
            <a:extLst>
              <a:ext uri="{FF2B5EF4-FFF2-40B4-BE49-F238E27FC236}">
                <a16:creationId xmlns:a16="http://schemas.microsoft.com/office/drawing/2014/main" id="{26B981A3-3A4F-496D-AA16-AF2E18F40016}"/>
              </a:ext>
            </a:extLst>
          </p:cNvPr>
          <p:cNvSpPr txBox="1">
            <a:spLocks noChangeArrowheads="1"/>
          </p:cNvSpPr>
          <p:nvPr/>
        </p:nvSpPr>
        <p:spPr bwMode="auto">
          <a:xfrm>
            <a:off x="1360488" y="5538788"/>
            <a:ext cx="7640637" cy="4286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500"/>
              </a:spcBef>
              <a:spcAft>
                <a:spcPts val="500"/>
              </a:spcAft>
            </a:pPr>
            <a:r>
              <a:rPr lang="en-US" altLang="en-US" sz="2400">
                <a:latin typeface="Times New Roman" panose="02020603050405020304" pitchFamily="18" charset="0"/>
                <a:cs typeface="Cordia New" panose="020B0304020202020204" pitchFamily="34" charset="-34"/>
              </a:rPr>
              <a:t>Having good health allows people to be more productive to earn more money </a:t>
            </a:r>
            <a:endParaRPr lang="en-US" altLang="en-US" sz="2400"/>
          </a:p>
        </p:txBody>
      </p:sp>
      <p:cxnSp>
        <p:nvCxnSpPr>
          <p:cNvPr id="20" name="Straight Arrow Connector 81">
            <a:extLst>
              <a:ext uri="{FF2B5EF4-FFF2-40B4-BE49-F238E27FC236}">
                <a16:creationId xmlns:a16="http://schemas.microsoft.com/office/drawing/2014/main" id="{3F50C75D-4922-4786-9502-9CF528F6B7E7}"/>
              </a:ext>
            </a:extLst>
          </p:cNvPr>
          <p:cNvCxnSpPr>
            <a:cxnSpLocks noChangeShapeType="1"/>
          </p:cNvCxnSpPr>
          <p:nvPr/>
        </p:nvCxnSpPr>
        <p:spPr bwMode="auto">
          <a:xfrm flipH="1">
            <a:off x="3986213" y="4989513"/>
            <a:ext cx="2551112"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6CE5D3-C141-459F-81B8-EF33C571198C}"/>
              </a:ext>
            </a:extLst>
          </p:cNvPr>
          <p:cNvSpPr>
            <a:spLocks noGrp="1"/>
          </p:cNvSpPr>
          <p:nvPr>
            <p:ph type="title"/>
          </p:nvPr>
        </p:nvSpPr>
        <p:spPr/>
        <p:txBody>
          <a:bodyPr/>
          <a:lstStyle/>
          <a:p>
            <a:r>
              <a:rPr lang="en-US" altLang="en-US" b="1">
                <a:cs typeface="Tahoma" panose="020B0604030504040204" pitchFamily="34" charset="0"/>
              </a:rPr>
              <a:t>Reverse causation</a:t>
            </a:r>
            <a:br>
              <a:rPr lang="en-US" altLang="en-US">
                <a:cs typeface="Tahoma" panose="020B0604030504040204" pitchFamily="34" charset="0"/>
              </a:rPr>
            </a:br>
            <a:endParaRPr lang="en-US" altLang="en-US">
              <a:cs typeface="Tahoma" panose="020B0604030504040204" pitchFamily="34" charset="0"/>
            </a:endParaRPr>
          </a:p>
        </p:txBody>
      </p:sp>
      <p:sp>
        <p:nvSpPr>
          <p:cNvPr id="18435" name="Content Placeholder 2">
            <a:extLst>
              <a:ext uri="{FF2B5EF4-FFF2-40B4-BE49-F238E27FC236}">
                <a16:creationId xmlns:a16="http://schemas.microsoft.com/office/drawing/2014/main" id="{2D808E36-EF70-4181-B3D0-F196E12835CD}"/>
              </a:ext>
            </a:extLst>
          </p:cNvPr>
          <p:cNvSpPr>
            <a:spLocks noGrp="1"/>
          </p:cNvSpPr>
          <p:nvPr>
            <p:ph sz="half" idx="1"/>
          </p:nvPr>
        </p:nvSpPr>
        <p:spPr>
          <a:xfrm>
            <a:off x="874713" y="1114425"/>
            <a:ext cx="8269287" cy="1765300"/>
          </a:xfrm>
        </p:spPr>
        <p:txBody>
          <a:bodyPr/>
          <a:lstStyle/>
          <a:p>
            <a:pPr marL="400050" lvl="1" indent="0">
              <a:buFont typeface="Arial" panose="020B0604020202020204" pitchFamily="34" charset="0"/>
              <a:buNone/>
              <a:defRPr/>
            </a:pPr>
            <a:r>
              <a:rPr lang="en-US" altLang="en-US" dirty="0">
                <a:cs typeface="Times New Roman" panose="02020603050405020304" pitchFamily="18" charset="0"/>
              </a:rPr>
              <a:t>Example: Considered the relationship between </a:t>
            </a:r>
            <a:endParaRPr lang="th-TH" altLang="en-US" dirty="0">
              <a:cs typeface="Times New Roman" panose="02020603050405020304" pitchFamily="18" charset="0"/>
            </a:endParaRPr>
          </a:p>
          <a:p>
            <a:pPr marL="400050" lvl="1" indent="0">
              <a:buFont typeface="Arial" panose="020B0604020202020204" pitchFamily="34" charset="0"/>
              <a:buNone/>
              <a:defRPr/>
            </a:pPr>
            <a:r>
              <a:rPr lang="en-US" altLang="en-US" dirty="0">
                <a:cs typeface="Times New Roman" panose="02020603050405020304" pitchFamily="18" charset="0"/>
              </a:rPr>
              <a:t>“</a:t>
            </a:r>
            <a:r>
              <a:rPr lang="en-US" altLang="en-US" b="1" dirty="0">
                <a:cs typeface="Times New Roman" panose="02020603050405020304" pitchFamily="18" charset="0"/>
              </a:rPr>
              <a:t>the amount of</a:t>
            </a:r>
            <a:r>
              <a:rPr lang="en-US" altLang="en-US" dirty="0">
                <a:cs typeface="Times New Roman" panose="02020603050405020304" pitchFamily="18" charset="0"/>
              </a:rPr>
              <a:t> </a:t>
            </a:r>
            <a:r>
              <a:rPr lang="en-US" altLang="en-US" b="1" dirty="0">
                <a:cs typeface="Times New Roman" panose="02020603050405020304" pitchFamily="18" charset="0"/>
              </a:rPr>
              <a:t>bank loan</a:t>
            </a:r>
            <a:r>
              <a:rPr lang="en-US" altLang="en-US" dirty="0">
                <a:cs typeface="Times New Roman" panose="02020603050405020304" pitchFamily="18" charset="0"/>
              </a:rPr>
              <a:t>” and “</a:t>
            </a:r>
            <a:r>
              <a:rPr lang="en-US" altLang="en-US" b="1" dirty="0">
                <a:cs typeface="Times New Roman" panose="02020603050405020304" pitchFamily="18" charset="0"/>
              </a:rPr>
              <a:t>business growth</a:t>
            </a:r>
            <a:r>
              <a:rPr lang="en-US" altLang="en-US" dirty="0">
                <a:cs typeface="Times New Roman" panose="02020603050405020304" pitchFamily="18" charset="0"/>
              </a:rPr>
              <a:t>” </a:t>
            </a:r>
          </a:p>
          <a:p>
            <a:pPr marL="457200" lvl="1" indent="0">
              <a:buFont typeface="Arial" panose="020B0604020202020204" pitchFamily="34" charset="0"/>
              <a:buNone/>
              <a:defRPr/>
            </a:pPr>
            <a:r>
              <a:rPr lang="en-US" altLang="en-US" dirty="0">
                <a:cs typeface="Times New Roman" panose="02020603050405020304" pitchFamily="18" charset="0"/>
              </a:rPr>
              <a:t>..which one is the cause? ..which one is the effect?</a:t>
            </a:r>
          </a:p>
          <a:p>
            <a:pPr>
              <a:defRPr/>
            </a:pPr>
            <a:endParaRPr lang="en-US" altLang="en-US" dirty="0">
              <a:cs typeface="Times New Roman" panose="02020603050405020304" pitchFamily="18" charset="0"/>
            </a:endParaRPr>
          </a:p>
        </p:txBody>
      </p:sp>
      <p:sp>
        <p:nvSpPr>
          <p:cNvPr id="28676" name="Slide Number Placeholder 3">
            <a:extLst>
              <a:ext uri="{FF2B5EF4-FFF2-40B4-BE49-F238E27FC236}">
                <a16:creationId xmlns:a16="http://schemas.microsoft.com/office/drawing/2014/main" id="{DD06C18B-ECF7-43DD-9724-E89105C4A9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88A86D-5978-4393-B6C0-9EF97B48D30F}" type="slidenum">
              <a:rPr lang="en-US" altLang="en-US">
                <a:solidFill>
                  <a:srgbClr val="898989"/>
                </a:solidFill>
              </a:rPr>
              <a:pPr/>
              <a:t>68</a:t>
            </a:fld>
            <a:endParaRPr lang="en-US" altLang="en-US">
              <a:solidFill>
                <a:srgbClr val="898989"/>
              </a:solidFill>
            </a:endParaRPr>
          </a:p>
        </p:txBody>
      </p:sp>
      <p:sp>
        <p:nvSpPr>
          <p:cNvPr id="13" name="Text Box 31">
            <a:extLst>
              <a:ext uri="{FF2B5EF4-FFF2-40B4-BE49-F238E27FC236}">
                <a16:creationId xmlns:a16="http://schemas.microsoft.com/office/drawing/2014/main" id="{A651D0B3-CEBE-4B94-B4F4-EF8CA2C4DA3A}"/>
              </a:ext>
            </a:extLst>
          </p:cNvPr>
          <p:cNvSpPr txBox="1">
            <a:spLocks noChangeArrowheads="1"/>
          </p:cNvSpPr>
          <p:nvPr/>
        </p:nvSpPr>
        <p:spPr bwMode="auto">
          <a:xfrm>
            <a:off x="1173163" y="3259138"/>
            <a:ext cx="7767637" cy="4238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500"/>
              </a:spcBef>
              <a:spcAft>
                <a:spcPts val="500"/>
              </a:spcAft>
            </a:pPr>
            <a:r>
              <a:rPr lang="en-US" altLang="en-US" sz="2400">
                <a:latin typeface="Times New Roman" panose="02020603050405020304" pitchFamily="18" charset="0"/>
                <a:cs typeface="Cordia New" panose="020B0304020202020204" pitchFamily="34" charset="-34"/>
              </a:rPr>
              <a:t>Companies need loan to grow their business</a:t>
            </a:r>
            <a:endParaRPr lang="en-US" altLang="en-US" sz="2400"/>
          </a:p>
        </p:txBody>
      </p:sp>
      <p:sp>
        <p:nvSpPr>
          <p:cNvPr id="28678" name="Oval 63">
            <a:extLst>
              <a:ext uri="{FF2B5EF4-FFF2-40B4-BE49-F238E27FC236}">
                <a16:creationId xmlns:a16="http://schemas.microsoft.com/office/drawing/2014/main" id="{61C2E26E-3B26-4369-8924-2F6020E62946}"/>
              </a:ext>
            </a:extLst>
          </p:cNvPr>
          <p:cNvSpPr>
            <a:spLocks noChangeArrowheads="1"/>
          </p:cNvSpPr>
          <p:nvPr/>
        </p:nvSpPr>
        <p:spPr bwMode="auto">
          <a:xfrm>
            <a:off x="2159000" y="4184650"/>
            <a:ext cx="1825625" cy="998538"/>
          </a:xfrm>
          <a:prstGeom prst="ellipse">
            <a:avLst/>
          </a:prstGeom>
          <a:gradFill rotWithShape="1">
            <a:gsLst>
              <a:gs pos="0">
                <a:srgbClr val="A3C4FF"/>
              </a:gs>
              <a:gs pos="35001">
                <a:srgbClr val="BFD5FF"/>
              </a:gs>
              <a:gs pos="100000">
                <a:srgbClr val="E5EEFF"/>
              </a:gs>
            </a:gsLst>
            <a:lin ang="16200000" scaled="1"/>
          </a:gradFill>
          <a:ln w="12700">
            <a:solidFill>
              <a:srgbClr val="4579B8"/>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500"/>
              </a:spcBef>
              <a:spcAft>
                <a:spcPts val="500"/>
              </a:spcAft>
            </a:pPr>
            <a:r>
              <a:rPr lang="en-US" altLang="en-US" sz="2000">
                <a:latin typeface="Times New Roman" panose="02020603050405020304" pitchFamily="18" charset="0"/>
                <a:cs typeface="Cordia New" panose="020B0304020202020204" pitchFamily="34" charset="-34"/>
              </a:rPr>
              <a:t>Loan amount</a:t>
            </a:r>
            <a:endParaRPr lang="en-US" altLang="en-US" sz="2000"/>
          </a:p>
        </p:txBody>
      </p:sp>
      <p:sp>
        <p:nvSpPr>
          <p:cNvPr id="28679" name="Oval 64">
            <a:extLst>
              <a:ext uri="{FF2B5EF4-FFF2-40B4-BE49-F238E27FC236}">
                <a16:creationId xmlns:a16="http://schemas.microsoft.com/office/drawing/2014/main" id="{50B45FA7-6AF4-4F17-8BEF-8D3433DC732D}"/>
              </a:ext>
            </a:extLst>
          </p:cNvPr>
          <p:cNvSpPr>
            <a:spLocks noChangeArrowheads="1"/>
          </p:cNvSpPr>
          <p:nvPr/>
        </p:nvSpPr>
        <p:spPr bwMode="auto">
          <a:xfrm>
            <a:off x="6537325" y="4184650"/>
            <a:ext cx="1825625" cy="998538"/>
          </a:xfrm>
          <a:prstGeom prst="ellipse">
            <a:avLst/>
          </a:prstGeom>
          <a:gradFill rotWithShape="1">
            <a:gsLst>
              <a:gs pos="0">
                <a:srgbClr val="A3C4FF"/>
              </a:gs>
              <a:gs pos="35001">
                <a:srgbClr val="BFD5FF"/>
              </a:gs>
              <a:gs pos="100000">
                <a:srgbClr val="E5EEFF"/>
              </a:gs>
            </a:gsLst>
            <a:lin ang="16200000" scaled="1"/>
          </a:gradFill>
          <a:ln w="12700">
            <a:solidFill>
              <a:srgbClr val="4579B8"/>
            </a:solidFill>
            <a:round/>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ts val="500"/>
              </a:spcBef>
              <a:spcAft>
                <a:spcPts val="500"/>
              </a:spcAft>
            </a:pPr>
            <a:r>
              <a:rPr lang="en-US" altLang="en-US" sz="2000">
                <a:latin typeface="Times New Roman" panose="02020603050405020304" pitchFamily="18" charset="0"/>
                <a:ea typeface="Arial" panose="020B0604020202020204" pitchFamily="34" charset="0"/>
                <a:cs typeface="Cordia New" panose="020B0304020202020204" pitchFamily="34" charset="-34"/>
              </a:rPr>
              <a:t>Business growth</a:t>
            </a:r>
            <a:endParaRPr lang="en-US" altLang="en-US" sz="2000">
              <a:ea typeface="Arial" panose="020B0604020202020204" pitchFamily="34" charset="0"/>
              <a:cs typeface="Cordia New" panose="020B0304020202020204" pitchFamily="34" charset="-34"/>
            </a:endParaRPr>
          </a:p>
        </p:txBody>
      </p:sp>
      <p:cxnSp>
        <p:nvCxnSpPr>
          <p:cNvPr id="16" name="Straight Arrow Connector 81">
            <a:extLst>
              <a:ext uri="{FF2B5EF4-FFF2-40B4-BE49-F238E27FC236}">
                <a16:creationId xmlns:a16="http://schemas.microsoft.com/office/drawing/2014/main" id="{E8F9A59A-9C9C-472A-9DD0-4E04ECF82E52}"/>
              </a:ext>
            </a:extLst>
          </p:cNvPr>
          <p:cNvCxnSpPr>
            <a:cxnSpLocks noChangeShapeType="1"/>
          </p:cNvCxnSpPr>
          <p:nvPr/>
        </p:nvCxnSpPr>
        <p:spPr bwMode="auto">
          <a:xfrm>
            <a:off x="3984625" y="4405313"/>
            <a:ext cx="2552700"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sp>
        <p:nvSpPr>
          <p:cNvPr id="17" name="Text Box 31">
            <a:extLst>
              <a:ext uri="{FF2B5EF4-FFF2-40B4-BE49-F238E27FC236}">
                <a16:creationId xmlns:a16="http://schemas.microsoft.com/office/drawing/2014/main" id="{B3C3FF86-EA64-4406-BB7E-3C306063AB0C}"/>
              </a:ext>
            </a:extLst>
          </p:cNvPr>
          <p:cNvSpPr txBox="1">
            <a:spLocks noChangeArrowheads="1"/>
          </p:cNvSpPr>
          <p:nvPr/>
        </p:nvSpPr>
        <p:spPr bwMode="auto">
          <a:xfrm>
            <a:off x="1360488" y="5538788"/>
            <a:ext cx="7640637" cy="4286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ts val="500"/>
              </a:spcBef>
              <a:spcAft>
                <a:spcPts val="500"/>
              </a:spcAft>
            </a:pPr>
            <a:r>
              <a:rPr lang="en-US" altLang="en-US" sz="2400"/>
              <a:t>As business is growing, companies can obtain higher amount of loan from the bank</a:t>
            </a:r>
          </a:p>
        </p:txBody>
      </p:sp>
      <p:cxnSp>
        <p:nvCxnSpPr>
          <p:cNvPr id="20" name="Straight Arrow Connector 81">
            <a:extLst>
              <a:ext uri="{FF2B5EF4-FFF2-40B4-BE49-F238E27FC236}">
                <a16:creationId xmlns:a16="http://schemas.microsoft.com/office/drawing/2014/main" id="{17811F07-1CC2-42FB-9299-EBD0E2A8A69C}"/>
              </a:ext>
            </a:extLst>
          </p:cNvPr>
          <p:cNvCxnSpPr>
            <a:cxnSpLocks noChangeShapeType="1"/>
          </p:cNvCxnSpPr>
          <p:nvPr/>
        </p:nvCxnSpPr>
        <p:spPr bwMode="auto">
          <a:xfrm flipH="1">
            <a:off x="3986213" y="4989513"/>
            <a:ext cx="2551112" cy="0"/>
          </a:xfrm>
          <a:prstGeom prst="straightConnector1">
            <a:avLst/>
          </a:prstGeom>
          <a:ln w="57150">
            <a:headEn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B184848-CEE6-4E74-8300-BA15F8D5FC8A}"/>
              </a:ext>
            </a:extLst>
          </p:cNvPr>
          <p:cNvSpPr>
            <a:spLocks noGrp="1"/>
          </p:cNvSpPr>
          <p:nvPr>
            <p:ph type="title"/>
          </p:nvPr>
        </p:nvSpPr>
        <p:spPr/>
        <p:txBody>
          <a:bodyPr/>
          <a:lstStyle/>
          <a:p>
            <a:r>
              <a:rPr lang="en-US" altLang="en-US">
                <a:cs typeface="Tahoma" panose="020B0604030504040204" pitchFamily="34" charset="0"/>
              </a:rPr>
              <a:t>Different types of effect</a:t>
            </a:r>
          </a:p>
        </p:txBody>
      </p:sp>
      <p:sp>
        <p:nvSpPr>
          <p:cNvPr id="29699" name="Content Placeholder 2">
            <a:extLst>
              <a:ext uri="{FF2B5EF4-FFF2-40B4-BE49-F238E27FC236}">
                <a16:creationId xmlns:a16="http://schemas.microsoft.com/office/drawing/2014/main" id="{3B238604-32C8-4E71-83A8-F7417E667A72}"/>
              </a:ext>
            </a:extLst>
          </p:cNvPr>
          <p:cNvSpPr>
            <a:spLocks noGrp="1"/>
          </p:cNvSpPr>
          <p:nvPr>
            <p:ph idx="1"/>
          </p:nvPr>
        </p:nvSpPr>
        <p:spPr>
          <a:xfrm>
            <a:off x="1300163" y="1262063"/>
            <a:ext cx="7761287" cy="5041900"/>
          </a:xfrm>
        </p:spPr>
        <p:txBody>
          <a:bodyPr/>
          <a:lstStyle/>
          <a:p>
            <a:r>
              <a:rPr lang="en-US" altLang="en-US">
                <a:cs typeface="Times New Roman" panose="02020603050405020304" pitchFamily="18" charset="0"/>
              </a:rPr>
              <a:t>Main effect</a:t>
            </a:r>
          </a:p>
          <a:p>
            <a:r>
              <a:rPr lang="en-US" altLang="en-US">
                <a:cs typeface="Times New Roman" panose="02020603050405020304" pitchFamily="18" charset="0"/>
              </a:rPr>
              <a:t>Moderating (interacting) effect</a:t>
            </a:r>
          </a:p>
          <a:p>
            <a:r>
              <a:rPr lang="en-US" altLang="en-US">
                <a:cs typeface="Times New Roman" panose="02020603050405020304" pitchFamily="18" charset="0"/>
              </a:rPr>
              <a:t>Mediating effect</a:t>
            </a:r>
          </a:p>
        </p:txBody>
      </p:sp>
      <p:sp>
        <p:nvSpPr>
          <p:cNvPr id="29700" name="Slide Number Placeholder 3">
            <a:extLst>
              <a:ext uri="{FF2B5EF4-FFF2-40B4-BE49-F238E27FC236}">
                <a16:creationId xmlns:a16="http://schemas.microsoft.com/office/drawing/2014/main" id="{71B55FC5-9A2D-45D7-91FC-CD7A4F70906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FA2B1B64-6C6E-40FB-A6E5-F6F6DBCD52C4}" type="slidenum">
              <a:rPr lang="en-US" altLang="en-US">
                <a:solidFill>
                  <a:srgbClr val="898989"/>
                </a:solidFill>
              </a:rPr>
              <a:pPr/>
              <a:t>69</a:t>
            </a:fld>
            <a:endParaRPr lang="en-US" altLang="en-US">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itchFamily="18" charset="0"/>
              </a:rPr>
              <a:t>Scientific Method</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ounded Rectangle 2"/>
          <p:cNvSpPr>
            <a:spLocks noChangeArrowheads="1"/>
          </p:cNvSpPr>
          <p:nvPr/>
        </p:nvSpPr>
        <p:spPr bwMode="auto">
          <a:xfrm>
            <a:off x="5834498" y="1622465"/>
            <a:ext cx="2896121" cy="91830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Identify</a:t>
            </a:r>
            <a:r>
              <a:rPr kumimoji="0" lang="en-US" b="0" i="0" u="none" strike="noStrike" cap="none" normalizeH="0" dirty="0">
                <a:ln>
                  <a:noFill/>
                </a:ln>
                <a:solidFill>
                  <a:schemeClr val="tx1"/>
                </a:solidFill>
                <a:effectLst/>
                <a:latin typeface="Arial" pitchFamily="34" charset="0"/>
                <a:ea typeface="Times New Roman" pitchFamily="18" charset="0"/>
              </a:rPr>
              <a:t> a</a:t>
            </a:r>
            <a:r>
              <a:rPr kumimoji="0" lang="en-US" b="0" i="0" u="none" strike="noStrike" cap="none" normalizeH="0" baseline="0" dirty="0">
                <a:ln>
                  <a:noFill/>
                </a:ln>
                <a:solidFill>
                  <a:schemeClr val="tx1"/>
                </a:solidFill>
                <a:effectLst/>
                <a:latin typeface="Arial" pitchFamily="34" charset="0"/>
                <a:ea typeface="Times New Roman" pitchFamily="18" charset="0"/>
              </a:rPr>
              <a:t> research topic and formulate a research question</a:t>
            </a:r>
            <a:endParaRPr kumimoji="0" lang="en-US"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1109231" y="1446765"/>
            <a:ext cx="2204687" cy="88106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Review related literature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and theories</a:t>
            </a:r>
            <a:endParaRPr kumimoji="0" lang="en-US" b="0" i="0" u="none" strike="noStrike" cap="none" normalizeH="0" baseline="0" dirty="0">
              <a:ln>
                <a:noFill/>
              </a:ln>
              <a:solidFill>
                <a:schemeClr val="tx1"/>
              </a:solidFill>
              <a:effectLst/>
              <a:latin typeface="Arial" pitchFamily="34" charset="0"/>
            </a:endParaRPr>
          </a:p>
        </p:txBody>
      </p:sp>
      <p:sp>
        <p:nvSpPr>
          <p:cNvPr id="18" name="Rounded Rectangle 18"/>
          <p:cNvSpPr>
            <a:spLocks noChangeArrowheads="1"/>
          </p:cNvSpPr>
          <p:nvPr/>
        </p:nvSpPr>
        <p:spPr bwMode="auto">
          <a:xfrm>
            <a:off x="5874971" y="4533973"/>
            <a:ext cx="3092518" cy="1118431"/>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Summarize the result</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from hypothesis testing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and make a recommendation</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9" name="Rounded Rectangle 19"/>
          <p:cNvSpPr>
            <a:spLocks noChangeArrowheads="1"/>
          </p:cNvSpPr>
          <p:nvPr/>
        </p:nvSpPr>
        <p:spPr bwMode="auto">
          <a:xfrm>
            <a:off x="1109231" y="3635018"/>
            <a:ext cx="2204687" cy="1298668"/>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Collect real-world</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 data </a:t>
            </a: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and use the data to test </a:t>
            </a:r>
            <a:r>
              <a:rPr lang="en-US" dirty="0">
                <a:latin typeface="Arial" pitchFamily="34" charset="0"/>
                <a:ea typeface="Calibri" pitchFamily="34" charset="0"/>
                <a:cs typeface="Cordia New" pitchFamily="34" charset="-34"/>
              </a:rPr>
              <a:t>the </a:t>
            </a: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hypothesis</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32782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638356"/>
            <a:ext cx="1145627" cy="521614"/>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803541"/>
            <a:ext cx="3046339" cy="109970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dirty="0">
                <a:latin typeface="Arial" pitchFamily="34" charset="0"/>
                <a:ea typeface="Calibri" pitchFamily="34" charset="0"/>
                <a:cs typeface="Cordia New" pitchFamily="34" charset="-34"/>
              </a:rPr>
              <a:t>Use the information from background research to make a prediction</a:t>
            </a:r>
            <a:endParaRPr lang="en-US"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2" grpId="0" animBg="1"/>
      <p:bldP spid="33" grpId="0" animBg="1"/>
      <p:bldP spid="34" grpId="0" animBg="1"/>
      <p:bldP spid="15" grpId="0" animBg="1"/>
      <p:bldP spid="16" grpId="0" animBg="1"/>
      <p:bldP spid="5" grpId="0" animBg="1"/>
      <p:bldP spid="14" grpId="0" animBg="1"/>
      <p:bldP spid="18" grpId="0" animBg="1"/>
      <p:bldP spid="19"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4E0BF492-535B-4EB3-9715-DFA80A12123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7115D907-6F9C-45A3-B907-600EA46F143F}" type="slidenum">
              <a:rPr lang="en-US" altLang="en-US">
                <a:solidFill>
                  <a:srgbClr val="898989"/>
                </a:solidFill>
              </a:rPr>
              <a:pPr/>
              <a:t>70</a:t>
            </a:fld>
            <a:endParaRPr lang="en-US" altLang="en-US">
              <a:solidFill>
                <a:srgbClr val="898989"/>
              </a:solidFill>
            </a:endParaRPr>
          </a:p>
        </p:txBody>
      </p:sp>
      <p:sp>
        <p:nvSpPr>
          <p:cNvPr id="30723" name="Rectangle 2">
            <a:extLst>
              <a:ext uri="{FF2B5EF4-FFF2-40B4-BE49-F238E27FC236}">
                <a16:creationId xmlns:a16="http://schemas.microsoft.com/office/drawing/2014/main" id="{CA7BD8D8-E071-445D-9578-13BA579895B0}"/>
              </a:ext>
            </a:extLst>
          </p:cNvPr>
          <p:cNvSpPr>
            <a:spLocks noGrp="1"/>
          </p:cNvSpPr>
          <p:nvPr>
            <p:ph type="title"/>
          </p:nvPr>
        </p:nvSpPr>
        <p:spPr/>
        <p:txBody>
          <a:bodyPr/>
          <a:lstStyle/>
          <a:p>
            <a:pPr eaLnBrk="1" hangingPunct="1"/>
            <a:r>
              <a:rPr lang="en-US" altLang="en-US">
                <a:cs typeface="Times New Roman" panose="02020603050405020304" pitchFamily="18" charset="0"/>
              </a:rPr>
              <a:t>Main Effect</a:t>
            </a:r>
          </a:p>
        </p:txBody>
      </p:sp>
      <p:sp>
        <p:nvSpPr>
          <p:cNvPr id="30724" name="Rectangle 3">
            <a:extLst>
              <a:ext uri="{FF2B5EF4-FFF2-40B4-BE49-F238E27FC236}">
                <a16:creationId xmlns:a16="http://schemas.microsoft.com/office/drawing/2014/main" id="{C79157AF-6B8F-42C8-A414-E666081CE4F8}"/>
              </a:ext>
            </a:extLst>
          </p:cNvPr>
          <p:cNvSpPr>
            <a:spLocks noGrp="1"/>
          </p:cNvSpPr>
          <p:nvPr>
            <p:ph type="body" idx="1"/>
          </p:nvPr>
        </p:nvSpPr>
        <p:spPr>
          <a:xfrm>
            <a:off x="1300163" y="1084263"/>
            <a:ext cx="7316787" cy="5087937"/>
          </a:xfrm>
        </p:spPr>
        <p:txBody>
          <a:bodyPr/>
          <a:lstStyle/>
          <a:p>
            <a:pPr marL="57150" indent="0" eaLnBrk="1" hangingPunct="1">
              <a:spcBef>
                <a:spcPct val="40000"/>
              </a:spcBef>
              <a:buFont typeface="Lucida Grande"/>
              <a:buNone/>
            </a:pPr>
            <a:r>
              <a:rPr lang="en-US" altLang="en-US">
                <a:cs typeface="Times New Roman" panose="02020603050405020304" pitchFamily="18" charset="0"/>
              </a:rPr>
              <a:t>The influence of a single independent variable on a dependent variable.</a:t>
            </a:r>
          </a:p>
        </p:txBody>
      </p:sp>
      <p:sp>
        <p:nvSpPr>
          <p:cNvPr id="11" name="Oval 10">
            <a:extLst>
              <a:ext uri="{FF2B5EF4-FFF2-40B4-BE49-F238E27FC236}">
                <a16:creationId xmlns:a16="http://schemas.microsoft.com/office/drawing/2014/main" id="{F9A809E7-EA37-4055-B4DD-B2ABA76771CE}"/>
              </a:ext>
            </a:extLst>
          </p:cNvPr>
          <p:cNvSpPr/>
          <p:nvPr/>
        </p:nvSpPr>
        <p:spPr>
          <a:xfrm>
            <a:off x="1187450" y="2916238"/>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dirty="0">
                <a:solidFill>
                  <a:schemeClr val="tx1"/>
                </a:solidFill>
              </a:rPr>
              <a:t>Independent</a:t>
            </a:r>
          </a:p>
          <a:p>
            <a:pPr algn="ctr" eaLnBrk="1" hangingPunct="1">
              <a:defRPr/>
            </a:pPr>
            <a:r>
              <a:rPr lang="en-US" sz="2000" dirty="0">
                <a:solidFill>
                  <a:schemeClr val="tx1"/>
                </a:solidFill>
              </a:rPr>
              <a:t>Variable (X)</a:t>
            </a:r>
          </a:p>
        </p:txBody>
      </p:sp>
      <p:sp>
        <p:nvSpPr>
          <p:cNvPr id="12" name="Oval 11">
            <a:extLst>
              <a:ext uri="{FF2B5EF4-FFF2-40B4-BE49-F238E27FC236}">
                <a16:creationId xmlns:a16="http://schemas.microsoft.com/office/drawing/2014/main" id="{BA76B57F-3FDB-4C7E-956F-4653AA8953B6}"/>
              </a:ext>
            </a:extLst>
          </p:cNvPr>
          <p:cNvSpPr/>
          <p:nvPr/>
        </p:nvSpPr>
        <p:spPr>
          <a:xfrm>
            <a:off x="6462713" y="2916238"/>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dirty="0">
                <a:solidFill>
                  <a:schemeClr val="tx1"/>
                </a:solidFill>
              </a:rPr>
              <a:t>Dependent</a:t>
            </a:r>
          </a:p>
          <a:p>
            <a:pPr algn="ctr" eaLnBrk="1" hangingPunct="1">
              <a:defRPr/>
            </a:pPr>
            <a:r>
              <a:rPr lang="en-US" dirty="0">
                <a:solidFill>
                  <a:schemeClr val="tx1"/>
                </a:solidFill>
              </a:rPr>
              <a:t>Variable (Y)</a:t>
            </a:r>
          </a:p>
        </p:txBody>
      </p:sp>
      <p:cxnSp>
        <p:nvCxnSpPr>
          <p:cNvPr id="13" name="Straight Arrow Connector 12">
            <a:extLst>
              <a:ext uri="{FF2B5EF4-FFF2-40B4-BE49-F238E27FC236}">
                <a16:creationId xmlns:a16="http://schemas.microsoft.com/office/drawing/2014/main" id="{7D5A33FB-EAAB-4C2A-9A40-46AFA858AE2B}"/>
              </a:ext>
            </a:extLst>
          </p:cNvPr>
          <p:cNvCxnSpPr>
            <a:stCxn id="12" idx="2"/>
            <a:endCxn id="11" idx="6"/>
          </p:cNvCxnSpPr>
          <p:nvPr/>
        </p:nvCxnSpPr>
        <p:spPr>
          <a:xfrm flipH="1">
            <a:off x="3536950" y="3592513"/>
            <a:ext cx="2925763"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4" name="Line Callout 2 13">
            <a:extLst>
              <a:ext uri="{FF2B5EF4-FFF2-40B4-BE49-F238E27FC236}">
                <a16:creationId xmlns:a16="http://schemas.microsoft.com/office/drawing/2014/main" id="{66F54E2E-C681-4B53-899E-6F9AF5306CF8}"/>
              </a:ext>
            </a:extLst>
          </p:cNvPr>
          <p:cNvSpPr/>
          <p:nvPr/>
        </p:nvSpPr>
        <p:spPr>
          <a:xfrm>
            <a:off x="5268913" y="4572000"/>
            <a:ext cx="2389187" cy="773113"/>
          </a:xfrm>
          <a:prstGeom prst="borderCallout2">
            <a:avLst>
              <a:gd name="adj1" fmla="val 47981"/>
              <a:gd name="adj2" fmla="val -1373"/>
              <a:gd name="adj3" fmla="val 47981"/>
              <a:gd name="adj4" fmla="val -18159"/>
              <a:gd name="adj5" fmla="val -102884"/>
              <a:gd name="adj6" fmla="val -41695"/>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US" sz="2400" dirty="0">
                <a:solidFill>
                  <a:srgbClr val="3366FF"/>
                </a:solidFill>
              </a:rPr>
              <a:t>Main effect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D06D19AD-0939-48D2-8ED2-9B7AD7B66F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DF009062-314A-4DF2-AB75-278D886994F5}" type="slidenum">
              <a:rPr lang="en-US" altLang="en-US">
                <a:solidFill>
                  <a:srgbClr val="898989"/>
                </a:solidFill>
              </a:rPr>
              <a:pPr/>
              <a:t>71</a:t>
            </a:fld>
            <a:endParaRPr lang="en-US" altLang="en-US">
              <a:solidFill>
                <a:srgbClr val="898989"/>
              </a:solidFill>
            </a:endParaRPr>
          </a:p>
        </p:txBody>
      </p:sp>
      <p:sp>
        <p:nvSpPr>
          <p:cNvPr id="31747" name="Rectangle 2">
            <a:extLst>
              <a:ext uri="{FF2B5EF4-FFF2-40B4-BE49-F238E27FC236}">
                <a16:creationId xmlns:a16="http://schemas.microsoft.com/office/drawing/2014/main" id="{CA29C78B-7314-494C-B559-CB02A8450F2B}"/>
              </a:ext>
            </a:extLst>
          </p:cNvPr>
          <p:cNvSpPr>
            <a:spLocks noGrp="1"/>
          </p:cNvSpPr>
          <p:nvPr>
            <p:ph type="title"/>
          </p:nvPr>
        </p:nvSpPr>
        <p:spPr>
          <a:xfrm>
            <a:off x="1300163" y="203200"/>
            <a:ext cx="8069262" cy="881063"/>
          </a:xfrm>
        </p:spPr>
        <p:txBody>
          <a:bodyPr/>
          <a:lstStyle/>
          <a:p>
            <a:pPr eaLnBrk="1" hangingPunct="1"/>
            <a:r>
              <a:rPr lang="en-US" altLang="en-US">
                <a:cs typeface="Times New Roman" panose="02020603050405020304" pitchFamily="18" charset="0"/>
              </a:rPr>
              <a:t>Moderating effect</a:t>
            </a:r>
          </a:p>
        </p:txBody>
      </p:sp>
      <p:sp>
        <p:nvSpPr>
          <p:cNvPr id="31748" name="Rectangle 3">
            <a:extLst>
              <a:ext uri="{FF2B5EF4-FFF2-40B4-BE49-F238E27FC236}">
                <a16:creationId xmlns:a16="http://schemas.microsoft.com/office/drawing/2014/main" id="{041D17DC-EE25-4897-BC02-710FD0F00E6A}"/>
              </a:ext>
            </a:extLst>
          </p:cNvPr>
          <p:cNvSpPr>
            <a:spLocks noGrp="1"/>
          </p:cNvSpPr>
          <p:nvPr>
            <p:ph type="body" idx="1"/>
          </p:nvPr>
        </p:nvSpPr>
        <p:spPr>
          <a:xfrm>
            <a:off x="1300163" y="1084263"/>
            <a:ext cx="7316787" cy="5087937"/>
          </a:xfrm>
        </p:spPr>
        <p:txBody>
          <a:bodyPr/>
          <a:lstStyle/>
          <a:p>
            <a:pPr eaLnBrk="1" hangingPunct="1"/>
            <a:r>
              <a:rPr lang="en-US" altLang="en-US">
                <a:cs typeface="Times New Roman" panose="02020603050405020304" pitchFamily="18" charset="0"/>
              </a:rPr>
              <a:t>Moderating effect</a:t>
            </a:r>
          </a:p>
          <a:p>
            <a:pPr lvl="1" eaLnBrk="1" hangingPunct="1"/>
            <a:r>
              <a:rPr lang="en-US" altLang="en-US" i="0">
                <a:cs typeface="Times New Roman" panose="02020603050405020304" pitchFamily="18" charset="0"/>
              </a:rPr>
              <a:t>The effect of the independent variable (</a:t>
            </a:r>
            <a:r>
              <a:rPr lang="en-US" altLang="en-US">
                <a:cs typeface="Times New Roman" panose="02020603050405020304" pitchFamily="18" charset="0"/>
              </a:rPr>
              <a:t>cause</a:t>
            </a:r>
            <a:r>
              <a:rPr lang="en-US" altLang="en-US" i="0">
                <a:cs typeface="Times New Roman" panose="02020603050405020304" pitchFamily="18" charset="0"/>
              </a:rPr>
              <a:t>) on the dependent variable (</a:t>
            </a:r>
            <a:r>
              <a:rPr lang="en-US" altLang="en-US">
                <a:cs typeface="Times New Roman" panose="02020603050405020304" pitchFamily="18" charset="0"/>
              </a:rPr>
              <a:t>effect</a:t>
            </a:r>
            <a:r>
              <a:rPr lang="en-US" altLang="en-US" i="0">
                <a:cs typeface="Times New Roman" panose="02020603050405020304" pitchFamily="18" charset="0"/>
              </a:rPr>
              <a:t>) is contingent on the third factor which can either enhance or suppress the effect.</a:t>
            </a:r>
          </a:p>
          <a:p>
            <a:pPr lvl="1" eaLnBrk="1" hangingPunct="1"/>
            <a:endParaRPr lang="en-US" altLang="en-US" i="0">
              <a:cs typeface="Times New Roman" panose="02020603050405020304" pitchFamily="18" charset="0"/>
            </a:endParaRPr>
          </a:p>
          <a:p>
            <a:pPr lvl="1" eaLnBrk="1" hangingPunct="1"/>
            <a:r>
              <a:rPr lang="en-US" altLang="en-US" i="0">
                <a:cs typeface="Times New Roman" panose="02020603050405020304" pitchFamily="18" charset="0"/>
              </a:rPr>
              <a:t>The third factor that influences the relationship is called a “</a:t>
            </a:r>
            <a:r>
              <a:rPr lang="en-US" altLang="en-US">
                <a:cs typeface="Times New Roman" panose="02020603050405020304" pitchFamily="18" charset="0"/>
              </a:rPr>
              <a:t>moderator”</a:t>
            </a:r>
            <a:r>
              <a:rPr lang="en-US" altLang="en-US" i="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162B79-4D70-40DB-8604-A9C03FF4DC2C}"/>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Interaction (Moderating) effect</a:t>
            </a:r>
            <a:endParaRPr lang="en-US" altLang="en-US">
              <a:cs typeface="Tahoma" panose="020B0604030504040204" pitchFamily="34" charset="0"/>
            </a:endParaRPr>
          </a:p>
        </p:txBody>
      </p:sp>
      <p:sp>
        <p:nvSpPr>
          <p:cNvPr id="32771" name="Rectangle 3">
            <a:extLst>
              <a:ext uri="{FF2B5EF4-FFF2-40B4-BE49-F238E27FC236}">
                <a16:creationId xmlns:a16="http://schemas.microsoft.com/office/drawing/2014/main" id="{DF8C2EE3-6860-4290-8083-45A2EC5F9D06}"/>
              </a:ext>
            </a:extLst>
          </p:cNvPr>
          <p:cNvSpPr>
            <a:spLocks noGrp="1"/>
          </p:cNvSpPr>
          <p:nvPr>
            <p:ph type="body" idx="1"/>
          </p:nvPr>
        </p:nvSpPr>
        <p:spPr>
          <a:xfrm>
            <a:off x="1300163" y="1084263"/>
            <a:ext cx="7316787" cy="5087937"/>
          </a:xfrm>
        </p:spPr>
        <p:txBody>
          <a:bodyPr/>
          <a:lstStyle/>
          <a:p>
            <a:pPr eaLnBrk="1" hangingPunct="1"/>
            <a:endParaRPr lang="en-US" altLang="en-US">
              <a:cs typeface="Times New Roman" panose="02020603050405020304" pitchFamily="18" charset="0"/>
            </a:endParaRPr>
          </a:p>
          <a:p>
            <a:pPr lvl="1" eaLnBrk="1" hangingPunct="1"/>
            <a:endParaRPr lang="en-US" altLang="en-US">
              <a:cs typeface="Times New Roman" panose="02020603050405020304" pitchFamily="18" charset="0"/>
            </a:endParaRPr>
          </a:p>
          <a:p>
            <a:pPr lvl="1" eaLnBrk="1" hangingPunct="1"/>
            <a:endParaRPr lang="en-US" altLang="en-US">
              <a:cs typeface="Times New Roman" panose="02020603050405020304" pitchFamily="18" charset="0"/>
            </a:endParaRPr>
          </a:p>
        </p:txBody>
      </p:sp>
      <p:sp>
        <p:nvSpPr>
          <p:cNvPr id="2" name="Oval 1">
            <a:extLst>
              <a:ext uri="{FF2B5EF4-FFF2-40B4-BE49-F238E27FC236}">
                <a16:creationId xmlns:a16="http://schemas.microsoft.com/office/drawing/2014/main" id="{FC22A2EF-9FD3-44EC-9E89-15E4B93F7599}"/>
              </a:ext>
            </a:extLst>
          </p:cNvPr>
          <p:cNvSpPr/>
          <p:nvPr/>
        </p:nvSpPr>
        <p:spPr>
          <a:xfrm>
            <a:off x="1187450" y="4268788"/>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dirty="0">
                <a:solidFill>
                  <a:schemeClr val="tx1"/>
                </a:solidFill>
              </a:rPr>
              <a:t>Independent</a:t>
            </a:r>
          </a:p>
          <a:p>
            <a:pPr algn="ctr" eaLnBrk="1" hangingPunct="1">
              <a:defRPr/>
            </a:pPr>
            <a:r>
              <a:rPr lang="en-US" sz="2000" dirty="0">
                <a:solidFill>
                  <a:schemeClr val="tx1"/>
                </a:solidFill>
              </a:rPr>
              <a:t>Variable (X)</a:t>
            </a:r>
          </a:p>
        </p:txBody>
      </p:sp>
      <p:sp>
        <p:nvSpPr>
          <p:cNvPr id="6" name="Oval 5">
            <a:extLst>
              <a:ext uri="{FF2B5EF4-FFF2-40B4-BE49-F238E27FC236}">
                <a16:creationId xmlns:a16="http://schemas.microsoft.com/office/drawing/2014/main" id="{278A6E3C-48F4-4A90-A03F-600416665C25}"/>
              </a:ext>
            </a:extLst>
          </p:cNvPr>
          <p:cNvSpPr/>
          <p:nvPr/>
        </p:nvSpPr>
        <p:spPr>
          <a:xfrm>
            <a:off x="6462713" y="4268788"/>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dirty="0">
                <a:solidFill>
                  <a:schemeClr val="tx1"/>
                </a:solidFill>
              </a:rPr>
              <a:t>Dependent</a:t>
            </a:r>
          </a:p>
          <a:p>
            <a:pPr algn="ctr" eaLnBrk="1" hangingPunct="1">
              <a:defRPr/>
            </a:pPr>
            <a:r>
              <a:rPr lang="en-US" dirty="0">
                <a:solidFill>
                  <a:schemeClr val="tx1"/>
                </a:solidFill>
              </a:rPr>
              <a:t>Variable (Y)</a:t>
            </a:r>
          </a:p>
        </p:txBody>
      </p:sp>
      <p:cxnSp>
        <p:nvCxnSpPr>
          <p:cNvPr id="4" name="Straight Arrow Connector 3">
            <a:extLst>
              <a:ext uri="{FF2B5EF4-FFF2-40B4-BE49-F238E27FC236}">
                <a16:creationId xmlns:a16="http://schemas.microsoft.com/office/drawing/2014/main" id="{4638C43B-69F7-42A9-AEA7-3DF8575F3837}"/>
              </a:ext>
            </a:extLst>
          </p:cNvPr>
          <p:cNvCxnSpPr>
            <a:stCxn id="6" idx="2"/>
            <a:endCxn id="2" idx="6"/>
          </p:cNvCxnSpPr>
          <p:nvPr/>
        </p:nvCxnSpPr>
        <p:spPr>
          <a:xfrm flipH="1">
            <a:off x="3536950" y="4945063"/>
            <a:ext cx="2925763"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1" name="Oval 10">
            <a:extLst>
              <a:ext uri="{FF2B5EF4-FFF2-40B4-BE49-F238E27FC236}">
                <a16:creationId xmlns:a16="http://schemas.microsoft.com/office/drawing/2014/main" id="{EA588BAB-D3B1-461C-A628-4ED42F71EF83}"/>
              </a:ext>
            </a:extLst>
          </p:cNvPr>
          <p:cNvSpPr/>
          <p:nvPr/>
        </p:nvSpPr>
        <p:spPr>
          <a:xfrm>
            <a:off x="3595688" y="1651000"/>
            <a:ext cx="2505075" cy="1354138"/>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2000" b="1" dirty="0">
                <a:solidFill>
                  <a:schemeClr val="tx1"/>
                </a:solidFill>
              </a:rPr>
              <a:t>Moderator</a:t>
            </a:r>
          </a:p>
        </p:txBody>
      </p:sp>
      <p:cxnSp>
        <p:nvCxnSpPr>
          <p:cNvPr id="12" name="Straight Arrow Connector 11">
            <a:extLst>
              <a:ext uri="{FF2B5EF4-FFF2-40B4-BE49-F238E27FC236}">
                <a16:creationId xmlns:a16="http://schemas.microsoft.com/office/drawing/2014/main" id="{12EAE116-0BE0-4A97-B44D-783749458B05}"/>
              </a:ext>
            </a:extLst>
          </p:cNvPr>
          <p:cNvCxnSpPr>
            <a:endCxn id="11" idx="4"/>
          </p:cNvCxnSpPr>
          <p:nvPr/>
        </p:nvCxnSpPr>
        <p:spPr>
          <a:xfrm flipV="1">
            <a:off x="4848225" y="3005138"/>
            <a:ext cx="0" cy="1792287"/>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6" name="Line Callout 2 15">
            <a:extLst>
              <a:ext uri="{FF2B5EF4-FFF2-40B4-BE49-F238E27FC236}">
                <a16:creationId xmlns:a16="http://schemas.microsoft.com/office/drawing/2014/main" id="{BA222678-B4DA-41D4-BE58-EB5EE6E71A90}"/>
              </a:ext>
            </a:extLst>
          </p:cNvPr>
          <p:cNvSpPr/>
          <p:nvPr/>
        </p:nvSpPr>
        <p:spPr>
          <a:xfrm>
            <a:off x="5248275" y="5794375"/>
            <a:ext cx="2389188" cy="773113"/>
          </a:xfrm>
          <a:prstGeom prst="borderCallout2">
            <a:avLst>
              <a:gd name="adj1" fmla="val 47981"/>
              <a:gd name="adj2" fmla="val -1373"/>
              <a:gd name="adj3" fmla="val 47981"/>
              <a:gd name="adj4" fmla="val -18159"/>
              <a:gd name="adj5" fmla="val -102884"/>
              <a:gd name="adj6" fmla="val -41695"/>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US" sz="2400" dirty="0">
                <a:solidFill>
                  <a:srgbClr val="3366FF"/>
                </a:solidFill>
              </a:rPr>
              <a:t>Main effect</a:t>
            </a:r>
          </a:p>
        </p:txBody>
      </p:sp>
      <p:sp>
        <p:nvSpPr>
          <p:cNvPr id="19" name="Line Callout 2 18">
            <a:extLst>
              <a:ext uri="{FF2B5EF4-FFF2-40B4-BE49-F238E27FC236}">
                <a16:creationId xmlns:a16="http://schemas.microsoft.com/office/drawing/2014/main" id="{2D320364-5FA3-4A9A-A234-FF6328C43BDF}"/>
              </a:ext>
            </a:extLst>
          </p:cNvPr>
          <p:cNvSpPr/>
          <p:nvPr/>
        </p:nvSpPr>
        <p:spPr>
          <a:xfrm>
            <a:off x="6637338" y="2654300"/>
            <a:ext cx="2387600" cy="771525"/>
          </a:xfrm>
          <a:prstGeom prst="borderCallout2">
            <a:avLst>
              <a:gd name="adj1" fmla="val 47981"/>
              <a:gd name="adj2" fmla="val -1373"/>
              <a:gd name="adj3" fmla="val 47981"/>
              <a:gd name="adj4" fmla="val -18159"/>
              <a:gd name="adj5" fmla="val 160192"/>
              <a:gd name="adj6" fmla="val -65062"/>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US" sz="2400" dirty="0">
                <a:solidFill>
                  <a:srgbClr val="3366FF"/>
                </a:solidFill>
              </a:rPr>
              <a:t>Moderating effect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DE39BDB-05A2-442F-8EDA-4F46E676175D}"/>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Moderating effect</a:t>
            </a:r>
          </a:p>
        </p:txBody>
      </p:sp>
      <p:sp>
        <p:nvSpPr>
          <p:cNvPr id="33795" name="Rectangle 3">
            <a:extLst>
              <a:ext uri="{FF2B5EF4-FFF2-40B4-BE49-F238E27FC236}">
                <a16:creationId xmlns:a16="http://schemas.microsoft.com/office/drawing/2014/main" id="{126477DE-2E02-4FB1-94A1-4E598F832392}"/>
              </a:ext>
            </a:extLst>
          </p:cNvPr>
          <p:cNvSpPr>
            <a:spLocks noGrp="1"/>
          </p:cNvSpPr>
          <p:nvPr>
            <p:ph type="body" idx="1"/>
          </p:nvPr>
        </p:nvSpPr>
        <p:spPr>
          <a:xfrm>
            <a:off x="1300163" y="1073150"/>
            <a:ext cx="7488237" cy="1528763"/>
          </a:xfrm>
        </p:spPr>
        <p:txBody>
          <a:bodyPr/>
          <a:lstStyle/>
          <a:p>
            <a:pPr marL="0" indent="0" eaLnBrk="1" hangingPunct="1">
              <a:buFont typeface="Lucida Grande"/>
              <a:buNone/>
            </a:pPr>
            <a:r>
              <a:rPr lang="en-US" altLang="en-US">
                <a:cs typeface="Times New Roman" panose="02020603050405020304" pitchFamily="18" charset="0"/>
              </a:rPr>
              <a:t>Does a training program increase sale performance?</a:t>
            </a:r>
          </a:p>
        </p:txBody>
      </p:sp>
      <p:sp>
        <p:nvSpPr>
          <p:cNvPr id="6" name="Oval 5">
            <a:extLst>
              <a:ext uri="{FF2B5EF4-FFF2-40B4-BE49-F238E27FC236}">
                <a16:creationId xmlns:a16="http://schemas.microsoft.com/office/drawing/2014/main" id="{2F0F55EA-7575-49B6-BBF1-491F0A8A0E4A}"/>
              </a:ext>
            </a:extLst>
          </p:cNvPr>
          <p:cNvSpPr/>
          <p:nvPr/>
        </p:nvSpPr>
        <p:spPr>
          <a:xfrm>
            <a:off x="1163638" y="3886200"/>
            <a:ext cx="2349500" cy="1354138"/>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Number of training sessions</a:t>
            </a:r>
          </a:p>
        </p:txBody>
      </p:sp>
      <p:sp>
        <p:nvSpPr>
          <p:cNvPr id="7" name="Oval 6">
            <a:extLst>
              <a:ext uri="{FF2B5EF4-FFF2-40B4-BE49-F238E27FC236}">
                <a16:creationId xmlns:a16="http://schemas.microsoft.com/office/drawing/2014/main" id="{5F4C4AD4-05E1-4CE3-987B-DF13B9FC7E31}"/>
              </a:ext>
            </a:extLst>
          </p:cNvPr>
          <p:cNvSpPr/>
          <p:nvPr/>
        </p:nvSpPr>
        <p:spPr>
          <a:xfrm>
            <a:off x="6438900" y="3886200"/>
            <a:ext cx="2349500" cy="1354138"/>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Sale performance</a:t>
            </a:r>
          </a:p>
        </p:txBody>
      </p:sp>
      <p:cxnSp>
        <p:nvCxnSpPr>
          <p:cNvPr id="8" name="Straight Arrow Connector 7">
            <a:extLst>
              <a:ext uri="{FF2B5EF4-FFF2-40B4-BE49-F238E27FC236}">
                <a16:creationId xmlns:a16="http://schemas.microsoft.com/office/drawing/2014/main" id="{4009E5E0-1E71-43CB-8140-7C778E59891E}"/>
              </a:ext>
            </a:extLst>
          </p:cNvPr>
          <p:cNvCxnSpPr>
            <a:stCxn id="7" idx="2"/>
            <a:endCxn id="6" idx="6"/>
          </p:cNvCxnSpPr>
          <p:nvPr/>
        </p:nvCxnSpPr>
        <p:spPr>
          <a:xfrm flipH="1">
            <a:off x="3513138" y="4562475"/>
            <a:ext cx="2925762"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5DEB305-FA00-41C2-9F98-57DD7A586765}"/>
              </a:ext>
            </a:extLst>
          </p:cNvPr>
          <p:cNvSpPr>
            <a:spLocks noGrp="1"/>
          </p:cNvSpPr>
          <p:nvPr>
            <p:ph type="title"/>
          </p:nvPr>
        </p:nvSpPr>
        <p:spPr>
          <a:xfrm>
            <a:off x="1300163" y="203200"/>
            <a:ext cx="8069262" cy="881063"/>
          </a:xfrm>
        </p:spPr>
        <p:txBody>
          <a:bodyPr/>
          <a:lstStyle/>
          <a:p>
            <a:pPr eaLnBrk="1" hangingPunct="1"/>
            <a:r>
              <a:rPr lang="en-US" altLang="en-US">
                <a:cs typeface="Times New Roman" panose="02020603050405020304" pitchFamily="18" charset="0"/>
              </a:rPr>
              <a:t>Moderating effect</a:t>
            </a:r>
            <a:endParaRPr lang="en-US" altLang="en-US">
              <a:cs typeface="Tahoma" panose="020B0604030504040204" pitchFamily="34" charset="0"/>
            </a:endParaRPr>
          </a:p>
        </p:txBody>
      </p:sp>
      <p:pic>
        <p:nvPicPr>
          <p:cNvPr id="34819" name="Picture 3">
            <a:extLst>
              <a:ext uri="{FF2B5EF4-FFF2-40B4-BE49-F238E27FC236}">
                <a16:creationId xmlns:a16="http://schemas.microsoft.com/office/drawing/2014/main" id="{517E3AC1-62FB-43D1-920A-7D55ABCE2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198563"/>
            <a:ext cx="72866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F19E2D8E-E6E5-4251-A4A5-AD214778F914}"/>
              </a:ext>
            </a:extLst>
          </p:cNvPr>
          <p:cNvGrpSpPr>
            <a:grpSpLocks/>
          </p:cNvGrpSpPr>
          <p:nvPr/>
        </p:nvGrpSpPr>
        <p:grpSpPr bwMode="auto">
          <a:xfrm>
            <a:off x="5997575" y="1698625"/>
            <a:ext cx="3105150" cy="1384300"/>
            <a:chOff x="5997039" y="1698171"/>
            <a:chExt cx="3105564" cy="1384995"/>
          </a:xfrm>
        </p:grpSpPr>
        <p:sp>
          <p:nvSpPr>
            <p:cNvPr id="34821" name="TextBox 1">
              <a:extLst>
                <a:ext uri="{FF2B5EF4-FFF2-40B4-BE49-F238E27FC236}">
                  <a16:creationId xmlns:a16="http://schemas.microsoft.com/office/drawing/2014/main" id="{8BEC7D43-45DF-4D2A-B38F-351831556720}"/>
                </a:ext>
              </a:extLst>
            </p:cNvPr>
            <p:cNvSpPr txBox="1">
              <a:spLocks noChangeArrowheads="1"/>
            </p:cNvSpPr>
            <p:nvPr/>
          </p:nvSpPr>
          <p:spPr bwMode="auto">
            <a:xfrm>
              <a:off x="6317673" y="1698171"/>
              <a:ext cx="27849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FF0000"/>
                  </a:solidFill>
                </a:rPr>
                <a:t>Young employees</a:t>
              </a:r>
            </a:p>
            <a:p>
              <a:pPr eaLnBrk="1" hangingPunct="1"/>
              <a:endParaRPr lang="en-US" altLang="en-US" sz="2800" b="1"/>
            </a:p>
            <a:p>
              <a:pPr eaLnBrk="1" hangingPunct="1"/>
              <a:r>
                <a:rPr lang="en-US" altLang="en-US" sz="2800" b="1"/>
                <a:t>Old employees</a:t>
              </a:r>
            </a:p>
          </p:txBody>
        </p:sp>
        <p:sp>
          <p:nvSpPr>
            <p:cNvPr id="3" name="Oval 2">
              <a:extLst>
                <a:ext uri="{FF2B5EF4-FFF2-40B4-BE49-F238E27FC236}">
                  <a16:creationId xmlns:a16="http://schemas.microsoft.com/office/drawing/2014/main" id="{B684805C-9F93-497A-B597-D126498E2DC0}"/>
                </a:ext>
              </a:extLst>
            </p:cNvPr>
            <p:cNvSpPr/>
            <p:nvPr/>
          </p:nvSpPr>
          <p:spPr>
            <a:xfrm>
              <a:off x="5997039" y="1775998"/>
              <a:ext cx="320718" cy="319247"/>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a16="http://schemas.microsoft.com/office/drawing/2014/main" id="{81149B29-56FF-4E07-B875-88C7C694C6BB}"/>
                </a:ext>
              </a:extLst>
            </p:cNvPr>
            <p:cNvSpPr/>
            <p:nvPr/>
          </p:nvSpPr>
          <p:spPr>
            <a:xfrm>
              <a:off x="6014504" y="2689268"/>
              <a:ext cx="320718" cy="32083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D4CA581D-8407-44D1-AB98-C5ECB009B65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8486187E-95C6-4C26-9B0E-08BDF2396C28}" type="slidenum">
              <a:rPr lang="en-US" altLang="en-US">
                <a:solidFill>
                  <a:srgbClr val="898989"/>
                </a:solidFill>
              </a:rPr>
              <a:pPr/>
              <a:t>75</a:t>
            </a:fld>
            <a:endParaRPr lang="en-US" altLang="en-US">
              <a:solidFill>
                <a:srgbClr val="898989"/>
              </a:solidFill>
            </a:endParaRPr>
          </a:p>
        </p:txBody>
      </p:sp>
      <p:sp>
        <p:nvSpPr>
          <p:cNvPr id="35843" name="Rectangle 2">
            <a:extLst>
              <a:ext uri="{FF2B5EF4-FFF2-40B4-BE49-F238E27FC236}">
                <a16:creationId xmlns:a16="http://schemas.microsoft.com/office/drawing/2014/main" id="{32C56ADE-FC82-453C-92A1-F55254BD5A6A}"/>
              </a:ext>
            </a:extLst>
          </p:cNvPr>
          <p:cNvSpPr>
            <a:spLocks noGrp="1"/>
          </p:cNvSpPr>
          <p:nvPr>
            <p:ph type="title"/>
          </p:nvPr>
        </p:nvSpPr>
        <p:spPr>
          <a:xfrm>
            <a:off x="1300163" y="203200"/>
            <a:ext cx="8069262" cy="881063"/>
          </a:xfrm>
        </p:spPr>
        <p:txBody>
          <a:bodyPr/>
          <a:lstStyle/>
          <a:p>
            <a:pPr eaLnBrk="1" hangingPunct="1"/>
            <a:r>
              <a:rPr lang="en-US" altLang="en-US">
                <a:cs typeface="Times New Roman" panose="02020603050405020304" pitchFamily="18" charset="0"/>
              </a:rPr>
              <a:t>Moderating effect</a:t>
            </a:r>
            <a:endParaRPr lang="en-US" altLang="en-US">
              <a:cs typeface="Tahoma" panose="020B0604030504040204" pitchFamily="34" charset="0"/>
            </a:endParaRPr>
          </a:p>
        </p:txBody>
      </p:sp>
      <p:pic>
        <p:nvPicPr>
          <p:cNvPr id="35844" name="Picture 4">
            <a:extLst>
              <a:ext uri="{FF2B5EF4-FFF2-40B4-BE49-F238E27FC236}">
                <a16:creationId xmlns:a16="http://schemas.microsoft.com/office/drawing/2014/main" id="{6AA45A2E-639A-4BD2-BC2A-FEC699A37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965325"/>
            <a:ext cx="4506912"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a:extLst>
              <a:ext uri="{FF2B5EF4-FFF2-40B4-BE49-F238E27FC236}">
                <a16:creationId xmlns:a16="http://schemas.microsoft.com/office/drawing/2014/main" id="{65E1E43B-BD7B-46BF-B92B-2A8099C33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1965325"/>
            <a:ext cx="45053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
            <a:extLst>
              <a:ext uri="{FF2B5EF4-FFF2-40B4-BE49-F238E27FC236}">
                <a16:creationId xmlns:a16="http://schemas.microsoft.com/office/drawing/2014/main" id="{566766E6-C38C-4E6B-A959-23756441A906}"/>
              </a:ext>
            </a:extLst>
          </p:cNvPr>
          <p:cNvSpPr>
            <a:spLocks noChangeArrowheads="1"/>
          </p:cNvSpPr>
          <p:nvPr/>
        </p:nvSpPr>
        <p:spPr bwMode="auto">
          <a:xfrm>
            <a:off x="1712913" y="1393825"/>
            <a:ext cx="294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FF0000"/>
                </a:solidFill>
              </a:rPr>
              <a:t>Young employees</a:t>
            </a:r>
          </a:p>
        </p:txBody>
      </p:sp>
      <p:sp>
        <p:nvSpPr>
          <p:cNvPr id="35847" name="Rectangle 7">
            <a:extLst>
              <a:ext uri="{FF2B5EF4-FFF2-40B4-BE49-F238E27FC236}">
                <a16:creationId xmlns:a16="http://schemas.microsoft.com/office/drawing/2014/main" id="{B8C97ACC-7187-4B0E-88BE-61A07EEF5208}"/>
              </a:ext>
            </a:extLst>
          </p:cNvPr>
          <p:cNvSpPr>
            <a:spLocks noChangeArrowheads="1"/>
          </p:cNvSpPr>
          <p:nvPr/>
        </p:nvSpPr>
        <p:spPr bwMode="auto">
          <a:xfrm>
            <a:off x="5995988" y="1393825"/>
            <a:ext cx="294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t>Old employees</a:t>
            </a:r>
          </a:p>
        </p:txBody>
      </p:sp>
      <p:cxnSp>
        <p:nvCxnSpPr>
          <p:cNvPr id="4" name="Straight Connector 3">
            <a:extLst>
              <a:ext uri="{FF2B5EF4-FFF2-40B4-BE49-F238E27FC236}">
                <a16:creationId xmlns:a16="http://schemas.microsoft.com/office/drawing/2014/main" id="{7C8F10DF-3F9A-4721-B523-E7D3D49950FA}"/>
              </a:ext>
            </a:extLst>
          </p:cNvPr>
          <p:cNvCxnSpPr/>
          <p:nvPr/>
        </p:nvCxnSpPr>
        <p:spPr>
          <a:xfrm flipV="1">
            <a:off x="1579563" y="2576513"/>
            <a:ext cx="2517775" cy="1733550"/>
          </a:xfrm>
          <a:prstGeom prst="line">
            <a:avLst/>
          </a:prstGeom>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B27F54D4-69BE-4D92-9476-D1CD819AA76C}"/>
              </a:ext>
            </a:extLst>
          </p:cNvPr>
          <p:cNvCxnSpPr/>
          <p:nvPr/>
        </p:nvCxnSpPr>
        <p:spPr>
          <a:xfrm>
            <a:off x="5438775" y="2767013"/>
            <a:ext cx="3028950" cy="2136775"/>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5C8182D-85A8-41E6-94C7-8B22E9C7427E}"/>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Interaction (Moderating) effect</a:t>
            </a:r>
          </a:p>
        </p:txBody>
      </p:sp>
      <p:sp>
        <p:nvSpPr>
          <p:cNvPr id="19460" name="Rectangle 3">
            <a:extLst>
              <a:ext uri="{FF2B5EF4-FFF2-40B4-BE49-F238E27FC236}">
                <a16:creationId xmlns:a16="http://schemas.microsoft.com/office/drawing/2014/main" id="{180E5F05-AC58-4482-BF8B-F1A45EE0FAEE}"/>
              </a:ext>
            </a:extLst>
          </p:cNvPr>
          <p:cNvSpPr>
            <a:spLocks noGrp="1" noChangeArrowheads="1"/>
          </p:cNvSpPr>
          <p:nvPr>
            <p:ph type="body" idx="1"/>
          </p:nvPr>
        </p:nvSpPr>
        <p:spPr>
          <a:xfrm>
            <a:off x="1068388" y="1073150"/>
            <a:ext cx="7945437" cy="2354263"/>
          </a:xfrm>
        </p:spPr>
        <p:txBody>
          <a:bodyPr/>
          <a:lstStyle/>
          <a:p>
            <a:pPr eaLnBrk="1" hangingPunct="1">
              <a:defRPr/>
            </a:pPr>
            <a:r>
              <a:rPr lang="en-US" sz="2800" dirty="0">
                <a:cs typeface="Times New Roman" pitchFamily="18" charset="0"/>
              </a:rPr>
              <a:t>Age of employee “moderates” the effect of training program on sale performance.</a:t>
            </a:r>
          </a:p>
          <a:p>
            <a:pPr eaLnBrk="1" hangingPunct="1">
              <a:defRPr/>
            </a:pPr>
            <a:r>
              <a:rPr lang="en-US" sz="2800" dirty="0">
                <a:cs typeface="Times New Roman" pitchFamily="18" charset="0"/>
              </a:rPr>
              <a:t>Only “</a:t>
            </a:r>
            <a:r>
              <a:rPr lang="en-US" sz="2800" b="1" dirty="0">
                <a:cs typeface="Times New Roman" pitchFamily="18" charset="0"/>
              </a:rPr>
              <a:t>young employees</a:t>
            </a:r>
            <a:r>
              <a:rPr lang="en-US" sz="2800" dirty="0">
                <a:cs typeface="Times New Roman" pitchFamily="18" charset="0"/>
              </a:rPr>
              <a:t>” who “</a:t>
            </a:r>
            <a:r>
              <a:rPr lang="en-US" sz="2800" b="1" dirty="0">
                <a:cs typeface="Times New Roman" pitchFamily="18" charset="0"/>
              </a:rPr>
              <a:t>received more training</a:t>
            </a:r>
            <a:r>
              <a:rPr lang="en-US" sz="2800" dirty="0">
                <a:cs typeface="Times New Roman" pitchFamily="18" charset="0"/>
              </a:rPr>
              <a:t>” tend to have higher sale performance</a:t>
            </a:r>
          </a:p>
          <a:p>
            <a:pPr marL="0" indent="0" eaLnBrk="1" hangingPunct="1">
              <a:buFont typeface="Lucida Grande"/>
              <a:buNone/>
              <a:defRPr/>
            </a:pPr>
            <a:r>
              <a:rPr lang="en-US" sz="2800" dirty="0">
                <a:cs typeface="Times New Roman" pitchFamily="18" charset="0"/>
              </a:rPr>
              <a:t>    </a:t>
            </a:r>
          </a:p>
        </p:txBody>
      </p:sp>
      <p:sp>
        <p:nvSpPr>
          <p:cNvPr id="6" name="Oval 5">
            <a:extLst>
              <a:ext uri="{FF2B5EF4-FFF2-40B4-BE49-F238E27FC236}">
                <a16:creationId xmlns:a16="http://schemas.microsoft.com/office/drawing/2014/main" id="{87BBB031-EB35-4B03-870E-CF1D34691284}"/>
              </a:ext>
            </a:extLst>
          </p:cNvPr>
          <p:cNvSpPr/>
          <p:nvPr/>
        </p:nvSpPr>
        <p:spPr>
          <a:xfrm>
            <a:off x="1258888" y="5164138"/>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Number of training sessions</a:t>
            </a:r>
          </a:p>
        </p:txBody>
      </p:sp>
      <p:sp>
        <p:nvSpPr>
          <p:cNvPr id="7" name="Oval 6">
            <a:extLst>
              <a:ext uri="{FF2B5EF4-FFF2-40B4-BE49-F238E27FC236}">
                <a16:creationId xmlns:a16="http://schemas.microsoft.com/office/drawing/2014/main" id="{D0A0611C-FBFA-4514-8676-E14ED6DC59F3}"/>
              </a:ext>
            </a:extLst>
          </p:cNvPr>
          <p:cNvSpPr/>
          <p:nvPr/>
        </p:nvSpPr>
        <p:spPr>
          <a:xfrm>
            <a:off x="6534150" y="5164138"/>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Sale performance</a:t>
            </a:r>
          </a:p>
        </p:txBody>
      </p:sp>
      <p:cxnSp>
        <p:nvCxnSpPr>
          <p:cNvPr id="8" name="Straight Arrow Connector 7">
            <a:extLst>
              <a:ext uri="{FF2B5EF4-FFF2-40B4-BE49-F238E27FC236}">
                <a16:creationId xmlns:a16="http://schemas.microsoft.com/office/drawing/2014/main" id="{41F3518B-BDD0-4F75-B451-ACD10A3BBE10}"/>
              </a:ext>
            </a:extLst>
          </p:cNvPr>
          <p:cNvCxnSpPr>
            <a:stCxn id="7" idx="2"/>
            <a:endCxn id="6" idx="6"/>
          </p:cNvCxnSpPr>
          <p:nvPr/>
        </p:nvCxnSpPr>
        <p:spPr>
          <a:xfrm flipH="1">
            <a:off x="3608388" y="5840413"/>
            <a:ext cx="2925762"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B13E92F7-3365-489F-8F2C-FC6290FD80E9}"/>
              </a:ext>
            </a:extLst>
          </p:cNvPr>
          <p:cNvSpPr/>
          <p:nvPr/>
        </p:nvSpPr>
        <p:spPr>
          <a:xfrm>
            <a:off x="3760788" y="3363913"/>
            <a:ext cx="2349500" cy="135413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2000" b="1" dirty="0">
                <a:solidFill>
                  <a:schemeClr val="tx1"/>
                </a:solidFill>
              </a:rPr>
              <a:t>Age of employee</a:t>
            </a:r>
          </a:p>
        </p:txBody>
      </p:sp>
      <p:cxnSp>
        <p:nvCxnSpPr>
          <p:cNvPr id="10" name="Straight Arrow Connector 9">
            <a:extLst>
              <a:ext uri="{FF2B5EF4-FFF2-40B4-BE49-F238E27FC236}">
                <a16:creationId xmlns:a16="http://schemas.microsoft.com/office/drawing/2014/main" id="{3FF14858-7BE4-4D71-A3A2-C141663E9E88}"/>
              </a:ext>
            </a:extLst>
          </p:cNvPr>
          <p:cNvCxnSpPr>
            <a:endCxn id="9" idx="4"/>
          </p:cNvCxnSpPr>
          <p:nvPr/>
        </p:nvCxnSpPr>
        <p:spPr>
          <a:xfrm flipV="1">
            <a:off x="4935538" y="4718050"/>
            <a:ext cx="0" cy="1012825"/>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EDCF772-0ECD-4906-910C-0FFC11AD48D9}"/>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Mediating effect</a:t>
            </a:r>
          </a:p>
        </p:txBody>
      </p:sp>
      <p:sp>
        <p:nvSpPr>
          <p:cNvPr id="47107" name="Rectangle 3">
            <a:extLst>
              <a:ext uri="{FF2B5EF4-FFF2-40B4-BE49-F238E27FC236}">
                <a16:creationId xmlns:a16="http://schemas.microsoft.com/office/drawing/2014/main" id="{687F3D4E-EF64-40F1-8363-3E29DCD6E358}"/>
              </a:ext>
            </a:extLst>
          </p:cNvPr>
          <p:cNvSpPr>
            <a:spLocks noGrp="1"/>
          </p:cNvSpPr>
          <p:nvPr>
            <p:ph type="body" idx="1"/>
          </p:nvPr>
        </p:nvSpPr>
        <p:spPr>
          <a:xfrm>
            <a:off x="1116013" y="1084263"/>
            <a:ext cx="7943850" cy="2354262"/>
          </a:xfrm>
        </p:spPr>
        <p:txBody>
          <a:bodyPr/>
          <a:lstStyle/>
          <a:p>
            <a:pPr eaLnBrk="1" hangingPunct="1"/>
            <a:r>
              <a:rPr lang="en-US" altLang="en-US" sz="2800">
                <a:cs typeface="Times New Roman" panose="02020603050405020304" pitchFamily="18" charset="0"/>
              </a:rPr>
              <a:t>X does not influence Y directly.  </a:t>
            </a:r>
          </a:p>
          <a:p>
            <a:pPr eaLnBrk="1" hangingPunct="1"/>
            <a:r>
              <a:rPr lang="en-US" altLang="en-US" sz="2800">
                <a:cs typeface="Times New Roman" panose="02020603050405020304" pitchFamily="18" charset="0"/>
              </a:rPr>
              <a:t>But it can influence Y indirectly through a third variable called a “Mediator”</a:t>
            </a:r>
          </a:p>
          <a:p>
            <a:pPr eaLnBrk="1" hangingPunct="1"/>
            <a:r>
              <a:rPr lang="en-US" altLang="en-US" sz="2800">
                <a:cs typeface="Times New Roman" panose="02020603050405020304" pitchFamily="18" charset="0"/>
              </a:rPr>
              <a:t>M mediates the relationship between X and Y</a:t>
            </a:r>
          </a:p>
          <a:p>
            <a:pPr eaLnBrk="1" hangingPunct="1"/>
            <a:endParaRPr lang="en-US" altLang="en-US" sz="2800">
              <a:cs typeface="Times New Roman" panose="02020603050405020304" pitchFamily="18" charset="0"/>
            </a:endParaRPr>
          </a:p>
        </p:txBody>
      </p:sp>
      <p:sp>
        <p:nvSpPr>
          <p:cNvPr id="6" name="Oval 5">
            <a:extLst>
              <a:ext uri="{FF2B5EF4-FFF2-40B4-BE49-F238E27FC236}">
                <a16:creationId xmlns:a16="http://schemas.microsoft.com/office/drawing/2014/main" id="{9E35F74E-AE39-4A45-81E1-BE1EF84DC65C}"/>
              </a:ext>
            </a:extLst>
          </p:cNvPr>
          <p:cNvSpPr/>
          <p:nvPr/>
        </p:nvSpPr>
        <p:spPr>
          <a:xfrm>
            <a:off x="1198563" y="51292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Independent</a:t>
            </a:r>
          </a:p>
          <a:p>
            <a:pPr algn="ctr" eaLnBrk="1" hangingPunct="1">
              <a:defRPr/>
            </a:pPr>
            <a:r>
              <a:rPr lang="en-US" sz="2000" b="1" dirty="0">
                <a:solidFill>
                  <a:schemeClr val="tx1"/>
                </a:solidFill>
              </a:rPr>
              <a:t>Variable (X)</a:t>
            </a:r>
          </a:p>
        </p:txBody>
      </p:sp>
      <p:sp>
        <p:nvSpPr>
          <p:cNvPr id="7" name="Oval 6">
            <a:extLst>
              <a:ext uri="{FF2B5EF4-FFF2-40B4-BE49-F238E27FC236}">
                <a16:creationId xmlns:a16="http://schemas.microsoft.com/office/drawing/2014/main" id="{4A4C2C9B-D87A-4C84-9475-81D4DBEB3ADF}"/>
              </a:ext>
            </a:extLst>
          </p:cNvPr>
          <p:cNvSpPr/>
          <p:nvPr/>
        </p:nvSpPr>
        <p:spPr>
          <a:xfrm>
            <a:off x="6699250" y="51292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Dependent</a:t>
            </a:r>
          </a:p>
          <a:p>
            <a:pPr algn="ctr" eaLnBrk="1" hangingPunct="1">
              <a:defRPr/>
            </a:pPr>
            <a:r>
              <a:rPr lang="en-US" sz="2000" b="1" dirty="0">
                <a:solidFill>
                  <a:schemeClr val="tx1"/>
                </a:solidFill>
              </a:rPr>
              <a:t>Variable (Y)</a:t>
            </a:r>
          </a:p>
        </p:txBody>
      </p:sp>
      <p:cxnSp>
        <p:nvCxnSpPr>
          <p:cNvPr id="8" name="Straight Arrow Connector 7">
            <a:extLst>
              <a:ext uri="{FF2B5EF4-FFF2-40B4-BE49-F238E27FC236}">
                <a16:creationId xmlns:a16="http://schemas.microsoft.com/office/drawing/2014/main" id="{1A3F02A1-9CFF-46FE-96EA-E6FE76369254}"/>
              </a:ext>
            </a:extLst>
          </p:cNvPr>
          <p:cNvCxnSpPr>
            <a:stCxn id="7" idx="2"/>
            <a:endCxn id="6" idx="6"/>
          </p:cNvCxnSpPr>
          <p:nvPr/>
        </p:nvCxnSpPr>
        <p:spPr>
          <a:xfrm flipH="1">
            <a:off x="3548063" y="5805488"/>
            <a:ext cx="3151187" cy="0"/>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63A2893D-39B7-44D5-9F25-3D291085DD4E}"/>
              </a:ext>
            </a:extLst>
          </p:cNvPr>
          <p:cNvSpPr/>
          <p:nvPr/>
        </p:nvSpPr>
        <p:spPr>
          <a:xfrm>
            <a:off x="3835400" y="3300413"/>
            <a:ext cx="2349500" cy="135413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2000" b="1" dirty="0">
                <a:solidFill>
                  <a:schemeClr val="tx1"/>
                </a:solidFill>
              </a:rPr>
              <a:t>Mediator</a:t>
            </a:r>
          </a:p>
        </p:txBody>
      </p:sp>
      <p:cxnSp>
        <p:nvCxnSpPr>
          <p:cNvPr id="11" name="Straight Arrow Connector 10">
            <a:extLst>
              <a:ext uri="{FF2B5EF4-FFF2-40B4-BE49-F238E27FC236}">
                <a16:creationId xmlns:a16="http://schemas.microsoft.com/office/drawing/2014/main" id="{FDDB112E-F616-4546-BEB3-5B99F90E636B}"/>
              </a:ext>
            </a:extLst>
          </p:cNvPr>
          <p:cNvCxnSpPr>
            <a:stCxn id="9" idx="2"/>
            <a:endCxn id="6" idx="0"/>
          </p:cNvCxnSpPr>
          <p:nvPr/>
        </p:nvCxnSpPr>
        <p:spPr>
          <a:xfrm flipH="1">
            <a:off x="2373313" y="3976688"/>
            <a:ext cx="1462087" cy="1152525"/>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C48778C8-0727-4BD7-8862-5EFD5ECC6562}"/>
              </a:ext>
            </a:extLst>
          </p:cNvPr>
          <p:cNvCxnSpPr>
            <a:stCxn id="7" idx="0"/>
            <a:endCxn id="9" idx="6"/>
          </p:cNvCxnSpPr>
          <p:nvPr/>
        </p:nvCxnSpPr>
        <p:spPr>
          <a:xfrm flipH="1" flipV="1">
            <a:off x="6184900" y="3976688"/>
            <a:ext cx="1689100" cy="1152525"/>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0" name="TextBox 19">
            <a:extLst>
              <a:ext uri="{FF2B5EF4-FFF2-40B4-BE49-F238E27FC236}">
                <a16:creationId xmlns:a16="http://schemas.microsoft.com/office/drawing/2014/main" id="{A102C364-B9C1-45D9-A629-FCAE03830C5C}"/>
              </a:ext>
            </a:extLst>
          </p:cNvPr>
          <p:cNvSpPr txBox="1">
            <a:spLocks noChangeArrowheads="1"/>
          </p:cNvSpPr>
          <p:nvPr/>
        </p:nvSpPr>
        <p:spPr bwMode="auto">
          <a:xfrm>
            <a:off x="1931615" y="3699668"/>
            <a:ext cx="1088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t>Strong </a:t>
            </a:r>
          </a:p>
          <a:p>
            <a:pPr algn="ctr" eaLnBrk="1" hangingPunct="1"/>
            <a:r>
              <a:rPr lang="en-US" altLang="en-US" sz="2400" b="1" dirty="0"/>
              <a:t>Effect</a:t>
            </a:r>
          </a:p>
        </p:txBody>
      </p:sp>
      <p:sp>
        <p:nvSpPr>
          <p:cNvPr id="12" name="TextBox 19">
            <a:extLst>
              <a:ext uri="{FF2B5EF4-FFF2-40B4-BE49-F238E27FC236}">
                <a16:creationId xmlns:a16="http://schemas.microsoft.com/office/drawing/2014/main" id="{9439D5B8-5139-4691-9B14-0B63F20336AB}"/>
              </a:ext>
            </a:extLst>
          </p:cNvPr>
          <p:cNvSpPr txBox="1">
            <a:spLocks noChangeArrowheads="1"/>
          </p:cNvSpPr>
          <p:nvPr/>
        </p:nvSpPr>
        <p:spPr bwMode="auto">
          <a:xfrm>
            <a:off x="7329908" y="3721101"/>
            <a:ext cx="10881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t>Strong </a:t>
            </a:r>
          </a:p>
          <a:p>
            <a:pPr algn="ctr" eaLnBrk="1" hangingPunct="1"/>
            <a:r>
              <a:rPr lang="en-US" altLang="en-US" sz="2400" b="1" dirty="0"/>
              <a:t>Effect</a:t>
            </a:r>
          </a:p>
        </p:txBody>
      </p:sp>
      <p:sp>
        <p:nvSpPr>
          <p:cNvPr id="14" name="TextBox 19">
            <a:extLst>
              <a:ext uri="{FF2B5EF4-FFF2-40B4-BE49-F238E27FC236}">
                <a16:creationId xmlns:a16="http://schemas.microsoft.com/office/drawing/2014/main" id="{FBAAD7CF-4EEF-46D6-BC75-784B687A3317}"/>
              </a:ext>
            </a:extLst>
          </p:cNvPr>
          <p:cNvSpPr txBox="1">
            <a:spLocks noChangeArrowheads="1"/>
          </p:cNvSpPr>
          <p:nvPr/>
        </p:nvSpPr>
        <p:spPr bwMode="auto">
          <a:xfrm>
            <a:off x="3714750" y="5773737"/>
            <a:ext cx="285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dirty="0"/>
              <a:t>Weak Effect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408F455F-B202-47B0-AD8E-E918080F4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055813"/>
            <a:ext cx="57372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a:extLst>
              <a:ext uri="{FF2B5EF4-FFF2-40B4-BE49-F238E27FC236}">
                <a16:creationId xmlns:a16="http://schemas.microsoft.com/office/drawing/2014/main" id="{39E41DDD-F108-4956-8045-74EC55FF5906}"/>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Example of mediating effect</a:t>
            </a:r>
          </a:p>
        </p:txBody>
      </p:sp>
      <p:sp>
        <p:nvSpPr>
          <p:cNvPr id="53252" name="TextBox 1">
            <a:extLst>
              <a:ext uri="{FF2B5EF4-FFF2-40B4-BE49-F238E27FC236}">
                <a16:creationId xmlns:a16="http://schemas.microsoft.com/office/drawing/2014/main" id="{5439121B-E8AC-4873-AD1A-30C108D0E222}"/>
              </a:ext>
            </a:extLst>
          </p:cNvPr>
          <p:cNvSpPr txBox="1">
            <a:spLocks noChangeArrowheads="1"/>
          </p:cNvSpPr>
          <p:nvPr/>
        </p:nvSpPr>
        <p:spPr bwMode="auto">
          <a:xfrm>
            <a:off x="852488" y="962025"/>
            <a:ext cx="80470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3200"/>
              <a:t>Research found the effect of weather condition</a:t>
            </a:r>
            <a:br>
              <a:rPr lang="en-US" altLang="en-US" sz="3200"/>
            </a:br>
            <a:r>
              <a:rPr lang="en-US" altLang="en-US" sz="3200"/>
              <a:t>and stock prices</a:t>
            </a:r>
          </a:p>
          <a:p>
            <a:pPr algn="ctr"/>
            <a:endParaRPr lang="en-US" altLang="en-US" sz="3200"/>
          </a:p>
        </p:txBody>
      </p:sp>
      <p:pic>
        <p:nvPicPr>
          <p:cNvPr id="53253" name="Picture 6" descr="ผลการค้นหารูปภาพสำหรับ stock price&quot;">
            <a:extLst>
              <a:ext uri="{FF2B5EF4-FFF2-40B4-BE49-F238E27FC236}">
                <a16:creationId xmlns:a16="http://schemas.microsoft.com/office/drawing/2014/main" id="{10877AC5-179E-4010-82F9-5E0BC0B50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75" y="4618038"/>
            <a:ext cx="285273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descr="ผลการค้นหารูปภาพสำหรับ sun&quot;">
            <a:extLst>
              <a:ext uri="{FF2B5EF4-FFF2-40B4-BE49-F238E27FC236}">
                <a16:creationId xmlns:a16="http://schemas.microsoft.com/office/drawing/2014/main" id="{0E3895D2-0D22-471E-9336-12F3DE1CE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4773613"/>
            <a:ext cx="1938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a16="http://schemas.microsoft.com/office/drawing/2014/main" id="{D96B88A0-A0F1-406B-99F7-7CFD634372A3}"/>
              </a:ext>
            </a:extLst>
          </p:cNvPr>
          <p:cNvSpPr/>
          <p:nvPr/>
        </p:nvSpPr>
        <p:spPr>
          <a:xfrm>
            <a:off x="4105275" y="5495925"/>
            <a:ext cx="1543050" cy="5619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Effect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E1D8A46-F15E-4E12-BBEE-9F5C71433F8F}"/>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Example of mediating effect</a:t>
            </a:r>
          </a:p>
        </p:txBody>
      </p:sp>
      <p:sp>
        <p:nvSpPr>
          <p:cNvPr id="6" name="Oval 5">
            <a:extLst>
              <a:ext uri="{FF2B5EF4-FFF2-40B4-BE49-F238E27FC236}">
                <a16:creationId xmlns:a16="http://schemas.microsoft.com/office/drawing/2014/main" id="{554159B2-9F55-4D00-B8B2-CCB7FED43444}"/>
              </a:ext>
            </a:extLst>
          </p:cNvPr>
          <p:cNvSpPr/>
          <p:nvPr/>
        </p:nvSpPr>
        <p:spPr>
          <a:xfrm>
            <a:off x="1300163"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Weather condition</a:t>
            </a:r>
          </a:p>
        </p:txBody>
      </p:sp>
      <p:sp>
        <p:nvSpPr>
          <p:cNvPr id="7" name="Oval 6">
            <a:extLst>
              <a:ext uri="{FF2B5EF4-FFF2-40B4-BE49-F238E27FC236}">
                <a16:creationId xmlns:a16="http://schemas.microsoft.com/office/drawing/2014/main" id="{BB595CC0-496B-4ACB-A693-F4772304DA48}"/>
              </a:ext>
            </a:extLst>
          </p:cNvPr>
          <p:cNvSpPr/>
          <p:nvPr/>
        </p:nvSpPr>
        <p:spPr>
          <a:xfrm>
            <a:off x="6800850"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2000" b="1" dirty="0">
                <a:solidFill>
                  <a:schemeClr val="tx1"/>
                </a:solidFill>
              </a:rPr>
              <a:t>Stock market movement</a:t>
            </a:r>
          </a:p>
        </p:txBody>
      </p:sp>
      <p:cxnSp>
        <p:nvCxnSpPr>
          <p:cNvPr id="8" name="Straight Arrow Connector 7">
            <a:extLst>
              <a:ext uri="{FF2B5EF4-FFF2-40B4-BE49-F238E27FC236}">
                <a16:creationId xmlns:a16="http://schemas.microsoft.com/office/drawing/2014/main" id="{3F122802-CF8B-4C22-8A53-08B9DA2538B8}"/>
              </a:ext>
            </a:extLst>
          </p:cNvPr>
          <p:cNvCxnSpPr>
            <a:stCxn id="7" idx="2"/>
            <a:endCxn id="6" idx="6"/>
          </p:cNvCxnSpPr>
          <p:nvPr/>
        </p:nvCxnSpPr>
        <p:spPr>
          <a:xfrm flipH="1">
            <a:off x="3649663" y="5068888"/>
            <a:ext cx="3151187" cy="0"/>
          </a:xfrm>
          <a:prstGeom prst="straightConnector1">
            <a:avLst/>
          </a:prstGeom>
          <a:ln w="28575">
            <a:prstDash val="sysDash"/>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DA30BA1B-D048-40AB-986E-BEE88D82BAF5}"/>
              </a:ext>
            </a:extLst>
          </p:cNvPr>
          <p:cNvSpPr/>
          <p:nvPr/>
        </p:nvSpPr>
        <p:spPr>
          <a:xfrm>
            <a:off x="3894138" y="2198688"/>
            <a:ext cx="2349500" cy="135413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2000" b="1" dirty="0">
                <a:solidFill>
                  <a:schemeClr val="tx1"/>
                </a:solidFill>
              </a:rPr>
              <a:t>Moods of investors</a:t>
            </a:r>
          </a:p>
        </p:txBody>
      </p:sp>
      <p:cxnSp>
        <p:nvCxnSpPr>
          <p:cNvPr id="11" name="Straight Arrow Connector 10">
            <a:extLst>
              <a:ext uri="{FF2B5EF4-FFF2-40B4-BE49-F238E27FC236}">
                <a16:creationId xmlns:a16="http://schemas.microsoft.com/office/drawing/2014/main" id="{6FA48B1E-6D58-46D0-A037-2FAF19DB1349}"/>
              </a:ext>
            </a:extLst>
          </p:cNvPr>
          <p:cNvCxnSpPr>
            <a:stCxn id="9" idx="3"/>
            <a:endCxn id="6" idx="7"/>
          </p:cNvCxnSpPr>
          <p:nvPr/>
        </p:nvCxnSpPr>
        <p:spPr>
          <a:xfrm flipH="1">
            <a:off x="3305175" y="3354388"/>
            <a:ext cx="933450" cy="1236662"/>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667246B-C20F-4F14-85C8-767D0F3D6AD6}"/>
              </a:ext>
            </a:extLst>
          </p:cNvPr>
          <p:cNvCxnSpPr>
            <a:stCxn id="7" idx="1"/>
            <a:endCxn id="9" idx="5"/>
          </p:cNvCxnSpPr>
          <p:nvPr/>
        </p:nvCxnSpPr>
        <p:spPr>
          <a:xfrm flipH="1" flipV="1">
            <a:off x="5899150" y="3354388"/>
            <a:ext cx="1246188" cy="1236662"/>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54281" name="TextBox 9">
            <a:extLst>
              <a:ext uri="{FF2B5EF4-FFF2-40B4-BE49-F238E27FC236}">
                <a16:creationId xmlns:a16="http://schemas.microsoft.com/office/drawing/2014/main" id="{1082DF72-9B0D-42A3-AB89-2FED1C17A1CC}"/>
              </a:ext>
            </a:extLst>
          </p:cNvPr>
          <p:cNvSpPr txBox="1">
            <a:spLocks noChangeArrowheads="1"/>
          </p:cNvSpPr>
          <p:nvPr/>
        </p:nvSpPr>
        <p:spPr bwMode="auto">
          <a:xfrm>
            <a:off x="4579938" y="5124450"/>
            <a:ext cx="1200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dirty="0"/>
              <a:t>Weak effect</a:t>
            </a:r>
          </a:p>
        </p:txBody>
      </p:sp>
      <p:sp>
        <p:nvSpPr>
          <p:cNvPr id="14" name="TextBox 13">
            <a:extLst>
              <a:ext uri="{FF2B5EF4-FFF2-40B4-BE49-F238E27FC236}">
                <a16:creationId xmlns:a16="http://schemas.microsoft.com/office/drawing/2014/main" id="{A477A625-4009-428D-8A7B-DB95A2E7DCED}"/>
              </a:ext>
            </a:extLst>
          </p:cNvPr>
          <p:cNvSpPr txBox="1">
            <a:spLocks noChangeArrowheads="1"/>
          </p:cNvSpPr>
          <p:nvPr/>
        </p:nvSpPr>
        <p:spPr bwMode="auto">
          <a:xfrm>
            <a:off x="847725" y="5864225"/>
            <a:ext cx="830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cs typeface="Times New Roman" panose="02020603050405020304" pitchFamily="18" charset="0"/>
              </a:rPr>
              <a:t>Moods of investors </a:t>
            </a:r>
            <a:r>
              <a:rPr lang="en-US" altLang="en-US" sz="2400" dirty="0">
                <a:solidFill>
                  <a:srgbClr val="FF0000"/>
                </a:solidFill>
              </a:rPr>
              <a:t>“</a:t>
            </a:r>
            <a:r>
              <a:rPr lang="en-US" altLang="en-US" sz="2400" b="1" dirty="0">
                <a:solidFill>
                  <a:srgbClr val="FF0000"/>
                </a:solidFill>
              </a:rPr>
              <a:t>mediates” </a:t>
            </a:r>
            <a:r>
              <a:rPr lang="en-US" altLang="en-US" sz="2400" dirty="0">
                <a:solidFill>
                  <a:srgbClr val="FF0000"/>
                </a:solidFill>
              </a:rPr>
              <a:t>the positive linkage between </a:t>
            </a:r>
            <a:r>
              <a:rPr lang="en-US" altLang="en-US" sz="2400" b="1" dirty="0">
                <a:cs typeface="Times New Roman" panose="02020603050405020304" pitchFamily="18" charset="0"/>
              </a:rPr>
              <a:t>weather condition </a:t>
            </a:r>
            <a:r>
              <a:rPr lang="en-US" altLang="en-US" sz="2400" dirty="0">
                <a:solidFill>
                  <a:srgbClr val="FF0000"/>
                </a:solidFill>
              </a:rPr>
              <a:t>and </a:t>
            </a:r>
            <a:r>
              <a:rPr lang="en-US" altLang="en-US" sz="2400" b="1" dirty="0">
                <a:cs typeface="Times New Roman" panose="02020603050405020304" pitchFamily="18" charset="0"/>
              </a:rPr>
              <a:t>stock market movement</a:t>
            </a:r>
          </a:p>
        </p:txBody>
      </p:sp>
      <p:sp>
        <p:nvSpPr>
          <p:cNvPr id="12" name="TextBox 11">
            <a:extLst>
              <a:ext uri="{FF2B5EF4-FFF2-40B4-BE49-F238E27FC236}">
                <a16:creationId xmlns:a16="http://schemas.microsoft.com/office/drawing/2014/main" id="{22E84D70-A966-4A76-9334-F93C05CAE0DF}"/>
              </a:ext>
            </a:extLst>
          </p:cNvPr>
          <p:cNvSpPr txBox="1">
            <a:spLocks noChangeArrowheads="1"/>
          </p:cNvSpPr>
          <p:nvPr/>
        </p:nvSpPr>
        <p:spPr bwMode="auto">
          <a:xfrm>
            <a:off x="1104900" y="968375"/>
            <a:ext cx="7843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a:t>Weather condition does not directly affect stock price. </a:t>
            </a:r>
          </a:p>
          <a:p>
            <a:r>
              <a:rPr lang="en-US" altLang="en-US" sz="2400"/>
              <a:t>However, weather condition affect moods of investors, which in turn, affect their decision to buy/sell stocks.</a:t>
            </a:r>
          </a:p>
        </p:txBody>
      </p:sp>
      <p:sp>
        <p:nvSpPr>
          <p:cNvPr id="16" name="TextBox 18">
            <a:extLst>
              <a:ext uri="{FF2B5EF4-FFF2-40B4-BE49-F238E27FC236}">
                <a16:creationId xmlns:a16="http://schemas.microsoft.com/office/drawing/2014/main" id="{BCF6205B-DCFF-4A44-BDC7-B839F483C9A4}"/>
              </a:ext>
            </a:extLst>
          </p:cNvPr>
          <p:cNvSpPr txBox="1">
            <a:spLocks noChangeArrowheads="1"/>
          </p:cNvSpPr>
          <p:nvPr/>
        </p:nvSpPr>
        <p:spPr bwMode="auto">
          <a:xfrm rot="-3193401">
            <a:off x="3319463" y="3925887"/>
            <a:ext cx="113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a:t>Strong effect</a:t>
            </a:r>
          </a:p>
        </p:txBody>
      </p:sp>
      <p:sp>
        <p:nvSpPr>
          <p:cNvPr id="19" name="TextBox 18">
            <a:extLst>
              <a:ext uri="{FF2B5EF4-FFF2-40B4-BE49-F238E27FC236}">
                <a16:creationId xmlns:a16="http://schemas.microsoft.com/office/drawing/2014/main" id="{C4FAA11E-33D7-4828-9D4B-49950F77C41A}"/>
              </a:ext>
            </a:extLst>
          </p:cNvPr>
          <p:cNvSpPr txBox="1">
            <a:spLocks noChangeArrowheads="1"/>
          </p:cNvSpPr>
          <p:nvPr/>
        </p:nvSpPr>
        <p:spPr bwMode="auto">
          <a:xfrm rot="2579545">
            <a:off x="5737225" y="3944938"/>
            <a:ext cx="113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a:t>Strong effect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203200"/>
            <a:ext cx="7920037" cy="881063"/>
          </a:xfrm>
        </p:spPr>
        <p:txBody>
          <a:bodyPr/>
          <a:lstStyle/>
          <a:p>
            <a:r>
              <a:rPr lang="en-US" dirty="0">
                <a:cs typeface="Times New Roman" pitchFamily="18" charset="0"/>
              </a:rPr>
              <a:t>Scientific Method: Shopping</a:t>
            </a:r>
            <a:endParaRPr lang="en-US" dirty="0"/>
          </a:p>
        </p:txBody>
      </p:sp>
      <p:sp>
        <p:nvSpPr>
          <p:cNvPr id="208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AutoShape 32"/>
          <p:cNvSpPr>
            <a:spLocks noChangeAspect="1" noChangeArrowheads="1"/>
          </p:cNvSpPr>
          <p:nvPr/>
        </p:nvSpPr>
        <p:spPr bwMode="auto">
          <a:xfrm>
            <a:off x="2114185" y="1233580"/>
            <a:ext cx="5848350" cy="56244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 name="Rectangle 25"/>
          <p:cNvSpPr>
            <a:spLocks noChangeArrowheads="1"/>
          </p:cNvSpPr>
          <p:nvPr/>
        </p:nvSpPr>
        <p:spPr bwMode="auto">
          <a:xfrm>
            <a:off x="3657601" y="952906"/>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Calibri" pitchFamily="34" charset="0"/>
                <a:cs typeface="Cordia New" pitchFamily="34" charset="-34"/>
              </a:rPr>
              <a:t>Research question</a:t>
            </a:r>
            <a:endParaRPr kumimoji="0" lang="en-US" sz="2400" b="1" i="0" u="none" strike="noStrike" cap="none" normalizeH="0" baseline="0" dirty="0">
              <a:ln>
                <a:noFill/>
              </a:ln>
              <a:solidFill>
                <a:schemeClr val="tx1"/>
              </a:solidFill>
              <a:effectLst/>
              <a:latin typeface="Arial" pitchFamily="34" charset="0"/>
            </a:endParaRPr>
          </a:p>
        </p:txBody>
      </p:sp>
      <p:sp>
        <p:nvSpPr>
          <p:cNvPr id="26" name="Rectangle 26"/>
          <p:cNvSpPr>
            <a:spLocks noChangeArrowheads="1"/>
          </p:cNvSpPr>
          <p:nvPr/>
        </p:nvSpPr>
        <p:spPr bwMode="auto">
          <a:xfrm>
            <a:off x="3653200" y="3487113"/>
            <a:ext cx="201068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Hypothesis</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654460" y="4717677"/>
            <a:ext cx="2010020" cy="712830"/>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Experiment</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3653388" y="5940398"/>
            <a:ext cx="2008591" cy="7103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cs typeface="Arial" pitchFamily="34" charset="0"/>
              </a:rPr>
              <a:t>Conclusion</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sp>
        <p:nvSpPr>
          <p:cNvPr id="32" name="Down Arrow 32"/>
          <p:cNvSpPr>
            <a:spLocks noChangeArrowheads="1"/>
          </p:cNvSpPr>
          <p:nvPr/>
        </p:nvSpPr>
        <p:spPr bwMode="auto">
          <a:xfrm>
            <a:off x="4399439" y="1851813"/>
            <a:ext cx="6376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Down Arrow 33"/>
          <p:cNvSpPr>
            <a:spLocks noChangeArrowheads="1"/>
          </p:cNvSpPr>
          <p:nvPr/>
        </p:nvSpPr>
        <p:spPr bwMode="auto">
          <a:xfrm>
            <a:off x="4399439" y="4323752"/>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Down Arrow 34"/>
          <p:cNvSpPr>
            <a:spLocks noChangeArrowheads="1"/>
          </p:cNvSpPr>
          <p:nvPr/>
        </p:nvSpPr>
        <p:spPr bwMode="auto">
          <a:xfrm>
            <a:off x="4399539" y="5514067"/>
            <a:ext cx="637571" cy="352170"/>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3653860" y="2222825"/>
            <a:ext cx="2010020" cy="71394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itchFamily="34" charset="0"/>
                <a:ea typeface="Times New Roman" pitchFamily="18" charset="0"/>
                <a:cs typeface="Arial" pitchFamily="34" charset="0"/>
              </a:rPr>
              <a:t>Background research</a:t>
            </a:r>
            <a:endParaRPr kumimoji="0" 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Down Arrow 16"/>
          <p:cNvSpPr>
            <a:spLocks noChangeArrowheads="1"/>
          </p:cNvSpPr>
          <p:nvPr/>
        </p:nvSpPr>
        <p:spPr bwMode="auto">
          <a:xfrm>
            <a:off x="4401339" y="3072786"/>
            <a:ext cx="636971" cy="352059"/>
          </a:xfrm>
          <a:prstGeom prst="downArrow">
            <a:avLst>
              <a:gd name="adj1" fmla="val 50000"/>
              <a:gd name="adj2" fmla="val 5000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Cordia New" pitchFamily="34" charset="-34"/>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ounded Rectangle 2"/>
          <p:cNvSpPr>
            <a:spLocks noChangeArrowheads="1"/>
          </p:cNvSpPr>
          <p:nvPr/>
        </p:nvSpPr>
        <p:spPr bwMode="auto">
          <a:xfrm>
            <a:off x="5834498" y="1622465"/>
            <a:ext cx="2896121" cy="91830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I</a:t>
            </a:r>
            <a:r>
              <a:rPr kumimoji="0" lang="en-US" b="0" i="0" u="none" strike="noStrike" cap="none" normalizeH="0" dirty="0">
                <a:ln>
                  <a:noFill/>
                </a:ln>
                <a:solidFill>
                  <a:schemeClr val="tx1"/>
                </a:solidFill>
                <a:effectLst/>
                <a:latin typeface="Arial" pitchFamily="34" charset="0"/>
                <a:ea typeface="Times New Roman" pitchFamily="18" charset="0"/>
              </a:rPr>
              <a:t> want to buy </a:t>
            </a:r>
            <a:r>
              <a:rPr lang="en-US" dirty="0">
                <a:latin typeface="Arial" pitchFamily="34" charset="0"/>
                <a:ea typeface="Times New Roman" pitchFamily="18" charset="0"/>
              </a:rPr>
              <a:t>t</a:t>
            </a:r>
            <a:r>
              <a:rPr kumimoji="0" lang="en-US" b="0" i="0" u="none" strike="noStrike" cap="none" normalizeH="0" dirty="0">
                <a:ln>
                  <a:noFill/>
                </a:ln>
                <a:solidFill>
                  <a:schemeClr val="tx1"/>
                </a:solidFill>
                <a:effectLst/>
                <a:latin typeface="Arial" pitchFamily="34" charset="0"/>
                <a:ea typeface="Times New Roman" pitchFamily="18" charset="0"/>
              </a:rPr>
              <a:t>he new product, but don’t know if it is worth buying.</a:t>
            </a:r>
            <a:endParaRPr kumimoji="0" lang="en-US" b="0" i="0" u="none" strike="noStrike" cap="none" normalizeH="0" baseline="0" dirty="0">
              <a:ln>
                <a:noFill/>
              </a:ln>
              <a:solidFill>
                <a:schemeClr val="tx1"/>
              </a:solidFill>
              <a:effectLst/>
              <a:latin typeface="Arial" pitchFamily="34" charset="0"/>
            </a:endParaRPr>
          </a:p>
        </p:txBody>
      </p:sp>
      <p:sp>
        <p:nvSpPr>
          <p:cNvPr id="14" name="Rounded Rectangle 14"/>
          <p:cNvSpPr>
            <a:spLocks noChangeArrowheads="1"/>
          </p:cNvSpPr>
          <p:nvPr/>
        </p:nvSpPr>
        <p:spPr bwMode="auto">
          <a:xfrm>
            <a:off x="1109231" y="1446765"/>
            <a:ext cx="2204687" cy="88106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lvl="0" defTabSz="914400"/>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Search</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 Google; </a:t>
            </a: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Read </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review from other </a:t>
            </a:r>
            <a:r>
              <a:rPr lang="en-US" dirty="0">
                <a:latin typeface="Arial" pitchFamily="34" charset="0"/>
                <a:ea typeface="Calibri" pitchFamily="34" charset="0"/>
                <a:cs typeface="Cordia New" pitchFamily="34" charset="-34"/>
              </a:rPr>
              <a:t>consumers.</a:t>
            </a:r>
            <a:endParaRPr kumimoji="0" lang="en-US" b="0" i="0" u="none" strike="noStrike" cap="none" normalizeH="0" baseline="0" dirty="0">
              <a:ln>
                <a:noFill/>
              </a:ln>
              <a:solidFill>
                <a:schemeClr val="tx1"/>
              </a:solidFill>
              <a:effectLst/>
              <a:latin typeface="Arial" pitchFamily="34" charset="0"/>
            </a:endParaRPr>
          </a:p>
        </p:txBody>
      </p:sp>
      <p:sp>
        <p:nvSpPr>
          <p:cNvPr id="18" name="Rounded Rectangle 18"/>
          <p:cNvSpPr>
            <a:spLocks noChangeArrowheads="1"/>
          </p:cNvSpPr>
          <p:nvPr/>
        </p:nvSpPr>
        <p:spPr bwMode="auto">
          <a:xfrm>
            <a:off x="5874971" y="4332437"/>
            <a:ext cx="3092518" cy="152752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Know whether</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the buying decision </a:t>
            </a:r>
            <a:r>
              <a:rPr lang="en-US" dirty="0">
                <a:latin typeface="Arial" pitchFamily="34" charset="0"/>
                <a:ea typeface="Times New Roman" pitchFamily="18" charset="0"/>
              </a:rPr>
              <a:t>is correct.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Recommend (or</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not recommend)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the</a:t>
            </a:r>
            <a:r>
              <a:rPr kumimoji="0" lang="en-US" b="0" i="0" u="none" strike="noStrike" cap="none" normalizeH="0" dirty="0">
                <a:ln>
                  <a:noFill/>
                </a:ln>
                <a:solidFill>
                  <a:schemeClr val="tx1"/>
                </a:solidFill>
                <a:effectLst/>
                <a:latin typeface="Arial" pitchFamily="34" charset="0"/>
                <a:ea typeface="Times New Roman" pitchFamily="18" charset="0"/>
                <a:cs typeface="Arial" pitchFamily="34" charset="0"/>
              </a:rPr>
              <a:t> product to others.</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9" name="Rounded Rectangle 19"/>
          <p:cNvSpPr>
            <a:spLocks noChangeArrowheads="1"/>
          </p:cNvSpPr>
          <p:nvPr/>
        </p:nvSpPr>
        <p:spPr bwMode="auto">
          <a:xfrm>
            <a:off x="1181465" y="3943162"/>
            <a:ext cx="2132453" cy="990523"/>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Calibri" pitchFamily="34" charset="0"/>
                <a:cs typeface="Cordia New" pitchFamily="34" charset="-34"/>
              </a:rPr>
              <a:t>Buy </a:t>
            </a:r>
            <a:r>
              <a:rPr lang="en-US" dirty="0">
                <a:latin typeface="Arial" pitchFamily="34" charset="0"/>
                <a:ea typeface="Calibri" pitchFamily="34" charset="0"/>
                <a:cs typeface="Cordia New" pitchFamily="34" charset="-34"/>
              </a:rPr>
              <a:t>or</a:t>
            </a:r>
            <a:r>
              <a:rPr kumimoji="0" lang="en-US" b="0" i="0" u="none" strike="noStrike" cap="none" normalizeH="0" dirty="0">
                <a:ln>
                  <a:noFill/>
                </a:ln>
                <a:solidFill>
                  <a:schemeClr val="tx1"/>
                </a:solidFill>
                <a:effectLst/>
                <a:latin typeface="Arial" pitchFamily="34" charset="0"/>
                <a:ea typeface="Calibri" pitchFamily="34" charset="0"/>
                <a:cs typeface="Cordia New" pitchFamily="34" charset="-34"/>
              </a:rPr>
              <a:t> try the product.</a:t>
            </a:r>
            <a:endPar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grpSp>
        <p:nvGrpSpPr>
          <p:cNvPr id="6" name="Group 5"/>
          <p:cNvGrpSpPr>
            <a:grpSpLocks/>
          </p:cNvGrpSpPr>
          <p:nvPr/>
        </p:nvGrpSpPr>
        <p:grpSpPr bwMode="auto">
          <a:xfrm>
            <a:off x="5661979" y="1289333"/>
            <a:ext cx="1150028" cy="333133"/>
            <a:chOff x="36343" y="2374"/>
            <a:chExt cx="11499" cy="3010"/>
          </a:xfrm>
        </p:grpSpPr>
        <p:sp>
          <p:nvSpPr>
            <p:cNvPr id="10" name="Straight Connector 3"/>
            <p:cNvSpPr>
              <a:spLocks noChangeShapeType="1"/>
            </p:cNvSpPr>
            <p:nvPr/>
          </p:nvSpPr>
          <p:spPr bwMode="auto">
            <a:xfrm flipH="1" flipV="1">
              <a:off x="44678" y="2374"/>
              <a:ext cx="3164" cy="30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Straight Connector 4"/>
            <p:cNvSpPr>
              <a:spLocks noChangeShapeType="1"/>
            </p:cNvSpPr>
            <p:nvPr/>
          </p:nvSpPr>
          <p:spPr bwMode="auto">
            <a:xfrm flipH="1" flipV="1">
              <a:off x="36343" y="2374"/>
              <a:ext cx="83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8"/>
          <p:cNvGrpSpPr>
            <a:grpSpLocks/>
          </p:cNvGrpSpPr>
          <p:nvPr/>
        </p:nvGrpSpPr>
        <p:grpSpPr bwMode="auto">
          <a:xfrm>
            <a:off x="2674247" y="2327829"/>
            <a:ext cx="978953" cy="213161"/>
            <a:chOff x="6469" y="11413"/>
            <a:chExt cx="11636" cy="1925"/>
          </a:xfrm>
        </p:grpSpPr>
        <p:sp>
          <p:nvSpPr>
            <p:cNvPr id="7" name="Straight Connector 6"/>
            <p:cNvSpPr>
              <a:spLocks noChangeShapeType="1"/>
            </p:cNvSpPr>
            <p:nvPr/>
          </p:nvSpPr>
          <p:spPr bwMode="auto">
            <a:xfrm>
              <a:off x="6469" y="11413"/>
              <a:ext cx="2460" cy="192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8930" y="13336"/>
              <a:ext cx="917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p:cNvGrpSpPr>
            <a:grpSpLocks/>
          </p:cNvGrpSpPr>
          <p:nvPr/>
        </p:nvGrpSpPr>
        <p:grpSpPr bwMode="auto">
          <a:xfrm>
            <a:off x="5661979" y="3787252"/>
            <a:ext cx="1189732" cy="330920"/>
            <a:chOff x="-3309" y="-4818"/>
            <a:chExt cx="11901" cy="3001"/>
          </a:xfrm>
        </p:grpSpPr>
        <p:sp>
          <p:nvSpPr>
            <p:cNvPr id="28" name="Straight Connector 28"/>
            <p:cNvSpPr>
              <a:spLocks noChangeShapeType="1"/>
            </p:cNvSpPr>
            <p:nvPr/>
          </p:nvSpPr>
          <p:spPr bwMode="auto">
            <a:xfrm flipH="1">
              <a:off x="7286" y="-4818"/>
              <a:ext cx="1306" cy="29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Straight Connector 30"/>
            <p:cNvSpPr>
              <a:spLocks noChangeShapeType="1"/>
            </p:cNvSpPr>
            <p:nvPr/>
          </p:nvSpPr>
          <p:spPr bwMode="auto">
            <a:xfrm flipH="1">
              <a:off x="-3309" y="-1820"/>
              <a:ext cx="10596"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2761657" y="4936783"/>
            <a:ext cx="891543" cy="346370"/>
            <a:chOff x="3085" y="-207"/>
            <a:chExt cx="10745" cy="2553"/>
          </a:xfrm>
        </p:grpSpPr>
        <p:sp>
          <p:nvSpPr>
            <p:cNvPr id="35" name="Straight Connector 35"/>
            <p:cNvSpPr>
              <a:spLocks noChangeShapeType="1"/>
            </p:cNvSpPr>
            <p:nvPr/>
          </p:nvSpPr>
          <p:spPr bwMode="auto">
            <a:xfrm>
              <a:off x="3085" y="-207"/>
              <a:ext cx="3502" cy="254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Straight Connector 37"/>
            <p:cNvSpPr>
              <a:spLocks noChangeShapeType="1"/>
            </p:cNvSpPr>
            <p:nvPr/>
          </p:nvSpPr>
          <p:spPr bwMode="auto">
            <a:xfrm>
              <a:off x="6587" y="2335"/>
              <a:ext cx="7244" cy="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8"/>
          <p:cNvGrpSpPr>
            <a:grpSpLocks/>
          </p:cNvGrpSpPr>
          <p:nvPr/>
        </p:nvGrpSpPr>
        <p:grpSpPr bwMode="auto">
          <a:xfrm>
            <a:off x="5666380" y="5857184"/>
            <a:ext cx="1145627" cy="302785"/>
            <a:chOff x="20" y="-1921"/>
            <a:chExt cx="11463" cy="4740"/>
          </a:xfrm>
        </p:grpSpPr>
        <p:sp>
          <p:nvSpPr>
            <p:cNvPr id="39" name="Straight Connector 39"/>
            <p:cNvSpPr>
              <a:spLocks noChangeShapeType="1"/>
            </p:cNvSpPr>
            <p:nvPr/>
          </p:nvSpPr>
          <p:spPr bwMode="auto">
            <a:xfrm flipH="1">
              <a:off x="8082" y="-1921"/>
              <a:ext cx="3401" cy="47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Straight Connector 40"/>
            <p:cNvSpPr>
              <a:spLocks noChangeShapeType="1"/>
            </p:cNvSpPr>
            <p:nvPr/>
          </p:nvSpPr>
          <p:spPr bwMode="auto">
            <a:xfrm flipH="1">
              <a:off x="20" y="2814"/>
              <a:ext cx="8060" cy="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ounded Rectangle 17"/>
          <p:cNvSpPr>
            <a:spLocks noChangeArrowheads="1"/>
          </p:cNvSpPr>
          <p:nvPr/>
        </p:nvSpPr>
        <p:spPr bwMode="auto">
          <a:xfrm>
            <a:off x="5831298" y="2803541"/>
            <a:ext cx="3046339" cy="1099704"/>
          </a:xfrm>
          <a:prstGeom prst="roundRect">
            <a:avLst>
              <a:gd name="adj" fmla="val 16667"/>
            </a:avLst>
          </a:prstGeom>
          <a:solidFill>
            <a:srgbClr val="FFFFFF"/>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defTabSz="914400"/>
            <a:r>
              <a:rPr lang="en-US" dirty="0">
                <a:latin typeface="Arial" pitchFamily="34" charset="0"/>
                <a:cs typeface="Cordia New" pitchFamily="34" charset="-34"/>
              </a:rPr>
              <a:t>Justify whether the information from the review is convincing.</a:t>
            </a:r>
            <a:endParaRPr lang="en-US" dirty="0">
              <a:latin typeface="Arial" pitchFamily="34" charset="0"/>
            </a:endParaRPr>
          </a:p>
        </p:txBody>
      </p:sp>
    </p:spTree>
    <p:extLst>
      <p:ext uri="{BB962C8B-B14F-4D97-AF65-F5344CB8AC3E}">
        <p14:creationId xmlns:p14="http://schemas.microsoft.com/office/powerpoint/2010/main" val="38182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19" grpId="0"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FAB6E49-A5D0-47A7-9FAC-4126D9A75A49}"/>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Example of mediating effect</a:t>
            </a:r>
          </a:p>
        </p:txBody>
      </p:sp>
      <p:sp>
        <p:nvSpPr>
          <p:cNvPr id="55299" name="TextBox 1">
            <a:extLst>
              <a:ext uri="{FF2B5EF4-FFF2-40B4-BE49-F238E27FC236}">
                <a16:creationId xmlns:a16="http://schemas.microsoft.com/office/drawing/2014/main" id="{3305FD82-9F6C-4C73-814C-227610E31CFC}"/>
              </a:ext>
            </a:extLst>
          </p:cNvPr>
          <p:cNvSpPr txBox="1">
            <a:spLocks noChangeArrowheads="1"/>
          </p:cNvSpPr>
          <p:nvPr/>
        </p:nvSpPr>
        <p:spPr bwMode="auto">
          <a:xfrm>
            <a:off x="2058988" y="1476375"/>
            <a:ext cx="5916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3200"/>
              <a:t>Does Superstitious Behaviors</a:t>
            </a:r>
          </a:p>
          <a:p>
            <a:pPr algn="ctr"/>
            <a:r>
              <a:rPr lang="en-US" altLang="en-US" sz="3200"/>
              <a:t>make people success?</a:t>
            </a:r>
          </a:p>
        </p:txBody>
      </p:sp>
      <p:sp>
        <p:nvSpPr>
          <p:cNvPr id="8" name="Oval 7">
            <a:extLst>
              <a:ext uri="{FF2B5EF4-FFF2-40B4-BE49-F238E27FC236}">
                <a16:creationId xmlns:a16="http://schemas.microsoft.com/office/drawing/2014/main" id="{544770DD-7C32-4B3F-B234-B24E2E2C772D}"/>
              </a:ext>
            </a:extLst>
          </p:cNvPr>
          <p:cNvSpPr/>
          <p:nvPr/>
        </p:nvSpPr>
        <p:spPr>
          <a:xfrm>
            <a:off x="1300163"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altLang="en-US" sz="2000" b="1" dirty="0">
                <a:solidFill>
                  <a:schemeClr val="tx1"/>
                </a:solidFill>
                <a:cs typeface="Arial" pitchFamily="34" charset="0"/>
              </a:rPr>
              <a:t>Superstitious Behaviors</a:t>
            </a:r>
            <a:endParaRPr lang="en-US" sz="2000" b="1" dirty="0">
              <a:solidFill>
                <a:schemeClr val="tx1"/>
              </a:solidFill>
            </a:endParaRPr>
          </a:p>
        </p:txBody>
      </p:sp>
      <p:sp>
        <p:nvSpPr>
          <p:cNvPr id="13" name="Oval 12">
            <a:extLst>
              <a:ext uri="{FF2B5EF4-FFF2-40B4-BE49-F238E27FC236}">
                <a16:creationId xmlns:a16="http://schemas.microsoft.com/office/drawing/2014/main" id="{CCDD17B7-DE08-43C8-8714-52CE115D308F}"/>
              </a:ext>
            </a:extLst>
          </p:cNvPr>
          <p:cNvSpPr/>
          <p:nvPr/>
        </p:nvSpPr>
        <p:spPr>
          <a:xfrm>
            <a:off x="6800850"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altLang="en-US" sz="2000" b="1" dirty="0">
                <a:solidFill>
                  <a:schemeClr val="tx1"/>
                </a:solidFill>
                <a:cs typeface="Arial" pitchFamily="34" charset="0"/>
              </a:rPr>
              <a:t>Success</a:t>
            </a:r>
            <a:endParaRPr lang="en-US" sz="2000" b="1" dirty="0">
              <a:solidFill>
                <a:schemeClr val="tx1"/>
              </a:solidFill>
            </a:endParaRPr>
          </a:p>
        </p:txBody>
      </p:sp>
      <p:cxnSp>
        <p:nvCxnSpPr>
          <p:cNvPr id="14" name="Straight Arrow Connector 13">
            <a:extLst>
              <a:ext uri="{FF2B5EF4-FFF2-40B4-BE49-F238E27FC236}">
                <a16:creationId xmlns:a16="http://schemas.microsoft.com/office/drawing/2014/main" id="{0670009A-D3E1-4F43-B7DB-87561F33C9C4}"/>
              </a:ext>
            </a:extLst>
          </p:cNvPr>
          <p:cNvCxnSpPr>
            <a:stCxn id="13" idx="2"/>
            <a:endCxn id="8" idx="6"/>
          </p:cNvCxnSpPr>
          <p:nvPr/>
        </p:nvCxnSpPr>
        <p:spPr>
          <a:xfrm flipH="1">
            <a:off x="3649663" y="5068888"/>
            <a:ext cx="3151187" cy="0"/>
          </a:xfrm>
          <a:prstGeom prst="straightConnector1">
            <a:avLst/>
          </a:prstGeom>
          <a:ln w="28575">
            <a:prstDash val="sysDash"/>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5" name="TextBox 9">
            <a:extLst>
              <a:ext uri="{FF2B5EF4-FFF2-40B4-BE49-F238E27FC236}">
                <a16:creationId xmlns:a16="http://schemas.microsoft.com/office/drawing/2014/main" id="{F1A65720-FE21-4AE1-8B52-36081855E9A9}"/>
              </a:ext>
            </a:extLst>
          </p:cNvPr>
          <p:cNvSpPr txBox="1">
            <a:spLocks noChangeArrowheads="1"/>
          </p:cNvSpPr>
          <p:nvPr/>
        </p:nvSpPr>
        <p:spPr bwMode="auto">
          <a:xfrm>
            <a:off x="4164013" y="5124450"/>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a:t>No direct relationship</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31B16E6-240D-48B0-8448-5FA41C0652E5}"/>
              </a:ext>
            </a:extLst>
          </p:cNvPr>
          <p:cNvSpPr>
            <a:spLocks noGrp="1"/>
          </p:cNvSpPr>
          <p:nvPr>
            <p:ph type="title"/>
          </p:nvPr>
        </p:nvSpPr>
        <p:spPr>
          <a:xfrm>
            <a:off x="1300163" y="203200"/>
            <a:ext cx="7986712" cy="881063"/>
          </a:xfrm>
        </p:spPr>
        <p:txBody>
          <a:bodyPr/>
          <a:lstStyle/>
          <a:p>
            <a:pPr eaLnBrk="1" hangingPunct="1"/>
            <a:r>
              <a:rPr lang="en-US" altLang="en-US">
                <a:cs typeface="Times New Roman" panose="02020603050405020304" pitchFamily="18" charset="0"/>
              </a:rPr>
              <a:t>Example of mediating effect</a:t>
            </a:r>
          </a:p>
        </p:txBody>
      </p:sp>
      <p:sp>
        <p:nvSpPr>
          <p:cNvPr id="6" name="Oval 5">
            <a:extLst>
              <a:ext uri="{FF2B5EF4-FFF2-40B4-BE49-F238E27FC236}">
                <a16:creationId xmlns:a16="http://schemas.microsoft.com/office/drawing/2014/main" id="{B0DEDB0F-934F-4F9D-B02A-3BAB88D3AE8B}"/>
              </a:ext>
            </a:extLst>
          </p:cNvPr>
          <p:cNvSpPr/>
          <p:nvPr/>
        </p:nvSpPr>
        <p:spPr>
          <a:xfrm>
            <a:off x="1300163"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altLang="en-US" sz="2000" b="1" dirty="0">
                <a:solidFill>
                  <a:schemeClr val="tx1"/>
                </a:solidFill>
                <a:cs typeface="Arial" pitchFamily="34" charset="0"/>
              </a:rPr>
              <a:t>Superstitious Behaviors</a:t>
            </a:r>
            <a:endParaRPr lang="en-US" sz="2000" b="1" dirty="0">
              <a:solidFill>
                <a:schemeClr val="tx1"/>
              </a:solidFill>
            </a:endParaRPr>
          </a:p>
        </p:txBody>
      </p:sp>
      <p:sp>
        <p:nvSpPr>
          <p:cNvPr id="7" name="Oval 6">
            <a:extLst>
              <a:ext uri="{FF2B5EF4-FFF2-40B4-BE49-F238E27FC236}">
                <a16:creationId xmlns:a16="http://schemas.microsoft.com/office/drawing/2014/main" id="{E8A5710F-4127-49B8-B471-85A8A9FEA237}"/>
              </a:ext>
            </a:extLst>
          </p:cNvPr>
          <p:cNvSpPr/>
          <p:nvPr/>
        </p:nvSpPr>
        <p:spPr>
          <a:xfrm>
            <a:off x="6800850" y="4392613"/>
            <a:ext cx="2349500" cy="1354137"/>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altLang="en-US" sz="2000" b="1" dirty="0">
                <a:solidFill>
                  <a:schemeClr val="tx1"/>
                </a:solidFill>
                <a:cs typeface="Arial" pitchFamily="34" charset="0"/>
              </a:rPr>
              <a:t>Success</a:t>
            </a:r>
            <a:endParaRPr lang="en-US" sz="2000" b="1" dirty="0">
              <a:solidFill>
                <a:schemeClr val="tx1"/>
              </a:solidFill>
            </a:endParaRPr>
          </a:p>
        </p:txBody>
      </p:sp>
      <p:cxnSp>
        <p:nvCxnSpPr>
          <p:cNvPr id="8" name="Straight Arrow Connector 7">
            <a:extLst>
              <a:ext uri="{FF2B5EF4-FFF2-40B4-BE49-F238E27FC236}">
                <a16:creationId xmlns:a16="http://schemas.microsoft.com/office/drawing/2014/main" id="{E16570D5-473C-42F1-B4AD-73B56D515EB6}"/>
              </a:ext>
            </a:extLst>
          </p:cNvPr>
          <p:cNvCxnSpPr>
            <a:stCxn id="7" idx="2"/>
            <a:endCxn id="6" idx="6"/>
          </p:cNvCxnSpPr>
          <p:nvPr/>
        </p:nvCxnSpPr>
        <p:spPr>
          <a:xfrm flipH="1">
            <a:off x="3649663" y="5068888"/>
            <a:ext cx="3151187" cy="0"/>
          </a:xfrm>
          <a:prstGeom prst="straightConnector1">
            <a:avLst/>
          </a:prstGeom>
          <a:ln w="28575">
            <a:prstDash val="sysDash"/>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388D43CA-24A5-4F8F-B483-7F6ADAD3AC10}"/>
              </a:ext>
            </a:extLst>
          </p:cNvPr>
          <p:cNvSpPr/>
          <p:nvPr/>
        </p:nvSpPr>
        <p:spPr>
          <a:xfrm>
            <a:off x="3894138" y="2198688"/>
            <a:ext cx="2349500" cy="1354137"/>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r>
              <a:rPr lang="en-US" sz="2000" b="1" dirty="0">
                <a:solidFill>
                  <a:schemeClr val="tx1"/>
                </a:solidFill>
              </a:rPr>
              <a:t>Confidence</a:t>
            </a:r>
          </a:p>
        </p:txBody>
      </p:sp>
      <p:cxnSp>
        <p:nvCxnSpPr>
          <p:cNvPr id="11" name="Straight Arrow Connector 10">
            <a:extLst>
              <a:ext uri="{FF2B5EF4-FFF2-40B4-BE49-F238E27FC236}">
                <a16:creationId xmlns:a16="http://schemas.microsoft.com/office/drawing/2014/main" id="{5D0EE904-4081-46C6-88A4-47696420DFFD}"/>
              </a:ext>
            </a:extLst>
          </p:cNvPr>
          <p:cNvCxnSpPr>
            <a:stCxn id="9" idx="3"/>
            <a:endCxn id="6" idx="7"/>
          </p:cNvCxnSpPr>
          <p:nvPr/>
        </p:nvCxnSpPr>
        <p:spPr>
          <a:xfrm flipH="1">
            <a:off x="3305175" y="3354388"/>
            <a:ext cx="933450" cy="1236662"/>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35A2B4E-8F42-4360-BB43-AFA68DD8F061}"/>
              </a:ext>
            </a:extLst>
          </p:cNvPr>
          <p:cNvCxnSpPr>
            <a:stCxn id="7" idx="1"/>
            <a:endCxn id="9" idx="5"/>
          </p:cNvCxnSpPr>
          <p:nvPr/>
        </p:nvCxnSpPr>
        <p:spPr>
          <a:xfrm flipH="1" flipV="1">
            <a:off x="5899150" y="3354388"/>
            <a:ext cx="1246188" cy="1236662"/>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56329" name="TextBox 9">
            <a:extLst>
              <a:ext uri="{FF2B5EF4-FFF2-40B4-BE49-F238E27FC236}">
                <a16:creationId xmlns:a16="http://schemas.microsoft.com/office/drawing/2014/main" id="{70A7D205-2CEE-4DBB-A924-559B7C2B300B}"/>
              </a:ext>
            </a:extLst>
          </p:cNvPr>
          <p:cNvSpPr txBox="1">
            <a:spLocks noChangeArrowheads="1"/>
          </p:cNvSpPr>
          <p:nvPr/>
        </p:nvSpPr>
        <p:spPr bwMode="auto">
          <a:xfrm>
            <a:off x="4164013" y="5124450"/>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600" b="1" dirty="0"/>
              <a:t>No direct relationship</a:t>
            </a:r>
          </a:p>
        </p:txBody>
      </p:sp>
      <p:sp>
        <p:nvSpPr>
          <p:cNvPr id="14" name="TextBox 13">
            <a:extLst>
              <a:ext uri="{FF2B5EF4-FFF2-40B4-BE49-F238E27FC236}">
                <a16:creationId xmlns:a16="http://schemas.microsoft.com/office/drawing/2014/main" id="{E0438D7A-E046-4FED-9C77-B2402B186CEC}"/>
              </a:ext>
            </a:extLst>
          </p:cNvPr>
          <p:cNvSpPr txBox="1">
            <a:spLocks noChangeArrowheads="1"/>
          </p:cNvSpPr>
          <p:nvPr/>
        </p:nvSpPr>
        <p:spPr bwMode="auto">
          <a:xfrm>
            <a:off x="1003300" y="5864225"/>
            <a:ext cx="8042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t>Increased confidence "</a:t>
            </a:r>
            <a:r>
              <a:rPr lang="en-US" altLang="en-US" sz="2400" b="1" dirty="0">
                <a:solidFill>
                  <a:srgbClr val="FF0000"/>
                </a:solidFill>
              </a:rPr>
              <a:t>mediates” </a:t>
            </a:r>
            <a:r>
              <a:rPr lang="en-US" altLang="en-US" sz="2400" dirty="0">
                <a:solidFill>
                  <a:srgbClr val="FF0000"/>
                </a:solidFill>
              </a:rPr>
              <a:t>the positive linkage between </a:t>
            </a:r>
            <a:r>
              <a:rPr lang="en-US" altLang="en-US" sz="2400" b="1" dirty="0"/>
              <a:t>Superstitious Behaviors</a:t>
            </a:r>
            <a:r>
              <a:rPr lang="en-US" altLang="en-US" sz="2400" b="1" dirty="0">
                <a:cs typeface="Times New Roman" panose="02020603050405020304" pitchFamily="18" charset="0"/>
              </a:rPr>
              <a:t> </a:t>
            </a:r>
            <a:r>
              <a:rPr lang="en-US" altLang="en-US" sz="2400" dirty="0">
                <a:solidFill>
                  <a:srgbClr val="FF0000"/>
                </a:solidFill>
              </a:rPr>
              <a:t>and </a:t>
            </a:r>
            <a:r>
              <a:rPr lang="en-US" altLang="en-US" sz="2400" b="1" dirty="0"/>
              <a:t>Success</a:t>
            </a:r>
            <a:endParaRPr lang="en-US" altLang="en-US" sz="2400" b="1" dirty="0">
              <a:cs typeface="Times New Roman" panose="02020603050405020304" pitchFamily="18" charset="0"/>
            </a:endParaRPr>
          </a:p>
        </p:txBody>
      </p:sp>
      <p:sp>
        <p:nvSpPr>
          <p:cNvPr id="12" name="TextBox 11">
            <a:extLst>
              <a:ext uri="{FF2B5EF4-FFF2-40B4-BE49-F238E27FC236}">
                <a16:creationId xmlns:a16="http://schemas.microsoft.com/office/drawing/2014/main" id="{26F8D2B9-42B6-4649-BB23-BAB5F9A5CA5B}"/>
              </a:ext>
            </a:extLst>
          </p:cNvPr>
          <p:cNvSpPr txBox="1">
            <a:spLocks noChangeArrowheads="1"/>
          </p:cNvSpPr>
          <p:nvPr/>
        </p:nvSpPr>
        <p:spPr bwMode="auto">
          <a:xfrm>
            <a:off x="1104900" y="968375"/>
            <a:ext cx="773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t>Superstitious Behaviors</a:t>
            </a:r>
            <a:r>
              <a:rPr lang="en-US" altLang="en-US" sz="2000" b="1">
                <a:cs typeface="Times New Roman" panose="02020603050405020304" pitchFamily="18" charset="0"/>
              </a:rPr>
              <a:t> </a:t>
            </a:r>
            <a:r>
              <a:rPr lang="en-US" altLang="en-US" sz="2000"/>
              <a:t>do not directly make people </a:t>
            </a:r>
            <a:r>
              <a:rPr lang="en-US" altLang="en-US" sz="2000" b="1"/>
              <a:t>be successful</a:t>
            </a:r>
            <a:r>
              <a:rPr lang="en-US" altLang="en-US" sz="2000"/>
              <a:t>.</a:t>
            </a:r>
            <a:endParaRPr lang="en-US" altLang="en-US" sz="2000">
              <a:cs typeface="Times New Roman" panose="02020603050405020304" pitchFamily="18" charset="0"/>
            </a:endParaRPr>
          </a:p>
          <a:p>
            <a:r>
              <a:rPr lang="en-US" altLang="en-US" sz="2000"/>
              <a:t>However, </a:t>
            </a:r>
            <a:r>
              <a:rPr lang="en-US" altLang="en-US" sz="2000" b="1"/>
              <a:t>Superstitious Behaviors</a:t>
            </a:r>
            <a:r>
              <a:rPr lang="en-US" altLang="en-US" sz="2000"/>
              <a:t> can help people increase </a:t>
            </a:r>
            <a:r>
              <a:rPr lang="en-US" altLang="en-US" sz="2000" b="1"/>
              <a:t>confidence</a:t>
            </a:r>
            <a:r>
              <a:rPr lang="en-US" altLang="en-US" sz="2000"/>
              <a:t>, which in turn, increases their chance of </a:t>
            </a:r>
            <a:r>
              <a:rPr lang="en-US" altLang="en-US" sz="2000" b="1"/>
              <a:t>success</a:t>
            </a:r>
            <a:r>
              <a:rPr lang="en-US" altLang="en-US" sz="2000"/>
              <a:t>.</a:t>
            </a:r>
          </a:p>
        </p:txBody>
      </p:sp>
      <p:sp>
        <p:nvSpPr>
          <p:cNvPr id="16" name="TextBox 18">
            <a:extLst>
              <a:ext uri="{FF2B5EF4-FFF2-40B4-BE49-F238E27FC236}">
                <a16:creationId xmlns:a16="http://schemas.microsoft.com/office/drawing/2014/main" id="{319403FE-D6D2-45B6-AFF3-73B3FE920873}"/>
              </a:ext>
            </a:extLst>
          </p:cNvPr>
          <p:cNvSpPr txBox="1">
            <a:spLocks noChangeArrowheads="1"/>
          </p:cNvSpPr>
          <p:nvPr/>
        </p:nvSpPr>
        <p:spPr bwMode="auto">
          <a:xfrm rot="-3193401">
            <a:off x="3086100" y="3925888"/>
            <a:ext cx="160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a:t>Positive and strong</a:t>
            </a:r>
          </a:p>
        </p:txBody>
      </p:sp>
      <p:sp>
        <p:nvSpPr>
          <p:cNvPr id="19" name="TextBox 18">
            <a:extLst>
              <a:ext uri="{FF2B5EF4-FFF2-40B4-BE49-F238E27FC236}">
                <a16:creationId xmlns:a16="http://schemas.microsoft.com/office/drawing/2014/main" id="{EE03459E-A693-472A-859B-DBC14B679B9C}"/>
              </a:ext>
            </a:extLst>
          </p:cNvPr>
          <p:cNvSpPr txBox="1">
            <a:spLocks noChangeArrowheads="1"/>
          </p:cNvSpPr>
          <p:nvPr/>
        </p:nvSpPr>
        <p:spPr bwMode="auto">
          <a:xfrm rot="2579545">
            <a:off x="5503863" y="3944938"/>
            <a:ext cx="160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b="1"/>
              <a:t>Positive and strong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6" grpId="0"/>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8400" y="3773013"/>
            <a:ext cx="7772400" cy="824976"/>
          </a:xfrm>
        </p:spPr>
        <p:txBody>
          <a:bodyPr/>
          <a:lstStyle/>
          <a:p>
            <a:pPr algn="ctr"/>
            <a:r>
              <a:rPr lang="en-US" dirty="0"/>
              <a:t>experimental research</a:t>
            </a:r>
          </a:p>
        </p:txBody>
      </p:sp>
      <p:sp>
        <p:nvSpPr>
          <p:cNvPr id="4" name="Slide Number Placeholder 3"/>
          <p:cNvSpPr>
            <a:spLocks noGrp="1"/>
          </p:cNvSpPr>
          <p:nvPr>
            <p:ph type="sldNum" sz="quarter" idx="12"/>
          </p:nvPr>
        </p:nvSpPr>
        <p:spPr/>
        <p:txBody>
          <a:bodyPr/>
          <a:lstStyle/>
          <a:p>
            <a:pPr>
              <a:defRPr/>
            </a:pPr>
            <a:r>
              <a:rPr lang="en-US"/>
              <a:t>1–</a:t>
            </a:r>
            <a:fld id="{C25BC056-1D51-419D-9495-E9244759BA4B}" type="slidenum">
              <a:rPr lang="en-US" smtClean="0"/>
              <a:pPr>
                <a:defRPr/>
              </a:pPr>
              <a:t>82</a:t>
            </a:fld>
            <a:endParaRPr lang="en-US"/>
          </a:p>
        </p:txBody>
      </p:sp>
      <p:pic>
        <p:nvPicPr>
          <p:cNvPr id="2" name="Picture 1"/>
          <p:cNvPicPr>
            <a:picLocks noChangeAspect="1"/>
          </p:cNvPicPr>
          <p:nvPr/>
        </p:nvPicPr>
        <p:blipFill>
          <a:blip r:embed="rId2"/>
          <a:stretch>
            <a:fillRect/>
          </a:stretch>
        </p:blipFill>
        <p:spPr>
          <a:xfrm>
            <a:off x="3321050" y="2155562"/>
            <a:ext cx="3467100" cy="1685925"/>
          </a:xfrm>
          <a:prstGeom prst="rect">
            <a:avLst/>
          </a:prstGeom>
        </p:spPr>
      </p:pic>
    </p:spTree>
    <p:extLst>
      <p:ext uri="{BB962C8B-B14F-4D97-AF65-F5344CB8AC3E}">
        <p14:creationId xmlns:p14="http://schemas.microsoft.com/office/powerpoint/2010/main" val="3270943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ชื่อเรื่อง 1">
            <a:extLst>
              <a:ext uri="{FF2B5EF4-FFF2-40B4-BE49-F238E27FC236}">
                <a16:creationId xmlns:a16="http://schemas.microsoft.com/office/drawing/2014/main" id="{9EF0C55B-B769-4E77-BE4F-C5D5BB01042A}"/>
              </a:ext>
            </a:extLst>
          </p:cNvPr>
          <p:cNvSpPr>
            <a:spLocks noGrp="1"/>
          </p:cNvSpPr>
          <p:nvPr>
            <p:ph type="title"/>
          </p:nvPr>
        </p:nvSpPr>
        <p:spPr>
          <a:xfrm>
            <a:off x="1179513" y="265113"/>
            <a:ext cx="7761287" cy="881062"/>
          </a:xfrm>
        </p:spPr>
        <p:txBody>
          <a:bodyPr/>
          <a:lstStyle/>
          <a:p>
            <a:r>
              <a:rPr lang="en-US" altLang="en-US">
                <a:cs typeface="Times New Roman" panose="02020603050405020304" pitchFamily="18" charset="0"/>
              </a:rPr>
              <a:t>Scientific Method</a:t>
            </a:r>
            <a:endParaRPr lang="th-TH" altLang="en-US">
              <a:cs typeface="Tahoma" panose="020B0604030504040204" pitchFamily="34" charset="0"/>
            </a:endParaRPr>
          </a:p>
        </p:txBody>
      </p:sp>
      <p:sp>
        <p:nvSpPr>
          <p:cNvPr id="15363" name="ตัวยึดหมายเลขภาพนิ่ง 3">
            <a:extLst>
              <a:ext uri="{FF2B5EF4-FFF2-40B4-BE49-F238E27FC236}">
                <a16:creationId xmlns:a16="http://schemas.microsoft.com/office/drawing/2014/main" id="{94E685F0-AE83-4E02-BC63-3819CCDCB2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CAA8D7-B91B-47EB-B580-CB62BB4B339E}" type="slidenum">
              <a:rPr lang="en-US" altLang="en-US">
                <a:solidFill>
                  <a:srgbClr val="898989"/>
                </a:solidFill>
              </a:rPr>
              <a:pPr/>
              <a:t>83</a:t>
            </a:fld>
            <a:endParaRPr lang="en-US" altLang="en-US">
              <a:solidFill>
                <a:srgbClr val="898989"/>
              </a:solidFill>
            </a:endParaRPr>
          </a:p>
        </p:txBody>
      </p:sp>
      <p:sp>
        <p:nvSpPr>
          <p:cNvPr id="15364" name="Rectangle 25">
            <a:extLst>
              <a:ext uri="{FF2B5EF4-FFF2-40B4-BE49-F238E27FC236}">
                <a16:creationId xmlns:a16="http://schemas.microsoft.com/office/drawing/2014/main" id="{15F758C0-1605-4259-B0A8-F710E1D40172}"/>
              </a:ext>
            </a:extLst>
          </p:cNvPr>
          <p:cNvSpPr>
            <a:spLocks noChangeArrowheads="1"/>
          </p:cNvSpPr>
          <p:nvPr/>
        </p:nvSpPr>
        <p:spPr bwMode="auto">
          <a:xfrm>
            <a:off x="3838575" y="1065213"/>
            <a:ext cx="1830388" cy="6397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ea typeface="Calibri" panose="020F0502020204030204" pitchFamily="34" charset="0"/>
                <a:cs typeface="Cordia New" panose="020B0304020202020204" pitchFamily="34" charset="-34"/>
              </a:rPr>
              <a:t>Research question</a:t>
            </a:r>
            <a:endParaRPr lang="en-US" altLang="en-US">
              <a:latin typeface="Arial" panose="020B0604020202020204" pitchFamily="34" charset="0"/>
              <a:ea typeface="Calibri" panose="020F0502020204030204" pitchFamily="34" charset="0"/>
              <a:cs typeface="Cordia New" panose="020B0304020202020204" pitchFamily="34" charset="-34"/>
            </a:endParaRPr>
          </a:p>
        </p:txBody>
      </p:sp>
      <p:sp>
        <p:nvSpPr>
          <p:cNvPr id="15365" name="Rectangle 26">
            <a:extLst>
              <a:ext uri="{FF2B5EF4-FFF2-40B4-BE49-F238E27FC236}">
                <a16:creationId xmlns:a16="http://schemas.microsoft.com/office/drawing/2014/main" id="{411FD210-44EC-4A3B-8C38-F8E595551A32}"/>
              </a:ext>
            </a:extLst>
          </p:cNvPr>
          <p:cNvSpPr>
            <a:spLocks noChangeArrowheads="1"/>
          </p:cNvSpPr>
          <p:nvPr/>
        </p:nvSpPr>
        <p:spPr bwMode="auto">
          <a:xfrm>
            <a:off x="3835400" y="3503613"/>
            <a:ext cx="1828800" cy="6397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cs typeface="Times New Roman" panose="02020603050405020304" pitchFamily="18" charset="0"/>
              </a:rPr>
              <a:t>Hypothesis</a:t>
            </a:r>
            <a:endParaRPr lang="en-US" altLang="en-US">
              <a:latin typeface="Arial" panose="020B0604020202020204" pitchFamily="34" charset="0"/>
            </a:endParaRPr>
          </a:p>
        </p:txBody>
      </p:sp>
      <p:sp>
        <p:nvSpPr>
          <p:cNvPr id="8" name="Rectangle 27">
            <a:extLst>
              <a:ext uri="{FF2B5EF4-FFF2-40B4-BE49-F238E27FC236}">
                <a16:creationId xmlns:a16="http://schemas.microsoft.com/office/drawing/2014/main" id="{3DDE2D75-F24D-4CF4-8BC1-63F3B7124847}"/>
              </a:ext>
            </a:extLst>
          </p:cNvPr>
          <p:cNvSpPr>
            <a:spLocks noChangeArrowheads="1"/>
          </p:cNvSpPr>
          <p:nvPr/>
        </p:nvSpPr>
        <p:spPr bwMode="auto">
          <a:xfrm>
            <a:off x="3835400" y="4791075"/>
            <a:ext cx="1828800" cy="639763"/>
          </a:xfrm>
          <a:prstGeom prst="rect">
            <a:avLst/>
          </a:prstGeom>
          <a:solidFill>
            <a:schemeClr val="accent5">
              <a:lumMod val="60000"/>
              <a:lumOff val="40000"/>
            </a:schemeClr>
          </a:solidFill>
          <a:ln w="9525">
            <a:solidFill>
              <a:srgbClr val="94B64E"/>
            </a:solidFill>
            <a:miter lim="800000"/>
            <a:headEnd/>
            <a:tailEnd/>
          </a:ln>
          <a:effectLst>
            <a:outerShdw dist="20000" dir="5400000" rotWithShape="0">
              <a:srgbClr val="000000">
                <a:alpha val="37999"/>
              </a:srgbClr>
            </a:outerShdw>
          </a:effectLst>
        </p:spPr>
        <p:txBody>
          <a:bodyPr anchor="ctr"/>
          <a:lstStyle/>
          <a:p>
            <a:pPr algn="ctr" defTabSz="914400" eaLnBrk="1" hangingPunct="1">
              <a:defRPr/>
            </a:pPr>
            <a:r>
              <a:rPr lang="en-US" sz="1400">
                <a:latin typeface="Arial" pitchFamily="34" charset="0"/>
                <a:ea typeface="Times New Roman" pitchFamily="18" charset="0"/>
              </a:rPr>
              <a:t>Experiment</a:t>
            </a:r>
            <a:endParaRPr lang="en-US">
              <a:latin typeface="Arial" pitchFamily="34" charset="0"/>
            </a:endParaRPr>
          </a:p>
        </p:txBody>
      </p:sp>
      <p:sp>
        <p:nvSpPr>
          <p:cNvPr id="15367" name="Rectangle 29">
            <a:extLst>
              <a:ext uri="{FF2B5EF4-FFF2-40B4-BE49-F238E27FC236}">
                <a16:creationId xmlns:a16="http://schemas.microsoft.com/office/drawing/2014/main" id="{2C5B58FF-374E-4FA0-8822-3409606496C9}"/>
              </a:ext>
            </a:extLst>
          </p:cNvPr>
          <p:cNvSpPr>
            <a:spLocks noChangeArrowheads="1"/>
          </p:cNvSpPr>
          <p:nvPr/>
        </p:nvSpPr>
        <p:spPr bwMode="auto">
          <a:xfrm>
            <a:off x="3835400" y="5937250"/>
            <a:ext cx="1827213" cy="636588"/>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cs typeface="Times New Roman" panose="02020603050405020304" pitchFamily="18" charset="0"/>
              </a:rPr>
              <a:t>Conclusion</a:t>
            </a:r>
            <a:endParaRPr lang="en-US" altLang="en-US">
              <a:latin typeface="Arial" panose="020B0604020202020204" pitchFamily="34" charset="0"/>
            </a:endParaRPr>
          </a:p>
        </p:txBody>
      </p:sp>
      <p:sp>
        <p:nvSpPr>
          <p:cNvPr id="15368" name="Down Arrow 32">
            <a:extLst>
              <a:ext uri="{FF2B5EF4-FFF2-40B4-BE49-F238E27FC236}">
                <a16:creationId xmlns:a16="http://schemas.microsoft.com/office/drawing/2014/main" id="{131C6394-878A-4AEA-AB63-A5C3C4A5DF77}"/>
              </a:ext>
            </a:extLst>
          </p:cNvPr>
          <p:cNvSpPr>
            <a:spLocks noChangeArrowheads="1"/>
          </p:cNvSpPr>
          <p:nvPr/>
        </p:nvSpPr>
        <p:spPr bwMode="auto">
          <a:xfrm>
            <a:off x="4398963" y="1851025"/>
            <a:ext cx="638175" cy="352425"/>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15369" name="Down Arrow 33">
            <a:extLst>
              <a:ext uri="{FF2B5EF4-FFF2-40B4-BE49-F238E27FC236}">
                <a16:creationId xmlns:a16="http://schemas.microsoft.com/office/drawing/2014/main" id="{B17C30DD-FF44-404E-ACD6-76E6516F6B14}"/>
              </a:ext>
            </a:extLst>
          </p:cNvPr>
          <p:cNvSpPr>
            <a:spLocks noChangeArrowheads="1"/>
          </p:cNvSpPr>
          <p:nvPr/>
        </p:nvSpPr>
        <p:spPr bwMode="auto">
          <a:xfrm>
            <a:off x="4398963" y="4324350"/>
            <a:ext cx="638175" cy="350838"/>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15370" name="Down Arrow 34">
            <a:extLst>
              <a:ext uri="{FF2B5EF4-FFF2-40B4-BE49-F238E27FC236}">
                <a16:creationId xmlns:a16="http://schemas.microsoft.com/office/drawing/2014/main" id="{2C348DF1-04BB-425B-BB25-1C8F782AAD51}"/>
              </a:ext>
            </a:extLst>
          </p:cNvPr>
          <p:cNvSpPr>
            <a:spLocks noChangeArrowheads="1"/>
          </p:cNvSpPr>
          <p:nvPr/>
        </p:nvSpPr>
        <p:spPr bwMode="auto">
          <a:xfrm>
            <a:off x="4398963" y="5513388"/>
            <a:ext cx="638175" cy="352425"/>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endParaRPr lang="en-US" altLang="en-US">
              <a:latin typeface="Arial" panose="020B0604020202020204" pitchFamily="34" charset="0"/>
            </a:endParaRPr>
          </a:p>
        </p:txBody>
      </p:sp>
      <p:sp>
        <p:nvSpPr>
          <p:cNvPr id="15371" name="Rectangle 15">
            <a:extLst>
              <a:ext uri="{FF2B5EF4-FFF2-40B4-BE49-F238E27FC236}">
                <a16:creationId xmlns:a16="http://schemas.microsoft.com/office/drawing/2014/main" id="{D8419229-E583-4DDE-8748-2A6E6265BFC5}"/>
              </a:ext>
            </a:extLst>
          </p:cNvPr>
          <p:cNvSpPr>
            <a:spLocks noChangeArrowheads="1"/>
          </p:cNvSpPr>
          <p:nvPr/>
        </p:nvSpPr>
        <p:spPr bwMode="auto">
          <a:xfrm>
            <a:off x="3835400" y="2297113"/>
            <a:ext cx="1828800" cy="639762"/>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r>
              <a:rPr lang="en-US" altLang="en-US" sz="1400">
                <a:latin typeface="Arial" panose="020B0604020202020204" pitchFamily="34" charset="0"/>
                <a:cs typeface="Times New Roman" panose="02020603050405020304" pitchFamily="18" charset="0"/>
              </a:rPr>
              <a:t>Background research</a:t>
            </a:r>
            <a:endParaRPr lang="en-US" altLang="en-US">
              <a:latin typeface="Arial" panose="020B0604020202020204" pitchFamily="34" charset="0"/>
            </a:endParaRPr>
          </a:p>
        </p:txBody>
      </p:sp>
      <p:sp>
        <p:nvSpPr>
          <p:cNvPr id="15372" name="Down Arrow 16">
            <a:extLst>
              <a:ext uri="{FF2B5EF4-FFF2-40B4-BE49-F238E27FC236}">
                <a16:creationId xmlns:a16="http://schemas.microsoft.com/office/drawing/2014/main" id="{4EC53889-8DE8-4348-BC6D-898CF0E49D04}"/>
              </a:ext>
            </a:extLst>
          </p:cNvPr>
          <p:cNvSpPr>
            <a:spLocks noChangeArrowheads="1"/>
          </p:cNvSpPr>
          <p:nvPr/>
        </p:nvSpPr>
        <p:spPr bwMode="auto">
          <a:xfrm>
            <a:off x="4400550" y="3073400"/>
            <a:ext cx="638175" cy="350838"/>
          </a:xfrm>
          <a:prstGeom prst="downArrow">
            <a:avLst>
              <a:gd name="adj1" fmla="val 50000"/>
              <a:gd name="adj2" fmla="val 50000"/>
            </a:avLst>
          </a:prstGeom>
          <a:solidFill>
            <a:srgbClr val="F79646"/>
          </a:solidFill>
          <a:ln w="25400">
            <a:solidFill>
              <a:srgbClr val="974706"/>
            </a:solidFill>
            <a:miter lim="800000"/>
            <a:headEnd/>
            <a:tailEnd/>
          </a:ln>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eaLnBrk="1" hangingPunct="1"/>
            <a:r>
              <a:rPr lang="en-US" altLang="en-US" sz="1100">
                <a:latin typeface="Arial" panose="020B0604020202020204" pitchFamily="34" charset="0"/>
                <a:ea typeface="Times New Roman" panose="02020603050405020304" pitchFamily="18" charset="0"/>
                <a:cs typeface="Cordia New" panose="020B0304020202020204" pitchFamily="34" charset="-34"/>
              </a:rPr>
              <a:t> </a:t>
            </a:r>
            <a:endParaRPr lang="en-US" altLang="en-US">
              <a:latin typeface="Arial" panose="020B0604020202020204" pitchFamily="34" charset="0"/>
              <a:ea typeface="Times New Roman" panose="02020603050405020304" pitchFamily="18" charset="0"/>
              <a:cs typeface="Cordia New" panose="020B0304020202020204" pitchFamily="34" charset="-34"/>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ชื่อเรื่อง 1">
            <a:extLst>
              <a:ext uri="{FF2B5EF4-FFF2-40B4-BE49-F238E27FC236}">
                <a16:creationId xmlns:a16="http://schemas.microsoft.com/office/drawing/2014/main" id="{FE71741A-EDDD-4ABD-834C-480887BAF448}"/>
              </a:ext>
            </a:extLst>
          </p:cNvPr>
          <p:cNvSpPr>
            <a:spLocks noGrp="1"/>
          </p:cNvSpPr>
          <p:nvPr>
            <p:ph type="title"/>
          </p:nvPr>
        </p:nvSpPr>
        <p:spPr/>
        <p:txBody>
          <a:bodyPr/>
          <a:lstStyle/>
          <a:p>
            <a:r>
              <a:rPr lang="en-US" altLang="en-US">
                <a:cs typeface="Tahoma" panose="020B0604030504040204" pitchFamily="34" charset="0"/>
              </a:rPr>
              <a:t>What is experiment?</a:t>
            </a:r>
            <a:endParaRPr lang="th-TH" altLang="en-US">
              <a:cs typeface="Tahoma" panose="020B0604030504040204" pitchFamily="34" charset="0"/>
            </a:endParaRPr>
          </a:p>
        </p:txBody>
      </p:sp>
      <p:sp>
        <p:nvSpPr>
          <p:cNvPr id="16387" name="ตัวยึดหมายเลขภาพนิ่ง 3">
            <a:extLst>
              <a:ext uri="{FF2B5EF4-FFF2-40B4-BE49-F238E27FC236}">
                <a16:creationId xmlns:a16="http://schemas.microsoft.com/office/drawing/2014/main" id="{4303B743-550B-4A40-BAC0-809BF0AE72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23A771-7E7C-4948-9D43-E9501DD4860D}" type="slidenum">
              <a:rPr lang="en-US" altLang="en-US">
                <a:solidFill>
                  <a:srgbClr val="898989"/>
                </a:solidFill>
              </a:rPr>
              <a:pPr/>
              <a:t>84</a:t>
            </a:fld>
            <a:endParaRPr lang="en-US" altLang="en-US">
              <a:solidFill>
                <a:srgbClr val="898989"/>
              </a:solidFill>
            </a:endParaRPr>
          </a:p>
        </p:txBody>
      </p:sp>
      <p:pic>
        <p:nvPicPr>
          <p:cNvPr id="16388" name="Picture 2" descr="http://board.postjung.com/data/672/672299-topic-ix-2.jpg">
            <a:hlinkClick r:id="rId2"/>
            <a:extLst>
              <a:ext uri="{FF2B5EF4-FFF2-40B4-BE49-F238E27FC236}">
                <a16:creationId xmlns:a16="http://schemas.microsoft.com/office/drawing/2014/main" id="{D4C2672C-97D6-4901-B8FD-81D1EF248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765550"/>
            <a:ext cx="386397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saltsense.co.uk/admin/wp-content/uploads/Salt_Sense-Childrens_Science_Experiment_Image.jpg">
            <a:hlinkClick r:id="rId4"/>
            <a:extLst>
              <a:ext uri="{FF2B5EF4-FFF2-40B4-BE49-F238E27FC236}">
                <a16:creationId xmlns:a16="http://schemas.microsoft.com/office/drawing/2014/main" id="{D731BB65-A568-4670-B507-8229F35CB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84263"/>
            <a:ext cx="499745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8FDCBD7B-65FD-4338-8C4A-DE6E4E06A8F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7B5976E1-FDBB-41CB-A751-42654D23CC7E}" type="slidenum">
              <a:rPr lang="en-US" altLang="en-US">
                <a:solidFill>
                  <a:srgbClr val="898989"/>
                </a:solidFill>
              </a:rPr>
              <a:pPr/>
              <a:t>85</a:t>
            </a:fld>
            <a:endParaRPr lang="en-US" altLang="en-US">
              <a:solidFill>
                <a:srgbClr val="898989"/>
              </a:solidFill>
            </a:endParaRPr>
          </a:p>
        </p:txBody>
      </p:sp>
      <p:sp>
        <p:nvSpPr>
          <p:cNvPr id="17411" name="Rectangle 2">
            <a:extLst>
              <a:ext uri="{FF2B5EF4-FFF2-40B4-BE49-F238E27FC236}">
                <a16:creationId xmlns:a16="http://schemas.microsoft.com/office/drawing/2014/main" id="{06313146-B7A2-4E84-8152-40F37F84809E}"/>
              </a:ext>
            </a:extLst>
          </p:cNvPr>
          <p:cNvSpPr>
            <a:spLocks noGrp="1" noChangeArrowheads="1"/>
          </p:cNvSpPr>
          <p:nvPr>
            <p:ph type="title"/>
          </p:nvPr>
        </p:nvSpPr>
        <p:spPr/>
        <p:txBody>
          <a:bodyPr/>
          <a:lstStyle/>
          <a:p>
            <a:pPr eaLnBrk="1" hangingPunct="1"/>
            <a:r>
              <a:rPr lang="en-US" altLang="en-US">
                <a:cs typeface="Tahoma" panose="020B0604030504040204" pitchFamily="34" charset="0"/>
              </a:rPr>
              <a:t>Experimental process</a:t>
            </a:r>
          </a:p>
        </p:txBody>
      </p:sp>
      <p:sp>
        <p:nvSpPr>
          <p:cNvPr id="17412" name="Rectangle 3">
            <a:extLst>
              <a:ext uri="{FF2B5EF4-FFF2-40B4-BE49-F238E27FC236}">
                <a16:creationId xmlns:a16="http://schemas.microsoft.com/office/drawing/2014/main" id="{923BC818-8319-44EF-BCAE-C865F3506A25}"/>
              </a:ext>
            </a:extLst>
          </p:cNvPr>
          <p:cNvSpPr>
            <a:spLocks noGrp="1" noChangeArrowheads="1"/>
          </p:cNvSpPr>
          <p:nvPr>
            <p:ph type="body" idx="1"/>
          </p:nvPr>
        </p:nvSpPr>
        <p:spPr/>
        <p:txBody>
          <a:bodyPr/>
          <a:lstStyle/>
          <a:p>
            <a:pPr eaLnBrk="1" hangingPunct="1"/>
            <a:r>
              <a:rPr lang="en-US" altLang="en-US">
                <a:cs typeface="Times New Roman" panose="02020603050405020304" pitchFamily="18" charset="0"/>
              </a:rPr>
              <a:t>Experiment</a:t>
            </a:r>
          </a:p>
          <a:p>
            <a:pPr lvl="1" eaLnBrk="1" hangingPunct="1"/>
            <a:r>
              <a:rPr lang="en-US" altLang="en-US" i="0">
                <a:cs typeface="Times New Roman" panose="02020603050405020304" pitchFamily="18" charset="0"/>
              </a:rPr>
              <a:t>An </a:t>
            </a:r>
            <a:r>
              <a:rPr lang="en-US" altLang="en-US">
                <a:cs typeface="Times New Roman" panose="02020603050405020304" pitchFamily="18" charset="0"/>
              </a:rPr>
              <a:t>experiment</a:t>
            </a:r>
            <a:r>
              <a:rPr lang="en-US" altLang="en-US" i="0">
                <a:cs typeface="Times New Roman" panose="02020603050405020304" pitchFamily="18" charset="0"/>
              </a:rPr>
              <a:t> is “an orderly procedure carried out with the goal of verifying, falsifying, or establishing the validity of a hypothesis”.</a:t>
            </a:r>
          </a:p>
          <a:p>
            <a:pPr lvl="1" eaLnBrk="1" hangingPunct="1"/>
            <a:endParaRPr lang="en-US" altLang="en-US" i="0">
              <a:cs typeface="Times New Roman" panose="02020603050405020304" pitchFamily="18" charset="0"/>
            </a:endParaRPr>
          </a:p>
          <a:p>
            <a:pPr lvl="1" eaLnBrk="1" hangingPunct="1"/>
            <a:r>
              <a:rPr lang="en-US" altLang="en-US" i="0">
                <a:cs typeface="Times New Roman" panose="02020603050405020304" pitchFamily="18" charset="0"/>
              </a:rPr>
              <a:t>An experiment provides insight into </a:t>
            </a:r>
            <a:br>
              <a:rPr lang="en-US" altLang="en-US" i="0">
                <a:cs typeface="Times New Roman" panose="02020603050405020304" pitchFamily="18" charset="0"/>
              </a:rPr>
            </a:br>
            <a:r>
              <a:rPr lang="en-US" altLang="en-US" i="0">
                <a:cs typeface="Times New Roman" panose="02020603050405020304" pitchFamily="18" charset="0"/>
              </a:rPr>
              <a:t>cause-and-effect by demonstrating </a:t>
            </a:r>
            <a:br>
              <a:rPr lang="en-US" altLang="en-US" i="0">
                <a:cs typeface="Times New Roman" panose="02020603050405020304" pitchFamily="18" charset="0"/>
              </a:rPr>
            </a:br>
            <a:r>
              <a:rPr lang="en-US" altLang="en-US" i="0">
                <a:cs typeface="Times New Roman" panose="02020603050405020304" pitchFamily="18" charset="0"/>
              </a:rPr>
              <a:t>what outcome occurs when a particular factor is manipulated.</a:t>
            </a:r>
          </a:p>
        </p:txBody>
      </p:sp>
      <p:grpSp>
        <p:nvGrpSpPr>
          <p:cNvPr id="2" name="Group 7">
            <a:extLst>
              <a:ext uri="{FF2B5EF4-FFF2-40B4-BE49-F238E27FC236}">
                <a16:creationId xmlns:a16="http://schemas.microsoft.com/office/drawing/2014/main" id="{84F5AB1F-F3CB-4B88-BD0F-04792DEF306E}"/>
              </a:ext>
            </a:extLst>
          </p:cNvPr>
          <p:cNvGrpSpPr>
            <a:grpSpLocks/>
          </p:cNvGrpSpPr>
          <p:nvPr/>
        </p:nvGrpSpPr>
        <p:grpSpPr bwMode="auto">
          <a:xfrm>
            <a:off x="2208213" y="4821238"/>
            <a:ext cx="6580187" cy="463550"/>
            <a:chOff x="2208810" y="4821382"/>
            <a:chExt cx="6578930" cy="463137"/>
          </a:xfrm>
        </p:grpSpPr>
        <p:cxnSp>
          <p:nvCxnSpPr>
            <p:cNvPr id="3" name="Straight Connector 2">
              <a:extLst>
                <a:ext uri="{FF2B5EF4-FFF2-40B4-BE49-F238E27FC236}">
                  <a16:creationId xmlns:a16="http://schemas.microsoft.com/office/drawing/2014/main" id="{AFDC3585-4BE0-4F59-A8CE-C5705C8EECC4}"/>
                </a:ext>
              </a:extLst>
            </p:cNvPr>
            <p:cNvCxnSpPr/>
            <p:nvPr/>
          </p:nvCxnSpPr>
          <p:spPr>
            <a:xfrm>
              <a:off x="6543444" y="4821382"/>
              <a:ext cx="2244296"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A0E3BE8F-AFFB-4C30-8FD4-1260063B5A68}"/>
                </a:ext>
              </a:extLst>
            </p:cNvPr>
            <p:cNvCxnSpPr/>
            <p:nvPr/>
          </p:nvCxnSpPr>
          <p:spPr>
            <a:xfrm>
              <a:off x="2208810" y="5284519"/>
              <a:ext cx="2077640" cy="0"/>
            </a:xfrm>
            <a:prstGeom prst="line">
              <a:avLst/>
            </a:prstGeom>
          </p:spPr>
          <p:style>
            <a:lnRef idx="2">
              <a:schemeClr val="dk1"/>
            </a:lnRef>
            <a:fillRef idx="0">
              <a:schemeClr val="dk1"/>
            </a:fillRef>
            <a:effectRef idx="1">
              <a:schemeClr val="dk1"/>
            </a:effectRef>
            <a:fontRef idx="minor">
              <a:schemeClr val="tx1"/>
            </a:fontRef>
          </p:style>
        </p:cxnSp>
      </p:grpSp>
      <p:cxnSp>
        <p:nvCxnSpPr>
          <p:cNvPr id="11" name="Straight Connector 10">
            <a:extLst>
              <a:ext uri="{FF2B5EF4-FFF2-40B4-BE49-F238E27FC236}">
                <a16:creationId xmlns:a16="http://schemas.microsoft.com/office/drawing/2014/main" id="{0699678D-189F-407F-9794-C778775FEE1B}"/>
              </a:ext>
            </a:extLst>
          </p:cNvPr>
          <p:cNvCxnSpPr/>
          <p:nvPr/>
        </p:nvCxnSpPr>
        <p:spPr>
          <a:xfrm>
            <a:off x="2208213" y="4821238"/>
            <a:ext cx="3087687"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15261935-4F47-44FA-BA4E-6F3EC3EC10F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FA204A5A-27C4-41A8-B8F0-F095248E28C5}" type="slidenum">
              <a:rPr lang="en-US" altLang="en-US">
                <a:solidFill>
                  <a:srgbClr val="898989"/>
                </a:solidFill>
              </a:rPr>
              <a:pPr/>
              <a:t>86</a:t>
            </a:fld>
            <a:endParaRPr lang="en-US" altLang="en-US">
              <a:solidFill>
                <a:srgbClr val="898989"/>
              </a:solidFill>
            </a:endParaRPr>
          </a:p>
        </p:txBody>
      </p:sp>
      <p:sp>
        <p:nvSpPr>
          <p:cNvPr id="18435" name="Title 1">
            <a:extLst>
              <a:ext uri="{FF2B5EF4-FFF2-40B4-BE49-F238E27FC236}">
                <a16:creationId xmlns:a16="http://schemas.microsoft.com/office/drawing/2014/main" id="{2B045F79-5F58-45A5-90BC-B10CB739EEC8}"/>
              </a:ext>
            </a:extLst>
          </p:cNvPr>
          <p:cNvSpPr>
            <a:spLocks noGrp="1"/>
          </p:cNvSpPr>
          <p:nvPr>
            <p:ph type="title"/>
          </p:nvPr>
        </p:nvSpPr>
        <p:spPr/>
        <p:txBody>
          <a:bodyPr/>
          <a:lstStyle/>
          <a:p>
            <a:pPr eaLnBrk="1" hangingPunct="1">
              <a:spcBef>
                <a:spcPct val="30000"/>
              </a:spcBef>
            </a:pPr>
            <a:r>
              <a:rPr lang="en-US" altLang="en-US">
                <a:cs typeface="Tahoma" panose="020B0604030504040204" pitchFamily="34" charset="0"/>
              </a:rPr>
              <a:t>Experimental process</a:t>
            </a:r>
          </a:p>
        </p:txBody>
      </p:sp>
      <p:pic>
        <p:nvPicPr>
          <p:cNvPr id="18436" name="Picture 2">
            <a:extLst>
              <a:ext uri="{FF2B5EF4-FFF2-40B4-BE49-F238E27FC236}">
                <a16:creationId xmlns:a16="http://schemas.microsoft.com/office/drawing/2014/main" id="{75794F23-CCC3-401D-9155-1E21F4CD3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3394075"/>
            <a:ext cx="189388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6" name="Picture 4">
            <a:extLst>
              <a:ext uri="{FF2B5EF4-FFF2-40B4-BE49-F238E27FC236}">
                <a16:creationId xmlns:a16="http://schemas.microsoft.com/office/drawing/2014/main" id="{E57BB4A1-2544-4D26-8F6C-634FEA7D6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3363913"/>
            <a:ext cx="16160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5">
            <a:extLst>
              <a:ext uri="{FF2B5EF4-FFF2-40B4-BE49-F238E27FC236}">
                <a16:creationId xmlns:a16="http://schemas.microsoft.com/office/drawing/2014/main" id="{65D3A40D-7935-45F2-A87E-C9F65579C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950" y="898525"/>
            <a:ext cx="29876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1C00990-F64F-4976-AC96-4791554D9136}"/>
              </a:ext>
            </a:extLst>
          </p:cNvPr>
          <p:cNvSpPr txBox="1">
            <a:spLocks noChangeArrowheads="1"/>
          </p:cNvSpPr>
          <p:nvPr/>
        </p:nvSpPr>
        <p:spPr bwMode="auto">
          <a:xfrm>
            <a:off x="3363913" y="2881313"/>
            <a:ext cx="2533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Provide some </a:t>
            </a:r>
            <a:r>
              <a:rPr lang="en-US" altLang="en-US" b="1"/>
              <a:t>treatment/manipulation</a:t>
            </a:r>
          </a:p>
          <a:p>
            <a:r>
              <a:rPr lang="en-US" altLang="en-US"/>
              <a:t>(add water)</a:t>
            </a:r>
          </a:p>
        </p:txBody>
      </p:sp>
      <p:sp>
        <p:nvSpPr>
          <p:cNvPr id="18" name="TextBox 17">
            <a:extLst>
              <a:ext uri="{FF2B5EF4-FFF2-40B4-BE49-F238E27FC236}">
                <a16:creationId xmlns:a16="http://schemas.microsoft.com/office/drawing/2014/main" id="{092113D8-2EA9-422F-B366-A362C545BCC4}"/>
              </a:ext>
            </a:extLst>
          </p:cNvPr>
          <p:cNvSpPr txBox="1">
            <a:spLocks noChangeArrowheads="1"/>
          </p:cNvSpPr>
          <p:nvPr/>
        </p:nvSpPr>
        <p:spPr bwMode="auto">
          <a:xfrm>
            <a:off x="6818313" y="2649538"/>
            <a:ext cx="2122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a:t>Something happens</a:t>
            </a:r>
          </a:p>
          <a:p>
            <a:pPr algn="ctr"/>
            <a:r>
              <a:rPr lang="en-US" altLang="en-US"/>
              <a:t>(Seeds sprout)</a:t>
            </a:r>
          </a:p>
        </p:txBody>
      </p:sp>
      <p:sp>
        <p:nvSpPr>
          <p:cNvPr id="20" name="TextBox 19">
            <a:extLst>
              <a:ext uri="{FF2B5EF4-FFF2-40B4-BE49-F238E27FC236}">
                <a16:creationId xmlns:a16="http://schemas.microsoft.com/office/drawing/2014/main" id="{78254FAB-A717-458A-B851-CC76B4C952FB}"/>
              </a:ext>
            </a:extLst>
          </p:cNvPr>
          <p:cNvSpPr txBox="1">
            <a:spLocks noChangeArrowheads="1"/>
          </p:cNvSpPr>
          <p:nvPr/>
        </p:nvSpPr>
        <p:spPr bwMode="auto">
          <a:xfrm>
            <a:off x="1190625" y="5462588"/>
            <a:ext cx="8050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a:t>The treatment (water) leads to the outcome (seeds sprout)</a:t>
            </a:r>
          </a:p>
          <a:p>
            <a:pPr algn="ctr"/>
            <a:r>
              <a:rPr lang="en-US" altLang="en-US" sz="2400" b="1">
                <a:solidFill>
                  <a:srgbClr val="3333CC"/>
                </a:solidFill>
              </a:rPr>
              <a:t>Water make seeds sprout</a:t>
            </a:r>
          </a:p>
        </p:txBody>
      </p:sp>
      <p:sp>
        <p:nvSpPr>
          <p:cNvPr id="11" name="Right Arrow 10">
            <a:extLst>
              <a:ext uri="{FF2B5EF4-FFF2-40B4-BE49-F238E27FC236}">
                <a16:creationId xmlns:a16="http://schemas.microsoft.com/office/drawing/2014/main" id="{6A653BDF-14D3-44AA-936A-F3B7FD9105C9}"/>
              </a:ext>
            </a:extLst>
          </p:cNvPr>
          <p:cNvSpPr/>
          <p:nvPr/>
        </p:nvSpPr>
        <p:spPr>
          <a:xfrm>
            <a:off x="5830888" y="2979738"/>
            <a:ext cx="1139825" cy="8318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0117"/>
                                        </p:tgtEl>
                                        <p:attrNameLst>
                                          <p:attrName>style.visibility</p:attrName>
                                        </p:attrNameLst>
                                      </p:cBhvr>
                                      <p:to>
                                        <p:strVal val="visible"/>
                                      </p:to>
                                    </p:set>
                                    <p:animEffect transition="in" filter="fade">
                                      <p:cBhvr>
                                        <p:cTn id="10" dur="500"/>
                                        <p:tgtEl>
                                          <p:spTgt spid="901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0116"/>
                                        </p:tgtEl>
                                        <p:attrNameLst>
                                          <p:attrName>style.visibility</p:attrName>
                                        </p:attrNameLst>
                                      </p:cBhvr>
                                      <p:to>
                                        <p:strVal val="visible"/>
                                      </p:to>
                                    </p:set>
                                    <p:animEffect transition="in" filter="fade">
                                      <p:cBhvr>
                                        <p:cTn id="20" dur="500"/>
                                        <p:tgtEl>
                                          <p:spTgt spid="901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0894419F-A54A-407F-9360-610F0B49576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04357933-B581-4CEA-989C-B62FBAD19292}" type="slidenum">
              <a:rPr lang="en-US" altLang="en-US">
                <a:solidFill>
                  <a:srgbClr val="898989"/>
                </a:solidFill>
              </a:rPr>
              <a:pPr/>
              <a:t>87</a:t>
            </a:fld>
            <a:endParaRPr lang="en-US" altLang="en-US">
              <a:solidFill>
                <a:srgbClr val="898989"/>
              </a:solidFill>
            </a:endParaRPr>
          </a:p>
        </p:txBody>
      </p:sp>
      <p:sp>
        <p:nvSpPr>
          <p:cNvPr id="475141" name="Rectangle 5">
            <a:extLst>
              <a:ext uri="{FF2B5EF4-FFF2-40B4-BE49-F238E27FC236}">
                <a16:creationId xmlns:a16="http://schemas.microsoft.com/office/drawing/2014/main" id="{708C1668-0F6A-4390-91FA-31F2B7E8C159}"/>
              </a:ext>
            </a:extLst>
          </p:cNvPr>
          <p:cNvSpPr>
            <a:spLocks noGrp="1" noChangeArrowheads="1"/>
          </p:cNvSpPr>
          <p:nvPr>
            <p:ph type="body" idx="1"/>
          </p:nvPr>
        </p:nvSpPr>
        <p:spPr>
          <a:xfrm>
            <a:off x="1049338" y="1627188"/>
            <a:ext cx="7531100" cy="5230812"/>
          </a:xfrm>
        </p:spPr>
        <p:txBody>
          <a:bodyPr rtlCol="0">
            <a:normAutofit/>
          </a:bodyPr>
          <a:lstStyle/>
          <a:p>
            <a:pPr lvl="1" eaLnBrk="1" fontAlgn="auto" hangingPunct="1">
              <a:spcBef>
                <a:spcPct val="30000"/>
              </a:spcBef>
              <a:spcAft>
                <a:spcPts val="0"/>
              </a:spcAft>
              <a:buClr>
                <a:schemeClr val="accent1">
                  <a:lumMod val="75000"/>
                </a:schemeClr>
              </a:buClr>
              <a:buFont typeface="Arial"/>
              <a:buChar char="•"/>
              <a:defRPr/>
            </a:pPr>
            <a:r>
              <a:rPr lang="en-US" dirty="0"/>
              <a:t>Experimental treatment: the way an experimental variable is manipulated.</a:t>
            </a:r>
          </a:p>
        </p:txBody>
      </p:sp>
      <p:sp>
        <p:nvSpPr>
          <p:cNvPr id="19460" name="Title 1">
            <a:extLst>
              <a:ext uri="{FF2B5EF4-FFF2-40B4-BE49-F238E27FC236}">
                <a16:creationId xmlns:a16="http://schemas.microsoft.com/office/drawing/2014/main" id="{BDBB09A1-CAEC-4B42-B02E-FCFEE29120F3}"/>
              </a:ext>
            </a:extLst>
          </p:cNvPr>
          <p:cNvSpPr>
            <a:spLocks noGrp="1"/>
          </p:cNvSpPr>
          <p:nvPr>
            <p:ph type="title"/>
          </p:nvPr>
        </p:nvSpPr>
        <p:spPr/>
        <p:txBody>
          <a:bodyPr/>
          <a:lstStyle/>
          <a:p>
            <a:pPr eaLnBrk="1" hangingPunct="1">
              <a:spcBef>
                <a:spcPct val="30000"/>
              </a:spcBef>
            </a:pPr>
            <a:r>
              <a:rPr lang="en-US" altLang="en-US">
                <a:cs typeface="Tahoma" panose="020B0604030504040204" pitchFamily="34" charset="0"/>
              </a:rPr>
              <a:t>Experimental process</a:t>
            </a:r>
          </a:p>
        </p:txBody>
      </p:sp>
      <p:sp>
        <p:nvSpPr>
          <p:cNvPr id="6" name="Oval 5">
            <a:extLst>
              <a:ext uri="{FF2B5EF4-FFF2-40B4-BE49-F238E27FC236}">
                <a16:creationId xmlns:a16="http://schemas.microsoft.com/office/drawing/2014/main" id="{481FD563-DFEB-475A-8279-504AA3FDDDEF}"/>
              </a:ext>
            </a:extLst>
          </p:cNvPr>
          <p:cNvSpPr/>
          <p:nvPr/>
        </p:nvSpPr>
        <p:spPr>
          <a:xfrm>
            <a:off x="1187450" y="3705225"/>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4000" b="1" dirty="0">
                <a:solidFill>
                  <a:schemeClr val="tx1"/>
                </a:solidFill>
              </a:rPr>
              <a:t>X</a:t>
            </a:r>
          </a:p>
        </p:txBody>
      </p:sp>
      <p:sp>
        <p:nvSpPr>
          <p:cNvPr id="7" name="Oval 6">
            <a:extLst>
              <a:ext uri="{FF2B5EF4-FFF2-40B4-BE49-F238E27FC236}">
                <a16:creationId xmlns:a16="http://schemas.microsoft.com/office/drawing/2014/main" id="{DFBED15D-0153-4C25-B37F-A90A348F52FC}"/>
              </a:ext>
            </a:extLst>
          </p:cNvPr>
          <p:cNvSpPr/>
          <p:nvPr/>
        </p:nvSpPr>
        <p:spPr>
          <a:xfrm>
            <a:off x="6462713" y="3705225"/>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sz="3600" b="1" dirty="0">
                <a:solidFill>
                  <a:schemeClr val="tx1"/>
                </a:solidFill>
              </a:rPr>
              <a:t>Y</a:t>
            </a:r>
          </a:p>
        </p:txBody>
      </p:sp>
      <p:cxnSp>
        <p:nvCxnSpPr>
          <p:cNvPr id="8" name="Straight Arrow Connector 7">
            <a:extLst>
              <a:ext uri="{FF2B5EF4-FFF2-40B4-BE49-F238E27FC236}">
                <a16:creationId xmlns:a16="http://schemas.microsoft.com/office/drawing/2014/main" id="{C90A1431-B306-48C7-B7E0-4D7AF20FC662}"/>
              </a:ext>
            </a:extLst>
          </p:cNvPr>
          <p:cNvCxnSpPr>
            <a:stCxn id="7" idx="2"/>
            <a:endCxn id="6" idx="6"/>
          </p:cNvCxnSpPr>
          <p:nvPr/>
        </p:nvCxnSpPr>
        <p:spPr>
          <a:xfrm flipH="1">
            <a:off x="3536950" y="4381500"/>
            <a:ext cx="2925763" cy="0"/>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2" name="Line Callout 2 1">
            <a:extLst>
              <a:ext uri="{FF2B5EF4-FFF2-40B4-BE49-F238E27FC236}">
                <a16:creationId xmlns:a16="http://schemas.microsoft.com/office/drawing/2014/main" id="{6EE4E3DF-D21E-4B51-ACF5-9D11A212ABCC}"/>
              </a:ext>
            </a:extLst>
          </p:cNvPr>
          <p:cNvSpPr/>
          <p:nvPr/>
        </p:nvSpPr>
        <p:spPr>
          <a:xfrm>
            <a:off x="2362200" y="5383213"/>
            <a:ext cx="2066925" cy="1057275"/>
          </a:xfrm>
          <a:prstGeom prst="borderCallout2">
            <a:avLst>
              <a:gd name="adj1" fmla="val 55829"/>
              <a:gd name="adj2" fmla="val -1988"/>
              <a:gd name="adj3" fmla="val 56952"/>
              <a:gd name="adj4" fmla="val -21602"/>
              <a:gd name="adj5" fmla="val -31330"/>
              <a:gd name="adj6" fmla="val -30813"/>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US" dirty="0"/>
              <a:t>Experimental treatment is applied</a:t>
            </a:r>
          </a:p>
        </p:txBody>
      </p:sp>
      <p:sp>
        <p:nvSpPr>
          <p:cNvPr id="9" name="Line Callout 2 8">
            <a:extLst>
              <a:ext uri="{FF2B5EF4-FFF2-40B4-BE49-F238E27FC236}">
                <a16:creationId xmlns:a16="http://schemas.microsoft.com/office/drawing/2014/main" id="{E00A0049-892A-471F-8DBC-F51F25231E61}"/>
              </a:ext>
            </a:extLst>
          </p:cNvPr>
          <p:cNvSpPr/>
          <p:nvPr/>
        </p:nvSpPr>
        <p:spPr>
          <a:xfrm>
            <a:off x="5076825" y="5389563"/>
            <a:ext cx="2065338" cy="1057275"/>
          </a:xfrm>
          <a:prstGeom prst="borderCallout2">
            <a:avLst>
              <a:gd name="adj1" fmla="val 52458"/>
              <a:gd name="adj2" fmla="val 103759"/>
              <a:gd name="adj3" fmla="val 52458"/>
              <a:gd name="adj4" fmla="val 122651"/>
              <a:gd name="adj5" fmla="val -26834"/>
              <a:gd name="adj6" fmla="val 135279"/>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US" dirty="0"/>
              <a:t>Change is observed</a:t>
            </a:r>
          </a:p>
        </p:txBody>
      </p:sp>
      <p:sp>
        <p:nvSpPr>
          <p:cNvPr id="16394" name="TextBox 3">
            <a:extLst>
              <a:ext uri="{FF2B5EF4-FFF2-40B4-BE49-F238E27FC236}">
                <a16:creationId xmlns:a16="http://schemas.microsoft.com/office/drawing/2014/main" id="{B0F1186C-238F-45B1-8AC1-411A55FBAE52}"/>
              </a:ext>
            </a:extLst>
          </p:cNvPr>
          <p:cNvSpPr txBox="1">
            <a:spLocks noChangeArrowheads="1"/>
          </p:cNvSpPr>
          <p:nvPr/>
        </p:nvSpPr>
        <p:spPr bwMode="auto">
          <a:xfrm>
            <a:off x="1187450" y="3305175"/>
            <a:ext cx="2468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3333CC"/>
                </a:solidFill>
              </a:rPr>
              <a:t>Independent variable</a:t>
            </a:r>
          </a:p>
        </p:txBody>
      </p:sp>
      <p:sp>
        <p:nvSpPr>
          <p:cNvPr id="16395" name="TextBox 11">
            <a:extLst>
              <a:ext uri="{FF2B5EF4-FFF2-40B4-BE49-F238E27FC236}">
                <a16:creationId xmlns:a16="http://schemas.microsoft.com/office/drawing/2014/main" id="{DC4689DA-F1CB-4538-9F4B-534E576C13EA}"/>
              </a:ext>
            </a:extLst>
          </p:cNvPr>
          <p:cNvSpPr txBox="1">
            <a:spLocks noChangeArrowheads="1"/>
          </p:cNvSpPr>
          <p:nvPr/>
        </p:nvSpPr>
        <p:spPr bwMode="auto">
          <a:xfrm>
            <a:off x="6462713" y="330517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b="1">
                <a:solidFill>
                  <a:srgbClr val="3333CC"/>
                </a:solidFill>
              </a:rPr>
              <a:t>Dependent variable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fade">
                                      <p:cBhvr>
                                        <p:cTn id="14" dur="500"/>
                                        <p:tgtEl>
                                          <p:spTgt spid="163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10" presetClass="entr" presetSubtype="0" fill="hold" grpId="0" nodeType="withEffect">
                                  <p:stCondLst>
                                    <p:cond delay="0"/>
                                  </p:stCondLst>
                                  <p:childTnLst>
                                    <p:set>
                                      <p:cBhvr>
                                        <p:cTn id="21" dur="1" fill="hold">
                                          <p:stCondLst>
                                            <p:cond delay="0"/>
                                          </p:stCondLst>
                                        </p:cTn>
                                        <p:tgtEl>
                                          <p:spTgt spid="16395"/>
                                        </p:tgtEl>
                                        <p:attrNameLst>
                                          <p:attrName>style.visibility</p:attrName>
                                        </p:attrNameLst>
                                      </p:cBhvr>
                                      <p:to>
                                        <p:strVal val="visible"/>
                                      </p:to>
                                    </p:set>
                                    <p:animEffect transition="in" filter="fade">
                                      <p:cBhvr>
                                        <p:cTn id="22" dur="500"/>
                                        <p:tgtEl>
                                          <p:spTgt spid="16395"/>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9" grpId="0" animBg="1"/>
      <p:bldP spid="16394" grpId="0"/>
      <p:bldP spid="1639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84C8ACB-7266-41B7-B830-128F3A02D4AA}"/>
              </a:ext>
            </a:extLst>
          </p:cNvPr>
          <p:cNvSpPr>
            <a:spLocks noGrp="1" noChangeArrowheads="1"/>
          </p:cNvSpPr>
          <p:nvPr>
            <p:ph type="title"/>
          </p:nvPr>
        </p:nvSpPr>
        <p:spPr/>
        <p:txBody>
          <a:bodyPr/>
          <a:lstStyle/>
          <a:p>
            <a:pPr eaLnBrk="1" hangingPunct="1"/>
            <a:r>
              <a:rPr lang="en-US" altLang="en-US">
                <a:cs typeface="Tahoma" panose="020B0604030504040204" pitchFamily="34" charset="0"/>
              </a:rPr>
              <a:t>Types of experimental design</a:t>
            </a:r>
          </a:p>
        </p:txBody>
      </p:sp>
      <p:sp>
        <p:nvSpPr>
          <p:cNvPr id="20483" name="Rectangle 3">
            <a:extLst>
              <a:ext uri="{FF2B5EF4-FFF2-40B4-BE49-F238E27FC236}">
                <a16:creationId xmlns:a16="http://schemas.microsoft.com/office/drawing/2014/main" id="{BED747D4-BD10-44CE-B6C0-9E2364C1B359}"/>
              </a:ext>
            </a:extLst>
          </p:cNvPr>
          <p:cNvSpPr>
            <a:spLocks noGrp="1" noChangeArrowheads="1"/>
          </p:cNvSpPr>
          <p:nvPr>
            <p:ph type="body" idx="1"/>
          </p:nvPr>
        </p:nvSpPr>
        <p:spPr/>
        <p:txBody>
          <a:bodyPr/>
          <a:lstStyle/>
          <a:p>
            <a:pPr eaLnBrk="1" hangingPunct="1"/>
            <a:r>
              <a:rPr lang="en-US" altLang="en-US" sz="3600">
                <a:cs typeface="Times New Roman" panose="02020603050405020304" pitchFamily="18" charset="0"/>
              </a:rPr>
              <a:t>Pure experimental design</a:t>
            </a:r>
          </a:p>
          <a:p>
            <a:pPr eaLnBrk="1" hangingPunct="1"/>
            <a:r>
              <a:rPr lang="en-US" altLang="en-US" sz="3600">
                <a:cs typeface="Times New Roman" panose="02020603050405020304" pitchFamily="18" charset="0"/>
              </a:rPr>
              <a:t>Quasi experimental design</a:t>
            </a:r>
            <a:endParaRPr lang="en-US" altLang="en-US" sz="280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5F8DDDEE-F6C8-4402-99F9-7616CE666DF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66E540F6-F2D4-49D4-B10C-B291A8A6B404}" type="slidenum">
              <a:rPr lang="en-US" altLang="en-US">
                <a:solidFill>
                  <a:srgbClr val="898989"/>
                </a:solidFill>
              </a:rPr>
              <a:pPr/>
              <a:t>89</a:t>
            </a:fld>
            <a:endParaRPr lang="en-US" altLang="en-US">
              <a:solidFill>
                <a:srgbClr val="898989"/>
              </a:solidFill>
            </a:endParaRPr>
          </a:p>
        </p:txBody>
      </p:sp>
      <p:sp>
        <p:nvSpPr>
          <p:cNvPr id="475141" name="Rectangle 5">
            <a:extLst>
              <a:ext uri="{FF2B5EF4-FFF2-40B4-BE49-F238E27FC236}">
                <a16:creationId xmlns:a16="http://schemas.microsoft.com/office/drawing/2014/main" id="{A41B2880-2A66-46E1-A14A-3B318287E341}"/>
              </a:ext>
            </a:extLst>
          </p:cNvPr>
          <p:cNvSpPr>
            <a:spLocks noGrp="1" noChangeArrowheads="1"/>
          </p:cNvSpPr>
          <p:nvPr>
            <p:ph type="body" idx="1"/>
          </p:nvPr>
        </p:nvSpPr>
        <p:spPr>
          <a:xfrm>
            <a:off x="1085850" y="1317625"/>
            <a:ext cx="7531100" cy="5219700"/>
          </a:xfrm>
        </p:spPr>
        <p:txBody>
          <a:bodyPr rtlCol="0">
            <a:normAutofit fontScale="92500" lnSpcReduction="20000"/>
          </a:bodyPr>
          <a:lstStyle/>
          <a:p>
            <a:pPr eaLnBrk="1" hangingPunct="1">
              <a:defRPr/>
            </a:pPr>
            <a:r>
              <a:rPr lang="en-US" dirty="0">
                <a:cs typeface="Times New Roman" pitchFamily="18" charset="0"/>
              </a:rPr>
              <a:t>Subjects</a:t>
            </a:r>
          </a:p>
          <a:p>
            <a:pPr lvl="1" eaLnBrk="1" hangingPunct="1">
              <a:defRPr/>
            </a:pPr>
            <a:r>
              <a:rPr lang="en-US" dirty="0">
                <a:cs typeface="Times New Roman" pitchFamily="18" charset="0"/>
              </a:rPr>
              <a:t>The sampling units for an experiment, usually human respondents who provide measures based on the experimental manipulation.</a:t>
            </a:r>
          </a:p>
          <a:p>
            <a:pPr eaLnBrk="1" fontAlgn="auto" hangingPunct="1">
              <a:spcBef>
                <a:spcPct val="30000"/>
              </a:spcBef>
              <a:spcAft>
                <a:spcPts val="0"/>
              </a:spcAft>
              <a:buClr>
                <a:schemeClr val="accent1">
                  <a:lumMod val="75000"/>
                </a:schemeClr>
              </a:buClr>
              <a:buFont typeface="Arial"/>
              <a:buChar char="•"/>
              <a:defRPr/>
            </a:pPr>
            <a:endParaRPr lang="en-US" dirty="0"/>
          </a:p>
          <a:p>
            <a:pPr eaLnBrk="1" fontAlgn="auto" hangingPunct="1">
              <a:spcBef>
                <a:spcPct val="30000"/>
              </a:spcBef>
              <a:spcAft>
                <a:spcPts val="0"/>
              </a:spcAft>
              <a:buClr>
                <a:schemeClr val="accent1">
                  <a:lumMod val="75000"/>
                </a:schemeClr>
              </a:buClr>
              <a:buFont typeface="Arial"/>
              <a:buChar char="•"/>
              <a:defRPr/>
            </a:pPr>
            <a:r>
              <a:rPr lang="en-US" dirty="0"/>
              <a:t>Experimental Group</a:t>
            </a:r>
          </a:p>
          <a:p>
            <a:pPr lvl="1" eaLnBrk="1" fontAlgn="auto" hangingPunct="1">
              <a:spcBef>
                <a:spcPct val="30000"/>
              </a:spcBef>
              <a:spcAft>
                <a:spcPts val="0"/>
              </a:spcAft>
              <a:defRPr/>
            </a:pPr>
            <a:r>
              <a:rPr lang="en-US" dirty="0"/>
              <a:t>A group of subjects to whom an experimental treatment is administered.</a:t>
            </a:r>
          </a:p>
          <a:p>
            <a:pPr eaLnBrk="1" fontAlgn="auto" hangingPunct="1">
              <a:spcBef>
                <a:spcPct val="30000"/>
              </a:spcBef>
              <a:spcAft>
                <a:spcPts val="0"/>
              </a:spcAft>
              <a:buClr>
                <a:schemeClr val="accent1">
                  <a:lumMod val="75000"/>
                </a:schemeClr>
              </a:buClr>
              <a:buFont typeface="Arial"/>
              <a:buChar char="•"/>
              <a:defRPr/>
            </a:pPr>
            <a:endParaRPr lang="en-US" dirty="0"/>
          </a:p>
          <a:p>
            <a:pPr eaLnBrk="1" fontAlgn="auto" hangingPunct="1">
              <a:spcBef>
                <a:spcPct val="30000"/>
              </a:spcBef>
              <a:spcAft>
                <a:spcPts val="0"/>
              </a:spcAft>
              <a:buClr>
                <a:schemeClr val="accent1">
                  <a:lumMod val="75000"/>
                </a:schemeClr>
              </a:buClr>
              <a:buFont typeface="Arial"/>
              <a:buChar char="•"/>
              <a:defRPr/>
            </a:pPr>
            <a:r>
              <a:rPr lang="en-US" dirty="0"/>
              <a:t>Control Group</a:t>
            </a:r>
          </a:p>
          <a:p>
            <a:pPr lvl="1" eaLnBrk="1" fontAlgn="auto" hangingPunct="1">
              <a:spcBef>
                <a:spcPct val="30000"/>
              </a:spcBef>
              <a:spcAft>
                <a:spcPts val="0"/>
              </a:spcAft>
              <a:defRPr/>
            </a:pPr>
            <a:r>
              <a:rPr lang="en-US" dirty="0"/>
              <a:t>A group of subjects to whom no experimental treatment is administered.</a:t>
            </a:r>
          </a:p>
        </p:txBody>
      </p:sp>
      <p:sp>
        <p:nvSpPr>
          <p:cNvPr id="21508" name="Title 1">
            <a:extLst>
              <a:ext uri="{FF2B5EF4-FFF2-40B4-BE49-F238E27FC236}">
                <a16:creationId xmlns:a16="http://schemas.microsoft.com/office/drawing/2014/main" id="{34CC5FE4-A93A-42D1-8BCD-8E69E9D1D8C3}"/>
              </a:ext>
            </a:extLst>
          </p:cNvPr>
          <p:cNvSpPr>
            <a:spLocks noGrp="1"/>
          </p:cNvSpPr>
          <p:nvPr>
            <p:ph type="title"/>
          </p:nvPr>
        </p:nvSpPr>
        <p:spPr/>
        <p:txBody>
          <a:bodyPr/>
          <a:lstStyle/>
          <a:p>
            <a:pPr eaLnBrk="1" hangingPunct="1"/>
            <a:r>
              <a:rPr lang="en-US" altLang="en-US">
                <a:cs typeface="Tahoma" panose="020B0604030504040204" pitchFamily="34" charset="0"/>
              </a:rPr>
              <a:t>Experimental and Control groups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5141">
                                            <p:txEl>
                                              <p:pRg st="3" end="3"/>
                                            </p:txEl>
                                          </p:spTgt>
                                        </p:tgtEl>
                                        <p:attrNameLst>
                                          <p:attrName>style.visibility</p:attrName>
                                        </p:attrNameLst>
                                      </p:cBhvr>
                                      <p:to>
                                        <p:strVal val="visible"/>
                                      </p:to>
                                    </p:set>
                                    <p:animEffect transition="in" filter="fade">
                                      <p:cBhvr>
                                        <p:cTn id="7" dur="500"/>
                                        <p:tgtEl>
                                          <p:spTgt spid="47514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5141">
                                            <p:txEl>
                                              <p:pRg st="4" end="4"/>
                                            </p:txEl>
                                          </p:spTgt>
                                        </p:tgtEl>
                                        <p:attrNameLst>
                                          <p:attrName>style.visibility</p:attrName>
                                        </p:attrNameLst>
                                      </p:cBhvr>
                                      <p:to>
                                        <p:strVal val="visible"/>
                                      </p:to>
                                    </p:set>
                                    <p:animEffect transition="in" filter="fade">
                                      <p:cBhvr>
                                        <p:cTn id="10" dur="500"/>
                                        <p:tgtEl>
                                          <p:spTgt spid="47514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5141">
                                            <p:txEl>
                                              <p:pRg st="6" end="6"/>
                                            </p:txEl>
                                          </p:spTgt>
                                        </p:tgtEl>
                                        <p:attrNameLst>
                                          <p:attrName>style.visibility</p:attrName>
                                        </p:attrNameLst>
                                      </p:cBhvr>
                                      <p:to>
                                        <p:strVal val="visible"/>
                                      </p:to>
                                    </p:set>
                                    <p:animEffect transition="in" filter="fade">
                                      <p:cBhvr>
                                        <p:cTn id="13" dur="500"/>
                                        <p:tgtEl>
                                          <p:spTgt spid="47514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5141">
                                            <p:txEl>
                                              <p:pRg st="7" end="7"/>
                                            </p:txEl>
                                          </p:spTgt>
                                        </p:tgtEl>
                                        <p:attrNameLst>
                                          <p:attrName>style.visibility</p:attrName>
                                        </p:attrNameLst>
                                      </p:cBhvr>
                                      <p:to>
                                        <p:strVal val="visible"/>
                                      </p:to>
                                    </p:set>
                                    <p:animEffect transition="in" filter="fade">
                                      <p:cBhvr>
                                        <p:cTn id="16" dur="500"/>
                                        <p:tgtEl>
                                          <p:spTgt spid="4751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Research</a:t>
            </a:r>
          </a:p>
        </p:txBody>
      </p:sp>
      <p:sp>
        <p:nvSpPr>
          <p:cNvPr id="3" name="Content Placeholder 2"/>
          <p:cNvSpPr>
            <a:spLocks noGrp="1"/>
          </p:cNvSpPr>
          <p:nvPr>
            <p:ph sz="half" idx="1"/>
          </p:nvPr>
        </p:nvSpPr>
        <p:spPr/>
        <p:txBody>
          <a:bodyPr/>
          <a:lstStyle/>
          <a:p>
            <a:r>
              <a:rPr lang="en-US" dirty="0"/>
              <a:t>Basic (pure) research</a:t>
            </a:r>
          </a:p>
          <a:p>
            <a:r>
              <a:rPr lang="en-US" dirty="0"/>
              <a:t>Applied research</a:t>
            </a:r>
          </a:p>
        </p:txBody>
      </p:sp>
      <p:sp>
        <p:nvSpPr>
          <p:cNvPr id="4" name="Slide Number Placeholder 3"/>
          <p:cNvSpPr>
            <a:spLocks noGrp="1"/>
          </p:cNvSpPr>
          <p:nvPr>
            <p:ph type="sldNum" sz="quarter" idx="12"/>
          </p:nvPr>
        </p:nvSpPr>
        <p:spPr/>
        <p:txBody>
          <a:bodyPr/>
          <a:lstStyle/>
          <a:p>
            <a:pPr>
              <a:defRPr/>
            </a:pPr>
            <a:fld id="{DBB65BEB-D81A-44FB-9AC1-73C150FE97AD}" type="slidenum">
              <a:rPr lang="en-US" smtClean="0"/>
              <a:pPr>
                <a:defRPr/>
              </a:pPr>
              <a:t>9</a:t>
            </a:fld>
            <a:endParaRPr lang="en-US" dirty="0"/>
          </a:p>
        </p:txBody>
      </p:sp>
      <p:pic>
        <p:nvPicPr>
          <p:cNvPr id="6" name="Picture 5" descr="A picture containing clock&#10;&#10;Description automatically generated">
            <a:extLst>
              <a:ext uri="{FF2B5EF4-FFF2-40B4-BE49-F238E27FC236}">
                <a16:creationId xmlns:a16="http://schemas.microsoft.com/office/drawing/2014/main" id="{61EFE00E-B1C1-4CE0-94BF-1D7D6718A6EE}"/>
              </a:ext>
            </a:extLst>
          </p:cNvPr>
          <p:cNvPicPr>
            <a:picLocks noChangeAspect="1"/>
          </p:cNvPicPr>
          <p:nvPr/>
        </p:nvPicPr>
        <p:blipFill>
          <a:blip r:embed="rId2"/>
          <a:stretch>
            <a:fillRect/>
          </a:stretch>
        </p:blipFill>
        <p:spPr>
          <a:xfrm>
            <a:off x="1921934" y="2843212"/>
            <a:ext cx="2650066" cy="26500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D7B1F5A3-6D6D-495C-A7BA-C0142786CBE9}"/>
              </a:ext>
            </a:extLst>
          </p:cNvPr>
          <p:cNvPicPr>
            <a:picLocks noChangeAspect="1"/>
          </p:cNvPicPr>
          <p:nvPr/>
        </p:nvPicPr>
        <p:blipFill>
          <a:blip r:embed="rId3"/>
          <a:stretch>
            <a:fillRect/>
          </a:stretch>
        </p:blipFill>
        <p:spPr>
          <a:xfrm>
            <a:off x="5434012" y="2843212"/>
            <a:ext cx="3379828" cy="2931054"/>
          </a:xfrm>
          <a:prstGeom prst="rect">
            <a:avLst/>
          </a:prstGeom>
        </p:spPr>
      </p:pic>
    </p:spTree>
    <p:extLst>
      <p:ext uri="{BB962C8B-B14F-4D97-AF65-F5344CB8AC3E}">
        <p14:creationId xmlns:p14="http://schemas.microsoft.com/office/powerpoint/2010/main" val="3556642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67EDAB13-EA7D-4550-ABFB-06EC71357FF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D7974615-D0FC-4473-B5CF-0CDB876889C5}" type="slidenum">
              <a:rPr lang="en-US" altLang="en-US">
                <a:solidFill>
                  <a:srgbClr val="898989"/>
                </a:solidFill>
              </a:rPr>
              <a:pPr/>
              <a:t>90</a:t>
            </a:fld>
            <a:endParaRPr lang="en-US" altLang="en-US">
              <a:solidFill>
                <a:srgbClr val="898989"/>
              </a:solidFill>
            </a:endParaRPr>
          </a:p>
        </p:txBody>
      </p:sp>
      <p:sp>
        <p:nvSpPr>
          <p:cNvPr id="475141" name="Rectangle 5">
            <a:extLst>
              <a:ext uri="{FF2B5EF4-FFF2-40B4-BE49-F238E27FC236}">
                <a16:creationId xmlns:a16="http://schemas.microsoft.com/office/drawing/2014/main" id="{688164D1-025A-4853-B12A-6C182C4E1BC9}"/>
              </a:ext>
            </a:extLst>
          </p:cNvPr>
          <p:cNvSpPr>
            <a:spLocks noGrp="1" noChangeArrowheads="1"/>
          </p:cNvSpPr>
          <p:nvPr>
            <p:ph type="body" idx="1"/>
          </p:nvPr>
        </p:nvSpPr>
        <p:spPr>
          <a:xfrm>
            <a:off x="1085850" y="1084263"/>
            <a:ext cx="7854950" cy="1219200"/>
          </a:xfrm>
        </p:spPr>
        <p:txBody>
          <a:bodyPr rtlCol="0">
            <a:normAutofit/>
          </a:bodyPr>
          <a:lstStyle/>
          <a:p>
            <a:pPr eaLnBrk="1" fontAlgn="auto" hangingPunct="1">
              <a:spcBef>
                <a:spcPct val="30000"/>
              </a:spcBef>
              <a:spcAft>
                <a:spcPts val="0"/>
              </a:spcAft>
              <a:buClr>
                <a:schemeClr val="accent1">
                  <a:lumMod val="75000"/>
                </a:schemeClr>
              </a:buClr>
              <a:buFont typeface="Arial"/>
              <a:buChar char="•"/>
              <a:defRPr/>
            </a:pPr>
            <a:r>
              <a:rPr lang="en-US" sz="2800" i="1" dirty="0"/>
              <a:t>Does giving more assignments improve student performance?</a:t>
            </a:r>
          </a:p>
        </p:txBody>
      </p:sp>
      <p:sp>
        <p:nvSpPr>
          <p:cNvPr id="22532" name="Title 1">
            <a:extLst>
              <a:ext uri="{FF2B5EF4-FFF2-40B4-BE49-F238E27FC236}">
                <a16:creationId xmlns:a16="http://schemas.microsoft.com/office/drawing/2014/main" id="{3639F9DC-6CB1-4430-85D7-48372E11B7CC}"/>
              </a:ext>
            </a:extLst>
          </p:cNvPr>
          <p:cNvSpPr>
            <a:spLocks noGrp="1"/>
          </p:cNvSpPr>
          <p:nvPr>
            <p:ph type="title"/>
          </p:nvPr>
        </p:nvSpPr>
        <p:spPr/>
        <p:txBody>
          <a:bodyPr/>
          <a:lstStyle/>
          <a:p>
            <a:pPr eaLnBrk="1" hangingPunct="1"/>
            <a:r>
              <a:rPr lang="en-US" altLang="en-US">
                <a:cs typeface="Tahoma" panose="020B0604030504040204" pitchFamily="34" charset="0"/>
              </a:rPr>
              <a:t>Experimental and Control groups</a:t>
            </a:r>
          </a:p>
        </p:txBody>
      </p:sp>
      <p:sp>
        <p:nvSpPr>
          <p:cNvPr id="14" name="Oval 13">
            <a:extLst>
              <a:ext uri="{FF2B5EF4-FFF2-40B4-BE49-F238E27FC236}">
                <a16:creationId xmlns:a16="http://schemas.microsoft.com/office/drawing/2014/main" id="{C0E5F698-BDFE-4AA4-A6E0-DCE279AA08A8}"/>
              </a:ext>
            </a:extLst>
          </p:cNvPr>
          <p:cNvSpPr/>
          <p:nvPr/>
        </p:nvSpPr>
        <p:spPr>
          <a:xfrm>
            <a:off x="1911350" y="2601913"/>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b="1" dirty="0">
                <a:solidFill>
                  <a:schemeClr val="tx1"/>
                </a:solidFill>
              </a:rPr>
              <a:t>Assignment</a:t>
            </a:r>
          </a:p>
        </p:txBody>
      </p:sp>
      <p:sp>
        <p:nvSpPr>
          <p:cNvPr id="15" name="Oval 14">
            <a:extLst>
              <a:ext uri="{FF2B5EF4-FFF2-40B4-BE49-F238E27FC236}">
                <a16:creationId xmlns:a16="http://schemas.microsoft.com/office/drawing/2014/main" id="{29442BBD-1E57-4F12-BB7C-CB0C26D2A3BF}"/>
              </a:ext>
            </a:extLst>
          </p:cNvPr>
          <p:cNvSpPr/>
          <p:nvPr/>
        </p:nvSpPr>
        <p:spPr>
          <a:xfrm>
            <a:off x="5826125" y="2616200"/>
            <a:ext cx="2349500" cy="1352550"/>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US" b="1" dirty="0">
                <a:solidFill>
                  <a:schemeClr val="tx1"/>
                </a:solidFill>
              </a:rPr>
              <a:t>Student Performance</a:t>
            </a:r>
          </a:p>
        </p:txBody>
      </p:sp>
      <p:cxnSp>
        <p:nvCxnSpPr>
          <p:cNvPr id="16" name="Straight Arrow Connector 15">
            <a:extLst>
              <a:ext uri="{FF2B5EF4-FFF2-40B4-BE49-F238E27FC236}">
                <a16:creationId xmlns:a16="http://schemas.microsoft.com/office/drawing/2014/main" id="{A4A7AA97-72E3-49FF-AC0F-2B6D9AF22514}"/>
              </a:ext>
            </a:extLst>
          </p:cNvPr>
          <p:cNvCxnSpPr>
            <a:stCxn id="15" idx="2"/>
            <a:endCxn id="14" idx="6"/>
          </p:cNvCxnSpPr>
          <p:nvPr/>
        </p:nvCxnSpPr>
        <p:spPr>
          <a:xfrm flipH="1" flipV="1">
            <a:off x="4260850" y="3278188"/>
            <a:ext cx="1565275" cy="14287"/>
          </a:xfrm>
          <a:prstGeom prst="straightConnector1">
            <a:avLst/>
          </a:prstGeom>
          <a:ln w="38100">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8301AE37-CBF0-4D5C-B3F9-B31A2CE50E3F}"/>
              </a:ext>
            </a:extLst>
          </p:cNvPr>
          <p:cNvSpPr txBox="1">
            <a:spLocks noChangeArrowheads="1"/>
          </p:cNvSpPr>
          <p:nvPr/>
        </p:nvSpPr>
        <p:spPr bwMode="auto">
          <a:xfrm>
            <a:off x="2351088" y="5272088"/>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a:t>Amount of assignments</a:t>
            </a:r>
          </a:p>
        </p:txBody>
      </p:sp>
      <p:sp>
        <p:nvSpPr>
          <p:cNvPr id="18" name="TextBox 17">
            <a:extLst>
              <a:ext uri="{FF2B5EF4-FFF2-40B4-BE49-F238E27FC236}">
                <a16:creationId xmlns:a16="http://schemas.microsoft.com/office/drawing/2014/main" id="{EA4DAF49-04AC-4729-B9B2-9868A96B6A38}"/>
              </a:ext>
            </a:extLst>
          </p:cNvPr>
          <p:cNvSpPr txBox="1">
            <a:spLocks noChangeArrowheads="1"/>
          </p:cNvSpPr>
          <p:nvPr/>
        </p:nvSpPr>
        <p:spPr bwMode="auto">
          <a:xfrm>
            <a:off x="6629400" y="5272088"/>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000"/>
              <a:t>Test score</a:t>
            </a:r>
          </a:p>
        </p:txBody>
      </p:sp>
      <p:sp>
        <p:nvSpPr>
          <p:cNvPr id="19" name="Curved Right Arrow 18">
            <a:extLst>
              <a:ext uri="{FF2B5EF4-FFF2-40B4-BE49-F238E27FC236}">
                <a16:creationId xmlns:a16="http://schemas.microsoft.com/office/drawing/2014/main" id="{89B03F84-6DFA-4178-B11B-812B8B7C040E}"/>
              </a:ext>
            </a:extLst>
          </p:cNvPr>
          <p:cNvSpPr/>
          <p:nvPr/>
        </p:nvSpPr>
        <p:spPr>
          <a:xfrm>
            <a:off x="1223963" y="3968750"/>
            <a:ext cx="1020762" cy="168910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0" name="Curved Left Arrow 19">
            <a:extLst>
              <a:ext uri="{FF2B5EF4-FFF2-40B4-BE49-F238E27FC236}">
                <a16:creationId xmlns:a16="http://schemas.microsoft.com/office/drawing/2014/main" id="{2A8FD7AA-7800-4CC7-B7D1-EAC90DB99C32}"/>
              </a:ext>
            </a:extLst>
          </p:cNvPr>
          <p:cNvSpPr/>
          <p:nvPr/>
        </p:nvSpPr>
        <p:spPr>
          <a:xfrm>
            <a:off x="7886700" y="3968750"/>
            <a:ext cx="996950" cy="1703388"/>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21" name="TextBox 20">
            <a:extLst>
              <a:ext uri="{FF2B5EF4-FFF2-40B4-BE49-F238E27FC236}">
                <a16:creationId xmlns:a16="http://schemas.microsoft.com/office/drawing/2014/main" id="{318D9467-37B2-4A3B-BD91-EF89C6B44E92}"/>
              </a:ext>
            </a:extLst>
          </p:cNvPr>
          <p:cNvSpPr txBox="1"/>
          <p:nvPr/>
        </p:nvSpPr>
        <p:spPr>
          <a:xfrm>
            <a:off x="1466850" y="4646613"/>
            <a:ext cx="1958975" cy="368300"/>
          </a:xfrm>
          <a:prstGeom prst="rect">
            <a:avLst/>
          </a:prstGeom>
          <a:noFill/>
        </p:spPr>
        <p:txBody>
          <a:bodyPr wrap="none">
            <a:spAutoFit/>
          </a:bodyPr>
          <a:lstStyle/>
          <a:p>
            <a:pPr eaLnBrk="1" hangingPunct="1">
              <a:defRPr/>
            </a:pPr>
            <a:r>
              <a:rPr lang="en-US" b="1" dirty="0">
                <a:solidFill>
                  <a:schemeClr val="tx2">
                    <a:lumMod val="60000"/>
                    <a:lumOff val="40000"/>
                  </a:schemeClr>
                </a:solidFill>
              </a:rPr>
              <a:t>Operationalization</a:t>
            </a:r>
          </a:p>
        </p:txBody>
      </p:sp>
      <p:sp>
        <p:nvSpPr>
          <p:cNvPr id="22" name="TextBox 21">
            <a:extLst>
              <a:ext uri="{FF2B5EF4-FFF2-40B4-BE49-F238E27FC236}">
                <a16:creationId xmlns:a16="http://schemas.microsoft.com/office/drawing/2014/main" id="{CC6764F5-4889-4A3A-9BAF-B7838D7E3DAC}"/>
              </a:ext>
            </a:extLst>
          </p:cNvPr>
          <p:cNvSpPr txBox="1"/>
          <p:nvPr/>
        </p:nvSpPr>
        <p:spPr>
          <a:xfrm>
            <a:off x="6751638" y="4646613"/>
            <a:ext cx="1960562" cy="368300"/>
          </a:xfrm>
          <a:prstGeom prst="rect">
            <a:avLst/>
          </a:prstGeom>
          <a:noFill/>
        </p:spPr>
        <p:txBody>
          <a:bodyPr wrap="none">
            <a:spAutoFit/>
          </a:bodyPr>
          <a:lstStyle/>
          <a:p>
            <a:pPr eaLnBrk="1" hangingPunct="1">
              <a:defRPr/>
            </a:pPr>
            <a:r>
              <a:rPr lang="en-US" b="1" dirty="0">
                <a:solidFill>
                  <a:schemeClr val="tx2">
                    <a:lumMod val="60000"/>
                    <a:lumOff val="40000"/>
                  </a:schemeClr>
                </a:solidFill>
              </a:rPr>
              <a:t>Operationalization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8FF197A0-8926-484B-9C32-B6B3961CE2A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68ECA46A-53E7-4DB1-8034-8EF5A8C1EF6C}" type="slidenum">
              <a:rPr lang="en-US" altLang="en-US">
                <a:solidFill>
                  <a:srgbClr val="898989"/>
                </a:solidFill>
              </a:rPr>
              <a:pPr/>
              <a:t>91</a:t>
            </a:fld>
            <a:endParaRPr lang="en-US" altLang="en-US">
              <a:solidFill>
                <a:srgbClr val="898989"/>
              </a:solidFill>
            </a:endParaRPr>
          </a:p>
        </p:txBody>
      </p:sp>
      <p:sp>
        <p:nvSpPr>
          <p:cNvPr id="475141" name="Rectangle 5">
            <a:extLst>
              <a:ext uri="{FF2B5EF4-FFF2-40B4-BE49-F238E27FC236}">
                <a16:creationId xmlns:a16="http://schemas.microsoft.com/office/drawing/2014/main" id="{4E0DEEB0-AB0A-481E-983E-1EBEC3F83F44}"/>
              </a:ext>
            </a:extLst>
          </p:cNvPr>
          <p:cNvSpPr>
            <a:spLocks noGrp="1" noChangeArrowheads="1"/>
          </p:cNvSpPr>
          <p:nvPr>
            <p:ph type="body" idx="1"/>
          </p:nvPr>
        </p:nvSpPr>
        <p:spPr>
          <a:xfrm>
            <a:off x="1085850" y="1084263"/>
            <a:ext cx="7854950" cy="5667375"/>
          </a:xfrm>
        </p:spPr>
        <p:txBody>
          <a:bodyPr rtlCol="0">
            <a:normAutofit/>
          </a:bodyPr>
          <a:lstStyle/>
          <a:p>
            <a:pPr eaLnBrk="1" fontAlgn="auto" hangingPunct="1">
              <a:spcBef>
                <a:spcPct val="30000"/>
              </a:spcBef>
              <a:spcAft>
                <a:spcPts val="0"/>
              </a:spcAft>
              <a:buClr>
                <a:schemeClr val="accent1">
                  <a:lumMod val="75000"/>
                </a:schemeClr>
              </a:buClr>
              <a:buFont typeface="Arial"/>
              <a:buChar char="•"/>
              <a:defRPr/>
            </a:pPr>
            <a:r>
              <a:rPr lang="en-US" sz="2800" i="1" dirty="0"/>
              <a:t>Experimental subjects</a:t>
            </a:r>
          </a:p>
          <a:p>
            <a:pPr eaLnBrk="1" fontAlgn="auto" hangingPunct="1">
              <a:spcBef>
                <a:spcPct val="30000"/>
              </a:spcBef>
              <a:spcAft>
                <a:spcPts val="0"/>
              </a:spcAft>
              <a:buClr>
                <a:schemeClr val="accent1">
                  <a:lumMod val="75000"/>
                </a:schemeClr>
              </a:buClr>
              <a:buFont typeface="Arial"/>
              <a:buChar char="•"/>
              <a:defRPr/>
            </a:pPr>
            <a:endParaRPr lang="en-US" sz="2800" i="1" dirty="0"/>
          </a:p>
          <a:p>
            <a:pPr eaLnBrk="1" fontAlgn="auto" hangingPunct="1">
              <a:spcBef>
                <a:spcPct val="30000"/>
              </a:spcBef>
              <a:spcAft>
                <a:spcPts val="0"/>
              </a:spcAft>
              <a:buClr>
                <a:schemeClr val="accent1">
                  <a:lumMod val="75000"/>
                </a:schemeClr>
              </a:buClr>
              <a:buFont typeface="Arial"/>
              <a:buChar char="•"/>
              <a:defRPr/>
            </a:pPr>
            <a:r>
              <a:rPr lang="en-US" sz="2400" b="1" dirty="0">
                <a:solidFill>
                  <a:srgbClr val="0070C0"/>
                </a:solidFill>
              </a:rPr>
              <a:t>Experimental Group:</a:t>
            </a:r>
            <a:r>
              <a:rPr lang="en-US" sz="2400" b="1" dirty="0"/>
              <a:t> A lot of assignments</a:t>
            </a:r>
          </a:p>
          <a:p>
            <a:pPr eaLnBrk="1" fontAlgn="auto" hangingPunct="1">
              <a:spcBef>
                <a:spcPct val="30000"/>
              </a:spcBef>
              <a:spcAft>
                <a:spcPts val="0"/>
              </a:spcAft>
              <a:buClr>
                <a:schemeClr val="accent1">
                  <a:lumMod val="75000"/>
                </a:schemeClr>
              </a:buClr>
              <a:buFont typeface="Arial"/>
              <a:buChar char="•"/>
              <a:defRPr/>
            </a:pPr>
            <a:endParaRPr lang="en-US" dirty="0"/>
          </a:p>
          <a:p>
            <a:pPr eaLnBrk="1" fontAlgn="auto" hangingPunct="1">
              <a:spcBef>
                <a:spcPct val="30000"/>
              </a:spcBef>
              <a:spcAft>
                <a:spcPts val="0"/>
              </a:spcAft>
              <a:buClr>
                <a:schemeClr val="accent1">
                  <a:lumMod val="75000"/>
                </a:schemeClr>
              </a:buClr>
              <a:buFont typeface="Arial"/>
              <a:buChar char="•"/>
              <a:defRPr/>
            </a:pPr>
            <a:endParaRPr lang="en-US" dirty="0"/>
          </a:p>
          <a:p>
            <a:pPr lvl="1" eaLnBrk="1" fontAlgn="auto" hangingPunct="1">
              <a:spcBef>
                <a:spcPct val="30000"/>
              </a:spcBef>
              <a:spcAft>
                <a:spcPts val="0"/>
              </a:spcAft>
              <a:buClr>
                <a:schemeClr val="accent1">
                  <a:lumMod val="75000"/>
                </a:schemeClr>
              </a:buClr>
              <a:buFont typeface="Arial"/>
              <a:buChar char="•"/>
              <a:defRPr/>
            </a:pPr>
            <a:endParaRPr lang="en-US" sz="2400" b="1" dirty="0"/>
          </a:p>
          <a:p>
            <a:pPr eaLnBrk="1" fontAlgn="auto" hangingPunct="1">
              <a:spcBef>
                <a:spcPct val="30000"/>
              </a:spcBef>
              <a:spcAft>
                <a:spcPts val="0"/>
              </a:spcAft>
              <a:buClr>
                <a:schemeClr val="accent1">
                  <a:lumMod val="75000"/>
                </a:schemeClr>
              </a:buClr>
              <a:buFont typeface="Arial"/>
              <a:buChar char="•"/>
              <a:defRPr/>
            </a:pPr>
            <a:r>
              <a:rPr lang="en-US" sz="2400" b="1" dirty="0">
                <a:solidFill>
                  <a:srgbClr val="0070C0"/>
                </a:solidFill>
              </a:rPr>
              <a:t>Control Group:</a:t>
            </a:r>
            <a:r>
              <a:rPr lang="en-US" sz="2400" b="1" dirty="0"/>
              <a:t> Regular load of assignments</a:t>
            </a:r>
          </a:p>
        </p:txBody>
      </p:sp>
      <p:sp>
        <p:nvSpPr>
          <p:cNvPr id="23556" name="Title 1">
            <a:extLst>
              <a:ext uri="{FF2B5EF4-FFF2-40B4-BE49-F238E27FC236}">
                <a16:creationId xmlns:a16="http://schemas.microsoft.com/office/drawing/2014/main" id="{2CCD4052-A01F-4A80-8475-DECE8B4F1FDC}"/>
              </a:ext>
            </a:extLst>
          </p:cNvPr>
          <p:cNvSpPr>
            <a:spLocks noGrp="1"/>
          </p:cNvSpPr>
          <p:nvPr>
            <p:ph type="title"/>
          </p:nvPr>
        </p:nvSpPr>
        <p:spPr/>
        <p:txBody>
          <a:bodyPr/>
          <a:lstStyle/>
          <a:p>
            <a:pPr eaLnBrk="1" hangingPunct="1"/>
            <a:r>
              <a:rPr lang="en-US" altLang="en-US">
                <a:cs typeface="Tahoma" panose="020B0604030504040204" pitchFamily="34" charset="0"/>
              </a:rPr>
              <a:t>Experimental and Control groups</a:t>
            </a:r>
          </a:p>
        </p:txBody>
      </p:sp>
      <p:pic>
        <p:nvPicPr>
          <p:cNvPr id="19469" name="Picture 2">
            <a:extLst>
              <a:ext uri="{FF2B5EF4-FFF2-40B4-BE49-F238E27FC236}">
                <a16:creationId xmlns:a16="http://schemas.microsoft.com/office/drawing/2014/main" id="{0CA7C28D-D213-4A53-A6A2-44CC37BF5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4924425"/>
            <a:ext cx="13017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
            <a:extLst>
              <a:ext uri="{FF2B5EF4-FFF2-40B4-BE49-F238E27FC236}">
                <a16:creationId xmlns:a16="http://schemas.microsoft.com/office/drawing/2014/main" id="{FE69B2A0-EC9C-485E-99BD-CE69D9B2A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4956175"/>
            <a:ext cx="12874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5">
            <a:extLst>
              <a:ext uri="{FF2B5EF4-FFF2-40B4-BE49-F238E27FC236}">
                <a16:creationId xmlns:a16="http://schemas.microsoft.com/office/drawing/2014/main" id="{F15D6897-0C57-4FD0-95D9-BBA09FDE0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9463" y="4889500"/>
            <a:ext cx="18113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5">
            <a:extLst>
              <a:ext uri="{FF2B5EF4-FFF2-40B4-BE49-F238E27FC236}">
                <a16:creationId xmlns:a16="http://schemas.microsoft.com/office/drawing/2014/main" id="{11F46658-5F3F-4924-B45E-A2763F977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525" y="2652713"/>
            <a:ext cx="16383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a:extLst>
              <a:ext uri="{FF2B5EF4-FFF2-40B4-BE49-F238E27FC236}">
                <a16:creationId xmlns:a16="http://schemas.microsoft.com/office/drawing/2014/main" id="{6197AB27-14CC-48C1-B224-524D5AA99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00" y="2636838"/>
            <a:ext cx="15509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4" descr="https://encrypted-tbn0.gstatic.com/images?q=tbn:ANd9GcR2AqffQmn2csx_H3QJy_CSbtwytBdG3O0oyc7d2iZBIuc1GzAgdw">
            <a:hlinkClick r:id="rId8"/>
            <a:extLst>
              <a:ext uri="{FF2B5EF4-FFF2-40B4-BE49-F238E27FC236}">
                <a16:creationId xmlns:a16="http://schemas.microsoft.com/office/drawing/2014/main" id="{F8306B1A-B1E4-492A-9BD4-AD60CD333D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0600" y="2703513"/>
            <a:ext cx="14081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
            <a:extLst>
              <a:ext uri="{FF2B5EF4-FFF2-40B4-BE49-F238E27FC236}">
                <a16:creationId xmlns:a16="http://schemas.microsoft.com/office/drawing/2014/main" id="{08F19560-BC42-4730-AA29-64EFA3F49ED5}"/>
              </a:ext>
            </a:extLst>
          </p:cNvPr>
          <p:cNvGrpSpPr>
            <a:grpSpLocks/>
          </p:cNvGrpSpPr>
          <p:nvPr/>
        </p:nvGrpSpPr>
        <p:grpSpPr bwMode="auto">
          <a:xfrm>
            <a:off x="665163" y="2903538"/>
            <a:ext cx="3630612" cy="3470275"/>
            <a:chOff x="665334" y="2902788"/>
            <a:chExt cx="3630212" cy="3471690"/>
          </a:xfrm>
        </p:grpSpPr>
        <p:sp>
          <p:nvSpPr>
            <p:cNvPr id="2" name="Rectangle 1">
              <a:extLst>
                <a:ext uri="{FF2B5EF4-FFF2-40B4-BE49-F238E27FC236}">
                  <a16:creationId xmlns:a16="http://schemas.microsoft.com/office/drawing/2014/main" id="{97EBA296-49ED-4FD8-B1CD-465A6A156007}"/>
                </a:ext>
              </a:extLst>
            </p:cNvPr>
            <p:cNvSpPr/>
            <p:nvPr/>
          </p:nvSpPr>
          <p:spPr>
            <a:xfrm>
              <a:off x="665334" y="2902788"/>
              <a:ext cx="3582711"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400" b="1" spc="50" dirty="0">
                  <a:ln w="11430"/>
                  <a:effectLst>
                    <a:outerShdw blurRad="76200" dist="50800" dir="5400000" algn="tl" rotWithShape="0">
                      <a:srgbClr val="000000">
                        <a:alpha val="65000"/>
                      </a:srgbClr>
                    </a:outerShdw>
                  </a:effectLst>
                </a:rPr>
                <a:t>Subjects </a:t>
              </a:r>
              <a:br>
                <a:rPr lang="en-US" sz="2400" b="1" spc="50" dirty="0">
                  <a:ln w="11430"/>
                  <a:effectLst>
                    <a:outerShdw blurRad="76200" dist="50800" dir="5400000" algn="tl" rotWithShape="0">
                      <a:srgbClr val="000000">
                        <a:alpha val="65000"/>
                      </a:srgbClr>
                    </a:outerShdw>
                  </a:effectLst>
                </a:rPr>
              </a:br>
              <a:r>
                <a:rPr lang="en-US" sz="2400" b="1" spc="50" dirty="0">
                  <a:ln w="11430"/>
                  <a:effectLst>
                    <a:outerShdw blurRad="76200" dist="50800" dir="5400000" algn="tl" rotWithShape="0">
                      <a:srgbClr val="000000">
                        <a:alpha val="65000"/>
                      </a:srgbClr>
                    </a:outerShdw>
                  </a:effectLst>
                </a:rPr>
                <a:t>randomly </a:t>
              </a:r>
            </a:p>
            <a:p>
              <a:pPr algn="ctr" eaLnBrk="1" hangingPunct="1">
                <a:defRPr/>
              </a:pPr>
              <a:r>
                <a:rPr lang="en-US" sz="2400" b="1" spc="50" dirty="0">
                  <a:ln w="11430"/>
                  <a:effectLst>
                    <a:outerShdw blurRad="76200" dist="50800" dir="5400000" algn="tl" rotWithShape="0">
                      <a:srgbClr val="000000">
                        <a:alpha val="65000"/>
                      </a:srgbClr>
                    </a:outerShdw>
                  </a:effectLst>
                </a:rPr>
                <a:t>assigned to a group</a:t>
              </a:r>
            </a:p>
          </p:txBody>
        </p:sp>
        <p:sp>
          <p:nvSpPr>
            <p:cNvPr id="12" name="Rectangle 11">
              <a:extLst>
                <a:ext uri="{FF2B5EF4-FFF2-40B4-BE49-F238E27FC236}">
                  <a16:creationId xmlns:a16="http://schemas.microsoft.com/office/drawing/2014/main" id="{FB136369-3F4E-4CA6-9AAB-04613CE553E4}"/>
                </a:ext>
              </a:extLst>
            </p:cNvPr>
            <p:cNvSpPr/>
            <p:nvPr/>
          </p:nvSpPr>
          <p:spPr>
            <a:xfrm>
              <a:off x="712835" y="5174149"/>
              <a:ext cx="3582711"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400" b="1" spc="50" dirty="0">
                  <a:ln w="11430"/>
                  <a:effectLst>
                    <a:outerShdw blurRad="76200" dist="50800" dir="5400000" algn="tl" rotWithShape="0">
                      <a:srgbClr val="000000">
                        <a:alpha val="65000"/>
                      </a:srgbClr>
                    </a:outerShdw>
                  </a:effectLst>
                </a:rPr>
                <a:t>Subjects are</a:t>
              </a:r>
              <a:br>
                <a:rPr lang="en-US" sz="2400" b="1" spc="50" dirty="0">
                  <a:ln w="11430"/>
                  <a:effectLst>
                    <a:outerShdw blurRad="76200" dist="50800" dir="5400000" algn="tl" rotWithShape="0">
                      <a:srgbClr val="000000">
                        <a:alpha val="65000"/>
                      </a:srgbClr>
                    </a:outerShdw>
                  </a:effectLst>
                </a:rPr>
              </a:br>
              <a:r>
                <a:rPr lang="en-US" sz="2400" b="1" spc="50" dirty="0">
                  <a:ln w="11430"/>
                  <a:effectLst>
                    <a:outerShdw blurRad="76200" dist="50800" dir="5400000" algn="tl" rotWithShape="0">
                      <a:srgbClr val="000000">
                        <a:alpha val="65000"/>
                      </a:srgbClr>
                    </a:outerShdw>
                  </a:effectLst>
                </a:rPr>
                <a:t>randomly </a:t>
              </a:r>
            </a:p>
            <a:p>
              <a:pPr algn="ctr" eaLnBrk="1" hangingPunct="1">
                <a:defRPr/>
              </a:pPr>
              <a:r>
                <a:rPr lang="en-US" sz="2400" b="1" spc="50" dirty="0">
                  <a:ln w="11430"/>
                  <a:effectLst>
                    <a:outerShdw blurRad="76200" dist="50800" dir="5400000" algn="tl" rotWithShape="0">
                      <a:srgbClr val="000000">
                        <a:alpha val="65000"/>
                      </a:srgbClr>
                    </a:outerShdw>
                  </a:effectLst>
                </a:rPr>
                <a:t>assigned to a group</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5141">
                                            <p:txEl>
                                              <p:pRg st="2" end="2"/>
                                            </p:txEl>
                                          </p:spTgt>
                                        </p:tgtEl>
                                        <p:attrNameLst>
                                          <p:attrName>style.visibility</p:attrName>
                                        </p:attrNameLst>
                                      </p:cBhvr>
                                      <p:to>
                                        <p:strVal val="visible"/>
                                      </p:to>
                                    </p:set>
                                    <p:animEffect transition="in" filter="fade">
                                      <p:cBhvr>
                                        <p:cTn id="7" dur="500"/>
                                        <p:tgtEl>
                                          <p:spTgt spid="475141">
                                            <p:txEl>
                                              <p:pRg st="2" end="2"/>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fade">
                                      <p:cBhvr>
                                        <p:cTn id="11" dur="500"/>
                                        <p:tgtEl>
                                          <p:spTgt spid="1946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fade">
                                      <p:cBhvr>
                                        <p:cTn id="15" dur="500"/>
                                        <p:tgtEl>
                                          <p:spTgt spid="1946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fade">
                                      <p:cBhvr>
                                        <p:cTn id="19" dur="500"/>
                                        <p:tgtEl>
                                          <p:spTgt spid="194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75141">
                                            <p:txEl>
                                              <p:pRg st="6" end="6"/>
                                            </p:txEl>
                                          </p:spTgt>
                                        </p:tgtEl>
                                        <p:attrNameLst>
                                          <p:attrName>style.visibility</p:attrName>
                                        </p:attrNameLst>
                                      </p:cBhvr>
                                      <p:to>
                                        <p:strVal val="visible"/>
                                      </p:to>
                                    </p:set>
                                    <p:animEffect transition="in" filter="fade">
                                      <p:cBhvr>
                                        <p:cTn id="24" dur="500"/>
                                        <p:tgtEl>
                                          <p:spTgt spid="475141">
                                            <p:txEl>
                                              <p:pRg st="6" end="6"/>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9469"/>
                                        </p:tgtEl>
                                        <p:attrNameLst>
                                          <p:attrName>style.visibility</p:attrName>
                                        </p:attrNameLst>
                                      </p:cBhvr>
                                      <p:to>
                                        <p:strVal val="visible"/>
                                      </p:to>
                                    </p:set>
                                    <p:animEffect transition="in" filter="fade">
                                      <p:cBhvr>
                                        <p:cTn id="28" dur="500"/>
                                        <p:tgtEl>
                                          <p:spTgt spid="19469"/>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19470"/>
                                        </p:tgtEl>
                                        <p:attrNameLst>
                                          <p:attrName>style.visibility</p:attrName>
                                        </p:attrNameLst>
                                      </p:cBhvr>
                                      <p:to>
                                        <p:strVal val="visible"/>
                                      </p:to>
                                    </p:set>
                                    <p:animEffect transition="in" filter="fade">
                                      <p:cBhvr>
                                        <p:cTn id="32" dur="500"/>
                                        <p:tgtEl>
                                          <p:spTgt spid="19470"/>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19471"/>
                                        </p:tgtEl>
                                        <p:attrNameLst>
                                          <p:attrName>style.visibility</p:attrName>
                                        </p:attrNameLst>
                                      </p:cBhvr>
                                      <p:to>
                                        <p:strVal val="visible"/>
                                      </p:to>
                                    </p:set>
                                    <p:animEffect transition="in" filter="fade">
                                      <p:cBhvr>
                                        <p:cTn id="36" dur="500"/>
                                        <p:tgtEl>
                                          <p:spTgt spid="194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384F0AC-1940-4809-A07F-E8523B4BBFD3}"/>
              </a:ext>
            </a:extLst>
          </p:cNvPr>
          <p:cNvSpPr>
            <a:spLocks noGrp="1"/>
          </p:cNvSpPr>
          <p:nvPr>
            <p:ph type="title"/>
          </p:nvPr>
        </p:nvSpPr>
        <p:spPr/>
        <p:txBody>
          <a:bodyPr/>
          <a:lstStyle/>
          <a:p>
            <a:pPr eaLnBrk="1" hangingPunct="1"/>
            <a:r>
              <a:rPr lang="en-US" altLang="en-US">
                <a:cs typeface="Tahoma" panose="020B0604030504040204" pitchFamily="34" charset="0"/>
              </a:rPr>
              <a:t>The Effect of the treatment</a:t>
            </a:r>
          </a:p>
        </p:txBody>
      </p:sp>
      <p:grpSp>
        <p:nvGrpSpPr>
          <p:cNvPr id="24579" name="Group 2">
            <a:extLst>
              <a:ext uri="{FF2B5EF4-FFF2-40B4-BE49-F238E27FC236}">
                <a16:creationId xmlns:a16="http://schemas.microsoft.com/office/drawing/2014/main" id="{577C9720-46DA-41AD-B0F4-9B1DF3238770}"/>
              </a:ext>
            </a:extLst>
          </p:cNvPr>
          <p:cNvGrpSpPr>
            <a:grpSpLocks/>
          </p:cNvGrpSpPr>
          <p:nvPr/>
        </p:nvGrpSpPr>
        <p:grpSpPr bwMode="auto">
          <a:xfrm>
            <a:off x="5930900" y="1808163"/>
            <a:ext cx="3009900" cy="2516187"/>
            <a:chOff x="5930900" y="2641600"/>
            <a:chExt cx="3009900" cy="2516188"/>
          </a:xfrm>
        </p:grpSpPr>
        <p:pic>
          <p:nvPicPr>
            <p:cNvPr id="24595" name="Picture 2">
              <a:extLst>
                <a:ext uri="{FF2B5EF4-FFF2-40B4-BE49-F238E27FC236}">
                  <a16:creationId xmlns:a16="http://schemas.microsoft.com/office/drawing/2014/main" id="{46D1B9D3-9821-4855-996E-7DD20578A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3949700"/>
              <a:ext cx="1041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4">
              <a:extLst>
                <a:ext uri="{FF2B5EF4-FFF2-40B4-BE49-F238E27FC236}">
                  <a16:creationId xmlns:a16="http://schemas.microsoft.com/office/drawing/2014/main" id="{E55EBC79-2642-4067-B298-3ED557EF6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2641600"/>
              <a:ext cx="10287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5">
              <a:extLst>
                <a:ext uri="{FF2B5EF4-FFF2-40B4-BE49-F238E27FC236}">
                  <a16:creationId xmlns:a16="http://schemas.microsoft.com/office/drawing/2014/main" id="{F1A42912-2AFC-4880-9023-C7BFB8B51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588" y="2641600"/>
              <a:ext cx="14462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0" name="Group 1">
            <a:extLst>
              <a:ext uri="{FF2B5EF4-FFF2-40B4-BE49-F238E27FC236}">
                <a16:creationId xmlns:a16="http://schemas.microsoft.com/office/drawing/2014/main" id="{8A90D341-75D1-494D-8AAB-8C4341DF857D}"/>
              </a:ext>
            </a:extLst>
          </p:cNvPr>
          <p:cNvGrpSpPr>
            <a:grpSpLocks/>
          </p:cNvGrpSpPr>
          <p:nvPr/>
        </p:nvGrpSpPr>
        <p:grpSpPr bwMode="auto">
          <a:xfrm>
            <a:off x="973138" y="1708150"/>
            <a:ext cx="3019425" cy="2616200"/>
            <a:chOff x="973138" y="2541588"/>
            <a:chExt cx="3019425" cy="2616200"/>
          </a:xfrm>
        </p:grpSpPr>
        <p:pic>
          <p:nvPicPr>
            <p:cNvPr id="24592" name="Picture 5">
              <a:extLst>
                <a:ext uri="{FF2B5EF4-FFF2-40B4-BE49-F238E27FC236}">
                  <a16:creationId xmlns:a16="http://schemas.microsoft.com/office/drawing/2014/main" id="{87C25F07-840C-43B0-8D8E-AE3EEB1C65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2541588"/>
              <a:ext cx="13112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
              <a:extLst>
                <a:ext uri="{FF2B5EF4-FFF2-40B4-BE49-F238E27FC236}">
                  <a16:creationId xmlns:a16="http://schemas.microsoft.com/office/drawing/2014/main" id="{9998A66B-1D05-44C7-BEF9-5A0F95540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775" y="3852863"/>
              <a:ext cx="1238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4" descr="https://encrypted-tbn0.gstatic.com/images?q=tbn:ANd9GcR2AqffQmn2csx_H3QJy_CSbtwytBdG3O0oyc7d2iZBIuc1GzAgdw">
              <a:hlinkClick r:id="rId8"/>
              <a:extLst>
                <a:ext uri="{FF2B5EF4-FFF2-40B4-BE49-F238E27FC236}">
                  <a16:creationId xmlns:a16="http://schemas.microsoft.com/office/drawing/2014/main" id="{757C02CB-8DCD-46C8-8F8E-30BACEF3A8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7025" y="2541588"/>
              <a:ext cx="11255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9B6A2DB-0152-4A84-A05B-39D2F1808FD6}"/>
              </a:ext>
            </a:extLst>
          </p:cNvPr>
          <p:cNvSpPr txBox="1">
            <a:spLocks noChangeArrowheads="1"/>
          </p:cNvSpPr>
          <p:nvPr/>
        </p:nvSpPr>
        <p:spPr bwMode="auto">
          <a:xfrm>
            <a:off x="1300163" y="1190625"/>
            <a:ext cx="274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rPr>
              <a:t>Experimental Group</a:t>
            </a:r>
            <a:endParaRPr lang="en-US" altLang="en-US" sz="2400"/>
          </a:p>
        </p:txBody>
      </p:sp>
      <p:sp>
        <p:nvSpPr>
          <p:cNvPr id="24582" name="TextBox 13">
            <a:extLst>
              <a:ext uri="{FF2B5EF4-FFF2-40B4-BE49-F238E27FC236}">
                <a16:creationId xmlns:a16="http://schemas.microsoft.com/office/drawing/2014/main" id="{372F5651-870D-4500-B3F6-5A4972505FC1}"/>
              </a:ext>
            </a:extLst>
          </p:cNvPr>
          <p:cNvSpPr txBox="1">
            <a:spLocks noChangeArrowheads="1"/>
          </p:cNvSpPr>
          <p:nvPr/>
        </p:nvSpPr>
        <p:spPr bwMode="auto">
          <a:xfrm>
            <a:off x="6642100" y="1246188"/>
            <a:ext cx="199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rPr>
              <a:t>Control Group</a:t>
            </a:r>
            <a:endParaRPr lang="en-US" altLang="en-US" sz="2400"/>
          </a:p>
        </p:txBody>
      </p:sp>
      <p:sp>
        <p:nvSpPr>
          <p:cNvPr id="4" name="Rectangle 3">
            <a:extLst>
              <a:ext uri="{FF2B5EF4-FFF2-40B4-BE49-F238E27FC236}">
                <a16:creationId xmlns:a16="http://schemas.microsoft.com/office/drawing/2014/main" id="{08601CEB-34F4-4A9F-A9DC-1C5096B6D1C7}"/>
              </a:ext>
            </a:extLst>
          </p:cNvPr>
          <p:cNvSpPr/>
          <p:nvPr/>
        </p:nvSpPr>
        <p:spPr>
          <a:xfrm>
            <a:off x="1085850" y="4513263"/>
            <a:ext cx="2120900" cy="12334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2400" b="1" dirty="0">
                <a:solidFill>
                  <a:srgbClr val="0070C0"/>
                </a:solidFill>
              </a:rPr>
              <a:t>Average </a:t>
            </a:r>
          </a:p>
          <a:p>
            <a:pPr algn="ctr" eaLnBrk="1" hangingPunct="1">
              <a:defRPr/>
            </a:pPr>
            <a:r>
              <a:rPr lang="en-US" sz="2400" b="1" dirty="0">
                <a:solidFill>
                  <a:srgbClr val="0070C0"/>
                </a:solidFill>
              </a:rPr>
              <a:t>Performance</a:t>
            </a:r>
          </a:p>
          <a:p>
            <a:pPr algn="ctr" eaLnBrk="1" hangingPunct="1">
              <a:defRPr/>
            </a:pPr>
            <a:r>
              <a:rPr lang="en-US" sz="2400" b="1" dirty="0">
                <a:solidFill>
                  <a:srgbClr val="0070C0"/>
                </a:solidFill>
              </a:rPr>
              <a:t>(E)</a:t>
            </a:r>
            <a:r>
              <a:rPr lang="th-TH" sz="2400" b="1" dirty="0">
                <a:solidFill>
                  <a:srgbClr val="0070C0"/>
                </a:solidFill>
              </a:rPr>
              <a:t> </a:t>
            </a:r>
            <a:r>
              <a:rPr lang="en-US" sz="2400" b="1" dirty="0">
                <a:solidFill>
                  <a:srgbClr val="0070C0"/>
                </a:solidFill>
              </a:rPr>
              <a:t>= 90</a:t>
            </a:r>
          </a:p>
        </p:txBody>
      </p:sp>
      <p:sp>
        <p:nvSpPr>
          <p:cNvPr id="17" name="Rectangle 16">
            <a:extLst>
              <a:ext uri="{FF2B5EF4-FFF2-40B4-BE49-F238E27FC236}">
                <a16:creationId xmlns:a16="http://schemas.microsoft.com/office/drawing/2014/main" id="{35025C37-8DA6-434A-89A4-71CDC1B2A845}"/>
              </a:ext>
            </a:extLst>
          </p:cNvPr>
          <p:cNvSpPr/>
          <p:nvPr/>
        </p:nvSpPr>
        <p:spPr>
          <a:xfrm>
            <a:off x="6515100" y="4513263"/>
            <a:ext cx="2120900" cy="12334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2400" b="1" dirty="0">
                <a:solidFill>
                  <a:srgbClr val="0070C0"/>
                </a:solidFill>
              </a:rPr>
              <a:t>Average </a:t>
            </a:r>
          </a:p>
          <a:p>
            <a:pPr algn="ctr" eaLnBrk="1" hangingPunct="1">
              <a:defRPr/>
            </a:pPr>
            <a:r>
              <a:rPr lang="en-US" sz="2400" b="1" dirty="0">
                <a:solidFill>
                  <a:srgbClr val="0070C0"/>
                </a:solidFill>
              </a:rPr>
              <a:t>Performance</a:t>
            </a:r>
          </a:p>
          <a:p>
            <a:pPr algn="ctr" eaLnBrk="1" hangingPunct="1">
              <a:defRPr/>
            </a:pPr>
            <a:r>
              <a:rPr lang="en-US" sz="2400" b="1" dirty="0">
                <a:solidFill>
                  <a:srgbClr val="0070C0"/>
                </a:solidFill>
              </a:rPr>
              <a:t>(C) = 70</a:t>
            </a:r>
            <a:endParaRPr lang="en-US" sz="2400" dirty="0"/>
          </a:p>
        </p:txBody>
      </p:sp>
      <p:grpSp>
        <p:nvGrpSpPr>
          <p:cNvPr id="5" name="Group 2">
            <a:extLst>
              <a:ext uri="{FF2B5EF4-FFF2-40B4-BE49-F238E27FC236}">
                <a16:creationId xmlns:a16="http://schemas.microsoft.com/office/drawing/2014/main" id="{D4BFB2D8-DEC7-4D27-9B8D-98EC9EADED79}"/>
              </a:ext>
            </a:extLst>
          </p:cNvPr>
          <p:cNvGrpSpPr>
            <a:grpSpLocks/>
          </p:cNvGrpSpPr>
          <p:nvPr/>
        </p:nvGrpSpPr>
        <p:grpSpPr bwMode="auto">
          <a:xfrm>
            <a:off x="3316288" y="4687888"/>
            <a:ext cx="2965450" cy="782637"/>
            <a:chOff x="3316288" y="4270996"/>
            <a:chExt cx="2965450" cy="782704"/>
          </a:xfrm>
        </p:grpSpPr>
        <p:sp>
          <p:nvSpPr>
            <p:cNvPr id="10" name="Left-Right Arrow 9">
              <a:extLst>
                <a:ext uri="{FF2B5EF4-FFF2-40B4-BE49-F238E27FC236}">
                  <a16:creationId xmlns:a16="http://schemas.microsoft.com/office/drawing/2014/main" id="{27E8D839-92AF-411F-88DD-2A559FA0E2BB}"/>
                </a:ext>
              </a:extLst>
            </p:cNvPr>
            <p:cNvSpPr/>
            <p:nvPr/>
          </p:nvSpPr>
          <p:spPr>
            <a:xfrm>
              <a:off x="3316288" y="4688544"/>
              <a:ext cx="2965450" cy="365156"/>
            </a:xfrm>
            <a:prstGeom prst="leftRightArrow">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18B641E8-687A-44AD-B324-9D6C8B8F960F}"/>
                </a:ext>
              </a:extLst>
            </p:cNvPr>
            <p:cNvSpPr/>
            <p:nvPr/>
          </p:nvSpPr>
          <p:spPr>
            <a:xfrm>
              <a:off x="3665285" y="4270996"/>
              <a:ext cx="2478918" cy="646331"/>
            </a:xfrm>
            <a:prstGeom prst="rect">
              <a:avLst/>
            </a:prstGeom>
            <a:noFill/>
          </p:spPr>
          <p:txBody>
            <a:bodyPr>
              <a:spAutoFit/>
            </a:bodyPr>
            <a:lstStyle/>
            <a:p>
              <a:pPr algn="ctr" eaLnBrk="1" hangingPunct="1">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Comparison</a:t>
              </a:r>
            </a:p>
          </p:txBody>
        </p:sp>
      </p:grpSp>
      <p:sp>
        <p:nvSpPr>
          <p:cNvPr id="19" name="TextBox 2">
            <a:extLst>
              <a:ext uri="{FF2B5EF4-FFF2-40B4-BE49-F238E27FC236}">
                <a16:creationId xmlns:a16="http://schemas.microsoft.com/office/drawing/2014/main" id="{AD385F5F-5352-4ABE-94AA-59394F2196EE}"/>
              </a:ext>
            </a:extLst>
          </p:cNvPr>
          <p:cNvSpPr txBox="1">
            <a:spLocks noChangeArrowheads="1"/>
          </p:cNvSpPr>
          <p:nvPr/>
        </p:nvSpPr>
        <p:spPr bwMode="auto">
          <a:xfrm>
            <a:off x="973138" y="5907088"/>
            <a:ext cx="92630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a:t>The Effect of the experimental treatment = (E - C)</a:t>
            </a:r>
          </a:p>
          <a:p>
            <a:pPr eaLnBrk="1" hangingPunct="1"/>
            <a:r>
              <a:rPr lang="en-US" altLang="en-US" sz="2800" b="1" dirty="0"/>
              <a:t>                                                                            = 90-70 = 20</a:t>
            </a:r>
            <a:endParaRPr lang="en-US" altLang="en-US" sz="2800" dirty="0"/>
          </a:p>
        </p:txBody>
      </p:sp>
      <p:grpSp>
        <p:nvGrpSpPr>
          <p:cNvPr id="6" name="Group 19">
            <a:extLst>
              <a:ext uri="{FF2B5EF4-FFF2-40B4-BE49-F238E27FC236}">
                <a16:creationId xmlns:a16="http://schemas.microsoft.com/office/drawing/2014/main" id="{EFD1C6BB-89E2-4BE7-AAAC-2C8FF20FA47E}"/>
              </a:ext>
            </a:extLst>
          </p:cNvPr>
          <p:cNvGrpSpPr>
            <a:grpSpLocks/>
          </p:cNvGrpSpPr>
          <p:nvPr/>
        </p:nvGrpSpPr>
        <p:grpSpPr bwMode="auto">
          <a:xfrm>
            <a:off x="2986088" y="2878138"/>
            <a:ext cx="3300412" cy="1200150"/>
            <a:chOff x="3316288" y="2768219"/>
            <a:chExt cx="3299752" cy="1198923"/>
          </a:xfrm>
        </p:grpSpPr>
        <p:sp>
          <p:nvSpPr>
            <p:cNvPr id="21" name="TextBox 2">
              <a:extLst>
                <a:ext uri="{FF2B5EF4-FFF2-40B4-BE49-F238E27FC236}">
                  <a16:creationId xmlns:a16="http://schemas.microsoft.com/office/drawing/2014/main" id="{1D50C74A-1A97-477B-81DB-60024B68A9C5}"/>
                </a:ext>
              </a:extLst>
            </p:cNvPr>
            <p:cNvSpPr txBox="1">
              <a:spLocks noChangeArrowheads="1"/>
            </p:cNvSpPr>
            <p:nvPr/>
          </p:nvSpPr>
          <p:spPr bwMode="auto">
            <a:xfrm>
              <a:off x="3686101" y="2768219"/>
              <a:ext cx="2929939" cy="119892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sz="2400" b="1" dirty="0">
                  <a:solidFill>
                    <a:schemeClr val="tx2">
                      <a:lumMod val="60000"/>
                      <a:lumOff val="40000"/>
                    </a:schemeClr>
                  </a:solidFill>
                </a:rPr>
                <a:t>A Treatment</a:t>
              </a:r>
            </a:p>
            <a:p>
              <a:pPr algn="ctr" eaLnBrk="1" hangingPunct="1">
                <a:defRPr/>
              </a:pPr>
              <a:r>
                <a:rPr lang="en-US" sz="2400" b="1" dirty="0">
                  <a:solidFill>
                    <a:schemeClr val="tx2">
                      <a:lumMod val="60000"/>
                      <a:lumOff val="40000"/>
                    </a:schemeClr>
                  </a:solidFill>
                </a:rPr>
                <a:t>(a lot of assignments)</a:t>
              </a:r>
            </a:p>
            <a:p>
              <a:pPr algn="ctr" eaLnBrk="1" hangingPunct="1">
                <a:defRPr/>
              </a:pPr>
              <a:r>
                <a:rPr lang="en-US" sz="2400" b="1" dirty="0">
                  <a:solidFill>
                    <a:schemeClr val="tx2">
                      <a:lumMod val="60000"/>
                      <a:lumOff val="40000"/>
                    </a:schemeClr>
                  </a:solidFill>
                </a:rPr>
                <a:t>are given</a:t>
              </a:r>
              <a:endParaRPr lang="en-US" sz="2400" dirty="0">
                <a:solidFill>
                  <a:schemeClr val="tx2">
                    <a:lumMod val="60000"/>
                    <a:lumOff val="40000"/>
                  </a:schemeClr>
                </a:solidFill>
              </a:endParaRPr>
            </a:p>
          </p:txBody>
        </p:sp>
        <p:cxnSp>
          <p:nvCxnSpPr>
            <p:cNvPr id="23" name="Straight Arrow Connector 22">
              <a:extLst>
                <a:ext uri="{FF2B5EF4-FFF2-40B4-BE49-F238E27FC236}">
                  <a16:creationId xmlns:a16="http://schemas.microsoft.com/office/drawing/2014/main" id="{910892C1-8D4E-4B49-9E09-22D6F76EEA0C}"/>
                </a:ext>
              </a:extLst>
            </p:cNvPr>
            <p:cNvCxnSpPr/>
            <p:nvPr/>
          </p:nvCxnSpPr>
          <p:spPr>
            <a:xfrm flipH="1">
              <a:off x="3316288" y="3722917"/>
              <a:ext cx="1196736" cy="9515"/>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fade">
                                      <p:cBhvr>
                                        <p:cTn id="3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AB8115-490F-4541-85E6-F4CBC681F01D}"/>
              </a:ext>
            </a:extLst>
          </p:cNvPr>
          <p:cNvSpPr>
            <a:spLocks noGrp="1"/>
          </p:cNvSpPr>
          <p:nvPr>
            <p:ph type="title"/>
          </p:nvPr>
        </p:nvSpPr>
        <p:spPr/>
        <p:txBody>
          <a:bodyPr/>
          <a:lstStyle/>
          <a:p>
            <a:pPr eaLnBrk="1" hangingPunct="1"/>
            <a:r>
              <a:rPr lang="en-US" altLang="en-US">
                <a:cs typeface="Tahoma" panose="020B0604030504040204" pitchFamily="34" charset="0"/>
              </a:rPr>
              <a:t>Pretest-Posttest</a:t>
            </a:r>
          </a:p>
        </p:txBody>
      </p:sp>
      <p:grpSp>
        <p:nvGrpSpPr>
          <p:cNvPr id="25603" name="Group 2">
            <a:extLst>
              <a:ext uri="{FF2B5EF4-FFF2-40B4-BE49-F238E27FC236}">
                <a16:creationId xmlns:a16="http://schemas.microsoft.com/office/drawing/2014/main" id="{7B374343-F4D6-4BE6-B12F-917F945CF397}"/>
              </a:ext>
            </a:extLst>
          </p:cNvPr>
          <p:cNvGrpSpPr>
            <a:grpSpLocks/>
          </p:cNvGrpSpPr>
          <p:nvPr/>
        </p:nvGrpSpPr>
        <p:grpSpPr bwMode="auto">
          <a:xfrm>
            <a:off x="6684963" y="2609850"/>
            <a:ext cx="2287587" cy="2187575"/>
            <a:chOff x="5930900" y="2641600"/>
            <a:chExt cx="3009900" cy="2516188"/>
          </a:xfrm>
        </p:grpSpPr>
        <p:pic>
          <p:nvPicPr>
            <p:cNvPr id="25622" name="Picture 2">
              <a:extLst>
                <a:ext uri="{FF2B5EF4-FFF2-40B4-BE49-F238E27FC236}">
                  <a16:creationId xmlns:a16="http://schemas.microsoft.com/office/drawing/2014/main" id="{0BBAAF47-3254-4A2D-BAAF-ECF04F875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3949700"/>
              <a:ext cx="1041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4">
              <a:extLst>
                <a:ext uri="{FF2B5EF4-FFF2-40B4-BE49-F238E27FC236}">
                  <a16:creationId xmlns:a16="http://schemas.microsoft.com/office/drawing/2014/main" id="{ADBB69DC-4B23-44D8-8995-316B68C9B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2641600"/>
              <a:ext cx="10287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5">
              <a:extLst>
                <a:ext uri="{FF2B5EF4-FFF2-40B4-BE49-F238E27FC236}">
                  <a16:creationId xmlns:a16="http://schemas.microsoft.com/office/drawing/2014/main" id="{FB0E60DD-01C5-477B-8DF9-B73CCADF3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588" y="2641600"/>
              <a:ext cx="14462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
            <a:extLst>
              <a:ext uri="{FF2B5EF4-FFF2-40B4-BE49-F238E27FC236}">
                <a16:creationId xmlns:a16="http://schemas.microsoft.com/office/drawing/2014/main" id="{5333357F-2EFD-4064-9DBF-3281D233EEB6}"/>
              </a:ext>
            </a:extLst>
          </p:cNvPr>
          <p:cNvGrpSpPr>
            <a:grpSpLocks/>
          </p:cNvGrpSpPr>
          <p:nvPr/>
        </p:nvGrpSpPr>
        <p:grpSpPr bwMode="auto">
          <a:xfrm>
            <a:off x="1181100" y="2522538"/>
            <a:ext cx="2293938" cy="2274887"/>
            <a:chOff x="973138" y="2541588"/>
            <a:chExt cx="3019425" cy="2616200"/>
          </a:xfrm>
        </p:grpSpPr>
        <p:pic>
          <p:nvPicPr>
            <p:cNvPr id="25619" name="Picture 5">
              <a:extLst>
                <a:ext uri="{FF2B5EF4-FFF2-40B4-BE49-F238E27FC236}">
                  <a16:creationId xmlns:a16="http://schemas.microsoft.com/office/drawing/2014/main" id="{71CD909E-DEB8-4460-B514-B4A1CB8584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2541588"/>
              <a:ext cx="13112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
              <a:extLst>
                <a:ext uri="{FF2B5EF4-FFF2-40B4-BE49-F238E27FC236}">
                  <a16:creationId xmlns:a16="http://schemas.microsoft.com/office/drawing/2014/main" id="{556A284C-960B-4802-A999-77296B2A8F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775" y="3852863"/>
              <a:ext cx="1238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4" descr="https://encrypted-tbn0.gstatic.com/images?q=tbn:ANd9GcR2AqffQmn2csx_H3QJy_CSbtwytBdG3O0oyc7d2iZBIuc1GzAgdw">
              <a:hlinkClick r:id="rId8"/>
              <a:extLst>
                <a:ext uri="{FF2B5EF4-FFF2-40B4-BE49-F238E27FC236}">
                  <a16:creationId xmlns:a16="http://schemas.microsoft.com/office/drawing/2014/main" id="{500B12FB-61D6-4A9A-BBA9-25E7CA1ADF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7025" y="2541588"/>
              <a:ext cx="11255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2">
            <a:extLst>
              <a:ext uri="{FF2B5EF4-FFF2-40B4-BE49-F238E27FC236}">
                <a16:creationId xmlns:a16="http://schemas.microsoft.com/office/drawing/2014/main" id="{CDA8D803-414B-43C9-B661-BC7A1629FCB6}"/>
              </a:ext>
            </a:extLst>
          </p:cNvPr>
          <p:cNvSpPr txBox="1">
            <a:spLocks noChangeArrowheads="1"/>
          </p:cNvSpPr>
          <p:nvPr/>
        </p:nvSpPr>
        <p:spPr bwMode="auto">
          <a:xfrm>
            <a:off x="877888" y="2019300"/>
            <a:ext cx="274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rPr>
              <a:t>Experimental Group</a:t>
            </a:r>
            <a:endParaRPr lang="en-US" altLang="en-US" sz="2400"/>
          </a:p>
        </p:txBody>
      </p:sp>
      <p:sp>
        <p:nvSpPr>
          <p:cNvPr id="25606" name="TextBox 13">
            <a:extLst>
              <a:ext uri="{FF2B5EF4-FFF2-40B4-BE49-F238E27FC236}">
                <a16:creationId xmlns:a16="http://schemas.microsoft.com/office/drawing/2014/main" id="{C4467964-DA00-4408-A195-E0879C475AC7}"/>
              </a:ext>
            </a:extLst>
          </p:cNvPr>
          <p:cNvSpPr txBox="1">
            <a:spLocks noChangeArrowheads="1"/>
          </p:cNvSpPr>
          <p:nvPr/>
        </p:nvSpPr>
        <p:spPr bwMode="auto">
          <a:xfrm>
            <a:off x="6991350" y="2039938"/>
            <a:ext cx="199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rPr>
              <a:t>Control Group</a:t>
            </a:r>
            <a:endParaRPr lang="en-US" altLang="en-US" sz="2400"/>
          </a:p>
        </p:txBody>
      </p:sp>
      <p:sp>
        <p:nvSpPr>
          <p:cNvPr id="4" name="Rectangle 3">
            <a:extLst>
              <a:ext uri="{FF2B5EF4-FFF2-40B4-BE49-F238E27FC236}">
                <a16:creationId xmlns:a16="http://schemas.microsoft.com/office/drawing/2014/main" id="{78BC23E0-C961-45B5-88CF-B93CAC56609E}"/>
              </a:ext>
            </a:extLst>
          </p:cNvPr>
          <p:cNvSpPr/>
          <p:nvPr/>
        </p:nvSpPr>
        <p:spPr>
          <a:xfrm>
            <a:off x="1190625" y="4821238"/>
            <a:ext cx="2120900" cy="8572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b="1" dirty="0">
                <a:solidFill>
                  <a:srgbClr val="0070C0"/>
                </a:solidFill>
              </a:rPr>
              <a:t>Average </a:t>
            </a:r>
          </a:p>
          <a:p>
            <a:pPr algn="ctr" eaLnBrk="1" hangingPunct="1">
              <a:defRPr/>
            </a:pPr>
            <a:r>
              <a:rPr lang="en-US" b="1" dirty="0">
                <a:solidFill>
                  <a:srgbClr val="0070C0"/>
                </a:solidFill>
              </a:rPr>
              <a:t>Performance</a:t>
            </a:r>
          </a:p>
          <a:p>
            <a:pPr algn="ctr" eaLnBrk="1" hangingPunct="1">
              <a:defRPr/>
            </a:pPr>
            <a:r>
              <a:rPr lang="en-US" b="1" dirty="0">
                <a:solidFill>
                  <a:srgbClr val="0070C0"/>
                </a:solidFill>
              </a:rPr>
              <a:t>(E2) = 90</a:t>
            </a:r>
          </a:p>
        </p:txBody>
      </p:sp>
      <p:sp>
        <p:nvSpPr>
          <p:cNvPr id="17" name="Rectangle 16">
            <a:extLst>
              <a:ext uri="{FF2B5EF4-FFF2-40B4-BE49-F238E27FC236}">
                <a16:creationId xmlns:a16="http://schemas.microsoft.com/office/drawing/2014/main" id="{C6308E3F-7837-4E96-8234-5583A58AE6E5}"/>
              </a:ext>
            </a:extLst>
          </p:cNvPr>
          <p:cNvSpPr/>
          <p:nvPr/>
        </p:nvSpPr>
        <p:spPr>
          <a:xfrm>
            <a:off x="6796088" y="4821238"/>
            <a:ext cx="2120900" cy="8572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b="1" dirty="0">
                <a:solidFill>
                  <a:srgbClr val="0070C0"/>
                </a:solidFill>
              </a:rPr>
              <a:t>Average </a:t>
            </a:r>
          </a:p>
          <a:p>
            <a:pPr algn="ctr" eaLnBrk="1" hangingPunct="1">
              <a:defRPr/>
            </a:pPr>
            <a:r>
              <a:rPr lang="en-US" b="1" dirty="0">
                <a:solidFill>
                  <a:srgbClr val="0070C0"/>
                </a:solidFill>
              </a:rPr>
              <a:t>Performance</a:t>
            </a:r>
          </a:p>
          <a:p>
            <a:pPr algn="ctr" eaLnBrk="1" hangingPunct="1">
              <a:defRPr/>
            </a:pPr>
            <a:r>
              <a:rPr lang="en-US" b="1" dirty="0">
                <a:solidFill>
                  <a:srgbClr val="0070C0"/>
                </a:solidFill>
              </a:rPr>
              <a:t>(C2) = 75</a:t>
            </a:r>
            <a:endParaRPr lang="en-US" dirty="0"/>
          </a:p>
        </p:txBody>
      </p:sp>
      <p:sp>
        <p:nvSpPr>
          <p:cNvPr id="19" name="Rectangle 18">
            <a:extLst>
              <a:ext uri="{FF2B5EF4-FFF2-40B4-BE49-F238E27FC236}">
                <a16:creationId xmlns:a16="http://schemas.microsoft.com/office/drawing/2014/main" id="{357B8B05-205C-417C-B298-CF293E4B8BF4}"/>
              </a:ext>
            </a:extLst>
          </p:cNvPr>
          <p:cNvSpPr/>
          <p:nvPr/>
        </p:nvSpPr>
        <p:spPr>
          <a:xfrm>
            <a:off x="1246188" y="1025525"/>
            <a:ext cx="2120900" cy="8572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b="1" dirty="0">
                <a:solidFill>
                  <a:srgbClr val="0070C0"/>
                </a:solidFill>
              </a:rPr>
              <a:t>Average </a:t>
            </a:r>
          </a:p>
          <a:p>
            <a:pPr algn="ctr" eaLnBrk="1" hangingPunct="1">
              <a:defRPr/>
            </a:pPr>
            <a:r>
              <a:rPr lang="en-US" b="1" dirty="0">
                <a:solidFill>
                  <a:srgbClr val="0070C0"/>
                </a:solidFill>
              </a:rPr>
              <a:t>Performance</a:t>
            </a:r>
          </a:p>
          <a:p>
            <a:pPr algn="ctr" eaLnBrk="1" hangingPunct="1">
              <a:defRPr/>
            </a:pPr>
            <a:r>
              <a:rPr lang="en-US" b="1" dirty="0">
                <a:solidFill>
                  <a:srgbClr val="0070C0"/>
                </a:solidFill>
              </a:rPr>
              <a:t>(E1) = 60</a:t>
            </a:r>
          </a:p>
        </p:txBody>
      </p:sp>
      <p:sp>
        <p:nvSpPr>
          <p:cNvPr id="20" name="Rectangle 19">
            <a:extLst>
              <a:ext uri="{FF2B5EF4-FFF2-40B4-BE49-F238E27FC236}">
                <a16:creationId xmlns:a16="http://schemas.microsoft.com/office/drawing/2014/main" id="{CDAD025D-B747-4248-A911-5BEC10E96001}"/>
              </a:ext>
            </a:extLst>
          </p:cNvPr>
          <p:cNvSpPr/>
          <p:nvPr/>
        </p:nvSpPr>
        <p:spPr>
          <a:xfrm>
            <a:off x="6796088" y="1025525"/>
            <a:ext cx="2120900" cy="8572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b="1" dirty="0">
                <a:solidFill>
                  <a:srgbClr val="0070C0"/>
                </a:solidFill>
              </a:rPr>
              <a:t>Average </a:t>
            </a:r>
          </a:p>
          <a:p>
            <a:pPr algn="ctr" eaLnBrk="1" hangingPunct="1">
              <a:defRPr/>
            </a:pPr>
            <a:r>
              <a:rPr lang="en-US" b="1" dirty="0">
                <a:solidFill>
                  <a:srgbClr val="0070C0"/>
                </a:solidFill>
              </a:rPr>
              <a:t>Performance</a:t>
            </a:r>
          </a:p>
          <a:p>
            <a:pPr algn="ctr" eaLnBrk="1" hangingPunct="1">
              <a:defRPr/>
            </a:pPr>
            <a:r>
              <a:rPr lang="en-US" b="1" dirty="0">
                <a:solidFill>
                  <a:srgbClr val="0070C0"/>
                </a:solidFill>
              </a:rPr>
              <a:t>(C1) = 70</a:t>
            </a:r>
          </a:p>
        </p:txBody>
      </p:sp>
      <p:sp>
        <p:nvSpPr>
          <p:cNvPr id="21" name="TextBox 2">
            <a:extLst>
              <a:ext uri="{FF2B5EF4-FFF2-40B4-BE49-F238E27FC236}">
                <a16:creationId xmlns:a16="http://schemas.microsoft.com/office/drawing/2014/main" id="{5367C7AF-7848-4069-B450-CF12CC4E7610}"/>
              </a:ext>
            </a:extLst>
          </p:cNvPr>
          <p:cNvSpPr txBox="1">
            <a:spLocks noChangeArrowheads="1"/>
          </p:cNvSpPr>
          <p:nvPr/>
        </p:nvSpPr>
        <p:spPr bwMode="auto">
          <a:xfrm>
            <a:off x="4113213" y="912813"/>
            <a:ext cx="1903412" cy="120015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sz="2400" b="1" dirty="0">
                <a:solidFill>
                  <a:schemeClr val="accent5">
                    <a:lumMod val="75000"/>
                  </a:schemeClr>
                </a:solidFill>
              </a:rPr>
              <a:t>Before Giving</a:t>
            </a:r>
          </a:p>
          <a:p>
            <a:pPr algn="ctr" eaLnBrk="1" hangingPunct="1">
              <a:defRPr/>
            </a:pPr>
            <a:r>
              <a:rPr lang="en-US" sz="2400" b="1" dirty="0">
                <a:solidFill>
                  <a:schemeClr val="accent5">
                    <a:lumMod val="75000"/>
                  </a:schemeClr>
                </a:solidFill>
              </a:rPr>
              <a:t>A Treatment</a:t>
            </a:r>
          </a:p>
          <a:p>
            <a:pPr algn="ctr" eaLnBrk="1" hangingPunct="1">
              <a:defRPr/>
            </a:pPr>
            <a:r>
              <a:rPr lang="en-US" sz="2400" b="1" dirty="0">
                <a:solidFill>
                  <a:schemeClr val="accent5">
                    <a:lumMod val="75000"/>
                  </a:schemeClr>
                </a:solidFill>
              </a:rPr>
              <a:t>(Pretest)</a:t>
            </a:r>
            <a:endParaRPr lang="en-US" sz="2400" dirty="0">
              <a:solidFill>
                <a:schemeClr val="accent5">
                  <a:lumMod val="75000"/>
                </a:schemeClr>
              </a:solidFill>
            </a:endParaRPr>
          </a:p>
        </p:txBody>
      </p:sp>
      <p:sp>
        <p:nvSpPr>
          <p:cNvPr id="22" name="TextBox 2">
            <a:extLst>
              <a:ext uri="{FF2B5EF4-FFF2-40B4-BE49-F238E27FC236}">
                <a16:creationId xmlns:a16="http://schemas.microsoft.com/office/drawing/2014/main" id="{B2EB25D8-8A5F-4322-AB40-56F31005BE01}"/>
              </a:ext>
            </a:extLst>
          </p:cNvPr>
          <p:cNvSpPr txBox="1">
            <a:spLocks noChangeArrowheads="1"/>
          </p:cNvSpPr>
          <p:nvPr/>
        </p:nvSpPr>
        <p:spPr bwMode="auto">
          <a:xfrm>
            <a:off x="4179888" y="4554538"/>
            <a:ext cx="1770062" cy="120015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sz="2400" b="1" dirty="0">
                <a:solidFill>
                  <a:schemeClr val="accent5">
                    <a:lumMod val="75000"/>
                  </a:schemeClr>
                </a:solidFill>
              </a:rPr>
              <a:t>After giving</a:t>
            </a:r>
          </a:p>
          <a:p>
            <a:pPr algn="ctr" eaLnBrk="1" hangingPunct="1">
              <a:defRPr/>
            </a:pPr>
            <a:r>
              <a:rPr lang="en-US" sz="2400" b="1" dirty="0">
                <a:solidFill>
                  <a:schemeClr val="accent5">
                    <a:lumMod val="75000"/>
                  </a:schemeClr>
                </a:solidFill>
              </a:rPr>
              <a:t>A Treatment</a:t>
            </a:r>
          </a:p>
          <a:p>
            <a:pPr algn="ctr" eaLnBrk="1" hangingPunct="1">
              <a:defRPr/>
            </a:pPr>
            <a:r>
              <a:rPr lang="en-US" sz="2400" b="1" dirty="0">
                <a:solidFill>
                  <a:schemeClr val="accent5">
                    <a:lumMod val="75000"/>
                  </a:schemeClr>
                </a:solidFill>
              </a:rPr>
              <a:t>(Posttest)</a:t>
            </a:r>
            <a:endParaRPr lang="en-US" sz="2400" dirty="0">
              <a:solidFill>
                <a:schemeClr val="accent5">
                  <a:lumMod val="75000"/>
                </a:schemeClr>
              </a:solidFill>
            </a:endParaRPr>
          </a:p>
        </p:txBody>
      </p:sp>
      <p:sp>
        <p:nvSpPr>
          <p:cNvPr id="23" name="TextBox 2">
            <a:extLst>
              <a:ext uri="{FF2B5EF4-FFF2-40B4-BE49-F238E27FC236}">
                <a16:creationId xmlns:a16="http://schemas.microsoft.com/office/drawing/2014/main" id="{021C1BCB-5750-44CF-B6CC-866AE63A2B05}"/>
              </a:ext>
            </a:extLst>
          </p:cNvPr>
          <p:cNvSpPr txBox="1">
            <a:spLocks noChangeArrowheads="1"/>
          </p:cNvSpPr>
          <p:nvPr/>
        </p:nvSpPr>
        <p:spPr bwMode="auto">
          <a:xfrm>
            <a:off x="1720850" y="5738813"/>
            <a:ext cx="926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t>The Effect of the treatment = (E2 – E1) – (C2 – C1)</a:t>
            </a:r>
          </a:p>
          <a:p>
            <a:pPr eaLnBrk="1" hangingPunct="1"/>
            <a:r>
              <a:rPr lang="en-US" altLang="en-US" sz="2400" b="1" dirty="0"/>
              <a:t>                                                   = (90 – 60) – (75 – 70)  </a:t>
            </a:r>
          </a:p>
          <a:p>
            <a:pPr eaLnBrk="1" hangingPunct="1"/>
            <a:r>
              <a:rPr lang="en-US" altLang="en-US" sz="2400" b="1" dirty="0"/>
              <a:t>                                                   =  30 – 5 = 25</a:t>
            </a:r>
            <a:endParaRPr lang="en-US" altLang="en-US" sz="2400" dirty="0"/>
          </a:p>
        </p:txBody>
      </p:sp>
      <p:sp>
        <p:nvSpPr>
          <p:cNvPr id="26" name="Down Arrow 25">
            <a:extLst>
              <a:ext uri="{FF2B5EF4-FFF2-40B4-BE49-F238E27FC236}">
                <a16:creationId xmlns:a16="http://schemas.microsoft.com/office/drawing/2014/main" id="{105C9EF6-4E1C-4358-98BD-48412E70CB78}"/>
              </a:ext>
            </a:extLst>
          </p:cNvPr>
          <p:cNvSpPr/>
          <p:nvPr/>
        </p:nvSpPr>
        <p:spPr>
          <a:xfrm>
            <a:off x="4833938" y="3997325"/>
            <a:ext cx="461962" cy="5476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 name="Group 11">
            <a:extLst>
              <a:ext uri="{FF2B5EF4-FFF2-40B4-BE49-F238E27FC236}">
                <a16:creationId xmlns:a16="http://schemas.microsoft.com/office/drawing/2014/main" id="{C0B4D48F-74CB-4B04-8243-18975494385C}"/>
              </a:ext>
            </a:extLst>
          </p:cNvPr>
          <p:cNvGrpSpPr>
            <a:grpSpLocks/>
          </p:cNvGrpSpPr>
          <p:nvPr/>
        </p:nvGrpSpPr>
        <p:grpSpPr bwMode="auto">
          <a:xfrm>
            <a:off x="2528888" y="2160588"/>
            <a:ext cx="4087812" cy="1747837"/>
            <a:chOff x="2529445" y="2220686"/>
            <a:chExt cx="4088236" cy="1748040"/>
          </a:xfrm>
        </p:grpSpPr>
        <p:sp>
          <p:nvSpPr>
            <p:cNvPr id="24" name="TextBox 2">
              <a:extLst>
                <a:ext uri="{FF2B5EF4-FFF2-40B4-BE49-F238E27FC236}">
                  <a16:creationId xmlns:a16="http://schemas.microsoft.com/office/drawing/2014/main" id="{3BE95486-E4B1-491F-957D-AB817D5C3995}"/>
                </a:ext>
              </a:extLst>
            </p:cNvPr>
            <p:cNvSpPr txBox="1">
              <a:spLocks noChangeArrowheads="1"/>
            </p:cNvSpPr>
            <p:nvPr/>
          </p:nvSpPr>
          <p:spPr bwMode="auto">
            <a:xfrm>
              <a:off x="3686852" y="2768437"/>
              <a:ext cx="2930829" cy="1200289"/>
            </a:xfrm>
            <a:prstGeom prst="rect">
              <a:avLst/>
            </a:prstGeom>
            <a:noFill/>
            <a:ln>
              <a:noFill/>
            </a:ln>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sz="2400" b="1" dirty="0">
                  <a:solidFill>
                    <a:schemeClr val="tx2">
                      <a:lumMod val="60000"/>
                      <a:lumOff val="40000"/>
                    </a:schemeClr>
                  </a:solidFill>
                </a:rPr>
                <a:t>A Treatment</a:t>
              </a:r>
            </a:p>
            <a:p>
              <a:pPr algn="ctr" eaLnBrk="1" hangingPunct="1">
                <a:defRPr/>
              </a:pPr>
              <a:r>
                <a:rPr lang="en-US" sz="2400" b="1" dirty="0">
                  <a:solidFill>
                    <a:schemeClr val="tx2">
                      <a:lumMod val="60000"/>
                      <a:lumOff val="40000"/>
                    </a:schemeClr>
                  </a:solidFill>
                </a:rPr>
                <a:t>(a lot of assignments)</a:t>
              </a:r>
            </a:p>
            <a:p>
              <a:pPr algn="ctr" eaLnBrk="1" hangingPunct="1">
                <a:defRPr/>
              </a:pPr>
              <a:r>
                <a:rPr lang="en-US" sz="2400" b="1" dirty="0">
                  <a:solidFill>
                    <a:schemeClr val="tx2">
                      <a:lumMod val="60000"/>
                      <a:lumOff val="40000"/>
                    </a:schemeClr>
                  </a:solidFill>
                </a:rPr>
                <a:t>Is given</a:t>
              </a:r>
              <a:endParaRPr lang="en-US" sz="2400" dirty="0">
                <a:solidFill>
                  <a:schemeClr val="tx2">
                    <a:lumMod val="60000"/>
                    <a:lumOff val="40000"/>
                  </a:schemeClr>
                </a:solidFill>
              </a:endParaRPr>
            </a:p>
          </p:txBody>
        </p:sp>
        <p:sp>
          <p:nvSpPr>
            <p:cNvPr id="2" name="Down Arrow 1">
              <a:extLst>
                <a:ext uri="{FF2B5EF4-FFF2-40B4-BE49-F238E27FC236}">
                  <a16:creationId xmlns:a16="http://schemas.microsoft.com/office/drawing/2014/main" id="{40CCB437-B83C-480F-B197-1E3B42A09DFC}"/>
                </a:ext>
              </a:extLst>
            </p:cNvPr>
            <p:cNvSpPr/>
            <p:nvPr/>
          </p:nvSpPr>
          <p:spPr>
            <a:xfrm>
              <a:off x="4833146" y="2220686"/>
              <a:ext cx="463598" cy="547751"/>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6" name="Straight Arrow Connector 5">
              <a:extLst>
                <a:ext uri="{FF2B5EF4-FFF2-40B4-BE49-F238E27FC236}">
                  <a16:creationId xmlns:a16="http://schemas.microsoft.com/office/drawing/2014/main" id="{B14C1B64-15AC-483E-9547-1B1EB746E083}"/>
                </a:ext>
              </a:extLst>
            </p:cNvPr>
            <p:cNvCxnSpPr/>
            <p:nvPr/>
          </p:nvCxnSpPr>
          <p:spPr>
            <a:xfrm flipH="1">
              <a:off x="2529445" y="3722635"/>
              <a:ext cx="1982993" cy="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500"/>
                                        <p:tgtEl>
                                          <p:spTgt spid="23">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Effect transition="in" filter="fade">
                                      <p:cBhvr>
                                        <p:cTn id="50" dur="500"/>
                                        <p:tgtEl>
                                          <p:spTgt spid="23">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0" grpId="0" animBg="1"/>
      <p:bldP spid="21" grpId="0"/>
      <p:bldP spid="22" grpId="0"/>
      <p:bldP spid="2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2D5662BE-E110-4890-9461-172AFC750E72}"/>
              </a:ext>
            </a:extLst>
          </p:cNvPr>
          <p:cNvSpPr>
            <a:spLocks noGrp="1" noChangeArrowheads="1"/>
          </p:cNvSpPr>
          <p:nvPr>
            <p:ph type="body" idx="1"/>
          </p:nvPr>
        </p:nvSpPr>
        <p:spPr>
          <a:xfrm>
            <a:off x="990600" y="1084263"/>
            <a:ext cx="7626350" cy="5545137"/>
          </a:xfrm>
        </p:spPr>
        <p:txBody>
          <a:bodyPr/>
          <a:lstStyle/>
          <a:p>
            <a:pPr lvl="1" eaLnBrk="1" hangingPunct="1">
              <a:spcBef>
                <a:spcPct val="40000"/>
              </a:spcBef>
            </a:pPr>
            <a:r>
              <a:rPr lang="en-US" altLang="en-US" sz="3600">
                <a:cs typeface="Tahoma" panose="020B0604030504040204" pitchFamily="34" charset="0"/>
              </a:rPr>
              <a:t>Within-Subjects Designs</a:t>
            </a:r>
          </a:p>
          <a:p>
            <a:pPr lvl="1" eaLnBrk="1" hangingPunct="1">
              <a:spcBef>
                <a:spcPct val="40000"/>
              </a:spcBef>
            </a:pPr>
            <a:r>
              <a:rPr lang="en-US" altLang="en-US" sz="3600">
                <a:cs typeface="Tahoma" panose="020B0604030504040204" pitchFamily="34" charset="0"/>
              </a:rPr>
              <a:t>Between-Subjects Designs</a:t>
            </a:r>
            <a:endParaRPr lang="en-US" altLang="en-US" sz="3600">
              <a:cs typeface="Times New Roman" panose="02020603050405020304" pitchFamily="18" charset="0"/>
            </a:endParaRPr>
          </a:p>
        </p:txBody>
      </p:sp>
      <p:sp>
        <p:nvSpPr>
          <p:cNvPr id="26627" name="Title 1">
            <a:extLst>
              <a:ext uri="{FF2B5EF4-FFF2-40B4-BE49-F238E27FC236}">
                <a16:creationId xmlns:a16="http://schemas.microsoft.com/office/drawing/2014/main" id="{D1A8453E-6497-4510-A8D8-6E9178A80E81}"/>
              </a:ext>
            </a:extLst>
          </p:cNvPr>
          <p:cNvSpPr>
            <a:spLocks noGrp="1"/>
          </p:cNvSpPr>
          <p:nvPr>
            <p:ph type="title"/>
          </p:nvPr>
        </p:nvSpPr>
        <p:spPr/>
        <p:txBody>
          <a:bodyPr/>
          <a:lstStyle/>
          <a:p>
            <a:pPr eaLnBrk="1" hangingPunct="1"/>
            <a:r>
              <a:rPr lang="en-US" altLang="en-US">
                <a:cs typeface="Tahoma" panose="020B0604030504040204" pitchFamily="34" charset="0"/>
              </a:rPr>
              <a:t>Measure The Effect of the treatment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A6770B10-A565-4FBA-882A-9C881ABEC5E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0A3427D9-8EA9-4166-A239-169A365E071D}" type="slidenum">
              <a:rPr lang="en-US" altLang="en-US">
                <a:solidFill>
                  <a:srgbClr val="898989"/>
                </a:solidFill>
              </a:rPr>
              <a:pPr/>
              <a:t>95</a:t>
            </a:fld>
            <a:endParaRPr lang="en-US" altLang="en-US">
              <a:solidFill>
                <a:srgbClr val="898989"/>
              </a:solidFill>
            </a:endParaRPr>
          </a:p>
        </p:txBody>
      </p:sp>
      <p:sp>
        <p:nvSpPr>
          <p:cNvPr id="25603" name="Rectangle 3">
            <a:extLst>
              <a:ext uri="{FF2B5EF4-FFF2-40B4-BE49-F238E27FC236}">
                <a16:creationId xmlns:a16="http://schemas.microsoft.com/office/drawing/2014/main" id="{ECB1E058-71FB-45BC-8AF3-7768CA9EFB25}"/>
              </a:ext>
            </a:extLst>
          </p:cNvPr>
          <p:cNvSpPr>
            <a:spLocks noGrp="1" noChangeArrowheads="1"/>
          </p:cNvSpPr>
          <p:nvPr>
            <p:ph type="body" idx="1"/>
          </p:nvPr>
        </p:nvSpPr>
        <p:spPr>
          <a:xfrm>
            <a:off x="990600" y="1084263"/>
            <a:ext cx="7626350" cy="5545137"/>
          </a:xfrm>
        </p:spPr>
        <p:txBody>
          <a:bodyPr/>
          <a:lstStyle/>
          <a:p>
            <a:pPr marL="457200" lvl="1" indent="0" eaLnBrk="1" hangingPunct="1">
              <a:spcBef>
                <a:spcPct val="40000"/>
              </a:spcBef>
              <a:buFont typeface="Arial" panose="020B0604020202020204" pitchFamily="34" charset="0"/>
              <a:buNone/>
            </a:pPr>
            <a:r>
              <a:rPr lang="en-US" altLang="en-US">
                <a:cs typeface="Times New Roman" panose="02020603050405020304" pitchFamily="18" charset="0"/>
              </a:rPr>
              <a:t>Involves repeated measures because with each treatment the same subject is measured.</a:t>
            </a:r>
          </a:p>
          <a:p>
            <a:pPr marL="0" indent="0" eaLnBrk="1" hangingPunct="1">
              <a:buFont typeface="Lucida Grande"/>
              <a:buNone/>
            </a:pPr>
            <a:r>
              <a:rPr lang="en-US" altLang="en-US" b="1">
                <a:cs typeface="Times New Roman" panose="02020603050405020304" pitchFamily="18" charset="0"/>
              </a:rPr>
              <a:t>	Example: </a:t>
            </a:r>
            <a:r>
              <a:rPr lang="en-US" altLang="en-US" sz="2800" i="1">
                <a:cs typeface="Times New Roman" panose="02020603050405020304" pitchFamily="18" charset="0"/>
              </a:rPr>
              <a:t>Will salary increase improve </a:t>
            </a:r>
            <a:br>
              <a:rPr lang="en-US" altLang="en-US" sz="2800" i="1">
                <a:cs typeface="Times New Roman" panose="02020603050405020304" pitchFamily="18" charset="0"/>
              </a:rPr>
            </a:br>
            <a:r>
              <a:rPr lang="en-US" altLang="en-US" sz="2800" i="1">
                <a:cs typeface="Times New Roman" panose="02020603050405020304" pitchFamily="18" charset="0"/>
              </a:rPr>
              <a:t>	                     job performance?</a:t>
            </a:r>
          </a:p>
          <a:p>
            <a:pPr marL="457200" lvl="1" indent="0" eaLnBrk="1" hangingPunct="1">
              <a:spcBef>
                <a:spcPct val="40000"/>
              </a:spcBef>
              <a:buFont typeface="Arial" panose="020B0604020202020204" pitchFamily="34" charset="0"/>
              <a:buNone/>
            </a:pPr>
            <a:endParaRPr lang="en-US" altLang="en-US">
              <a:cs typeface="Times New Roman" panose="02020603050405020304" pitchFamily="18" charset="0"/>
            </a:endParaRPr>
          </a:p>
        </p:txBody>
      </p:sp>
      <p:sp>
        <p:nvSpPr>
          <p:cNvPr id="27652" name="Title 1">
            <a:extLst>
              <a:ext uri="{FF2B5EF4-FFF2-40B4-BE49-F238E27FC236}">
                <a16:creationId xmlns:a16="http://schemas.microsoft.com/office/drawing/2014/main" id="{8FE17341-B090-4CD2-8CDC-44CF7FF6536C}"/>
              </a:ext>
            </a:extLst>
          </p:cNvPr>
          <p:cNvSpPr>
            <a:spLocks noGrp="1"/>
          </p:cNvSpPr>
          <p:nvPr>
            <p:ph type="title"/>
          </p:nvPr>
        </p:nvSpPr>
        <p:spPr/>
        <p:txBody>
          <a:bodyPr/>
          <a:lstStyle/>
          <a:p>
            <a:pPr eaLnBrk="1" hangingPunct="1"/>
            <a:r>
              <a:rPr lang="en-US" altLang="en-US">
                <a:cs typeface="Tahoma" panose="020B0604030504040204" pitchFamily="34" charset="0"/>
              </a:rPr>
              <a:t>Within-Subjects Designs</a:t>
            </a:r>
          </a:p>
        </p:txBody>
      </p:sp>
      <p:pic>
        <p:nvPicPr>
          <p:cNvPr id="6" name="Picture 2">
            <a:extLst>
              <a:ext uri="{FF2B5EF4-FFF2-40B4-BE49-F238E27FC236}">
                <a16:creationId xmlns:a16="http://schemas.microsoft.com/office/drawing/2014/main" id="{8A4B6043-43B4-49AB-8FAF-A8FF9E782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3876675"/>
            <a:ext cx="226695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Callout 1 6">
            <a:extLst>
              <a:ext uri="{FF2B5EF4-FFF2-40B4-BE49-F238E27FC236}">
                <a16:creationId xmlns:a16="http://schemas.microsoft.com/office/drawing/2014/main" id="{EB8B686E-3F45-441C-A504-B52989659077}"/>
              </a:ext>
            </a:extLst>
          </p:cNvPr>
          <p:cNvSpPr/>
          <p:nvPr/>
        </p:nvSpPr>
        <p:spPr>
          <a:xfrm>
            <a:off x="4348163" y="3409950"/>
            <a:ext cx="4160837" cy="2781300"/>
          </a:xfrm>
          <a:prstGeom prst="borderCallout1">
            <a:avLst>
              <a:gd name="adj1" fmla="val 48750"/>
              <a:gd name="adj2" fmla="val -833"/>
              <a:gd name="adj3" fmla="val 78574"/>
              <a:gd name="adj4" fmla="val -18706"/>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400" b="1" dirty="0">
                <a:solidFill>
                  <a:srgbClr val="0070C0"/>
                </a:solidFill>
              </a:rPr>
              <a:t>Salary</a:t>
            </a:r>
          </a:p>
          <a:p>
            <a:pPr algn="ctr" eaLnBrk="1" hangingPunct="1">
              <a:defRPr/>
            </a:pPr>
            <a:r>
              <a:rPr lang="en-US" sz="2400" dirty="0"/>
              <a:t>$1,000</a:t>
            </a:r>
          </a:p>
          <a:p>
            <a:pPr algn="ctr" eaLnBrk="1" hangingPunct="1">
              <a:defRPr/>
            </a:pPr>
            <a:endParaRPr lang="en-US" sz="2400" dirty="0"/>
          </a:p>
          <a:p>
            <a:pPr algn="ctr" eaLnBrk="1" hangingPunct="1">
              <a:defRPr/>
            </a:pPr>
            <a:r>
              <a:rPr lang="en-US" sz="2400" b="1" dirty="0">
                <a:solidFill>
                  <a:srgbClr val="0070C0"/>
                </a:solidFill>
              </a:rPr>
              <a:t>Average job performance</a:t>
            </a:r>
          </a:p>
          <a:p>
            <a:pPr algn="ctr" eaLnBrk="1" hangingPunct="1">
              <a:defRPr/>
            </a:pPr>
            <a:r>
              <a:rPr lang="en-US" sz="2400" dirty="0"/>
              <a:t>Sold 10 units/month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372E589-C53A-4965-81CB-F61D92D7B582}"/>
              </a:ext>
            </a:extLst>
          </p:cNvPr>
          <p:cNvSpPr>
            <a:spLocks noGrp="1"/>
          </p:cNvSpPr>
          <p:nvPr>
            <p:ph type="title"/>
          </p:nvPr>
        </p:nvSpPr>
        <p:spPr/>
        <p:txBody>
          <a:bodyPr/>
          <a:lstStyle/>
          <a:p>
            <a:r>
              <a:rPr lang="en-US" altLang="en-US">
                <a:cs typeface="Tahoma" panose="020B0604030504040204" pitchFamily="34" charset="0"/>
              </a:rPr>
              <a:t>Within-Subject design</a:t>
            </a:r>
          </a:p>
        </p:txBody>
      </p:sp>
      <p:sp>
        <p:nvSpPr>
          <p:cNvPr id="28675" name="Slide Number Placeholder 3">
            <a:extLst>
              <a:ext uri="{FF2B5EF4-FFF2-40B4-BE49-F238E27FC236}">
                <a16:creationId xmlns:a16="http://schemas.microsoft.com/office/drawing/2014/main" id="{B2DC1F1A-F155-4184-AEC9-E7E14D844A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560BA01-103A-4B80-A32B-36DE378BD74B}" type="slidenum">
              <a:rPr lang="en-US" altLang="en-US">
                <a:solidFill>
                  <a:srgbClr val="898989"/>
                </a:solidFill>
              </a:rPr>
              <a:pPr/>
              <a:t>96</a:t>
            </a:fld>
            <a:endParaRPr lang="en-US" altLang="en-US">
              <a:solidFill>
                <a:srgbClr val="898989"/>
              </a:solidFill>
            </a:endParaRPr>
          </a:p>
        </p:txBody>
      </p:sp>
      <p:pic>
        <p:nvPicPr>
          <p:cNvPr id="90114" name="Picture 2">
            <a:extLst>
              <a:ext uri="{FF2B5EF4-FFF2-40B4-BE49-F238E27FC236}">
                <a16:creationId xmlns:a16="http://schemas.microsoft.com/office/drawing/2014/main" id="{0D6BEDD2-C8E2-406E-B029-F330733E8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1665288"/>
            <a:ext cx="10112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A4B19A11-4946-4622-88BC-979DFAADF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3452813"/>
            <a:ext cx="101123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CDBA0CA-DFBC-4E26-A29E-792E42D8E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5357813"/>
            <a:ext cx="10112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D26E65-7F76-4142-9BE9-BD16E9DFED37}"/>
              </a:ext>
            </a:extLst>
          </p:cNvPr>
          <p:cNvSpPr/>
          <p:nvPr/>
        </p:nvSpPr>
        <p:spPr>
          <a:xfrm>
            <a:off x="1064889" y="1066449"/>
            <a:ext cx="3729098" cy="584775"/>
          </a:xfrm>
          <a:prstGeom prst="rect">
            <a:avLst/>
          </a:prstGeom>
          <a:noFill/>
        </p:spPr>
        <p:txBody>
          <a:bodyPr wrap="none">
            <a:spAutoFit/>
          </a:bodyPr>
          <a:lstStyle/>
          <a:p>
            <a:pPr algn="ctr" eaLnBrk="1" hangingPunct="1">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Beginning of January</a:t>
            </a:r>
          </a:p>
        </p:txBody>
      </p:sp>
      <p:sp>
        <p:nvSpPr>
          <p:cNvPr id="14" name="Rectangle 13">
            <a:extLst>
              <a:ext uri="{FF2B5EF4-FFF2-40B4-BE49-F238E27FC236}">
                <a16:creationId xmlns:a16="http://schemas.microsoft.com/office/drawing/2014/main" id="{C9EB9BB5-B849-4625-9D62-DD2587DE34ED}"/>
              </a:ext>
            </a:extLst>
          </p:cNvPr>
          <p:cNvSpPr/>
          <p:nvPr/>
        </p:nvSpPr>
        <p:spPr>
          <a:xfrm>
            <a:off x="5688596" y="1066448"/>
            <a:ext cx="2775312" cy="584775"/>
          </a:xfrm>
          <a:prstGeom prst="rect">
            <a:avLst/>
          </a:prstGeom>
          <a:noFill/>
        </p:spPr>
        <p:txBody>
          <a:bodyPr wrap="none">
            <a:spAutoFit/>
          </a:bodyPr>
          <a:lstStyle/>
          <a:p>
            <a:pPr algn="ctr" eaLnBrk="1" hangingPunct="1">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 of January</a:t>
            </a:r>
          </a:p>
        </p:txBody>
      </p:sp>
      <p:sp>
        <p:nvSpPr>
          <p:cNvPr id="15" name="Rectangle 14">
            <a:extLst>
              <a:ext uri="{FF2B5EF4-FFF2-40B4-BE49-F238E27FC236}">
                <a16:creationId xmlns:a16="http://schemas.microsoft.com/office/drawing/2014/main" id="{8D4FB0D3-CD4C-4B38-8482-A7B0CBCA208C}"/>
              </a:ext>
            </a:extLst>
          </p:cNvPr>
          <p:cNvSpPr/>
          <p:nvPr/>
        </p:nvSpPr>
        <p:spPr>
          <a:xfrm>
            <a:off x="1064889" y="2867407"/>
            <a:ext cx="3926652" cy="584775"/>
          </a:xfrm>
          <a:prstGeom prst="rect">
            <a:avLst/>
          </a:prstGeom>
          <a:noFill/>
        </p:spPr>
        <p:txBody>
          <a:bodyPr wrap="none">
            <a:spAutoFit/>
          </a:bodyPr>
          <a:lstStyle/>
          <a:p>
            <a:pPr algn="ctr" eaLnBrk="1" hangingPunct="1">
              <a:defRPr/>
            </a:pP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Beginning of February</a:t>
            </a:r>
          </a:p>
        </p:txBody>
      </p:sp>
      <p:sp>
        <p:nvSpPr>
          <p:cNvPr id="16" name="Rectangle 15">
            <a:extLst>
              <a:ext uri="{FF2B5EF4-FFF2-40B4-BE49-F238E27FC236}">
                <a16:creationId xmlns:a16="http://schemas.microsoft.com/office/drawing/2014/main" id="{C16A0FDB-9AB3-4595-AE4D-3C453253AFD1}"/>
              </a:ext>
            </a:extLst>
          </p:cNvPr>
          <p:cNvSpPr/>
          <p:nvPr/>
        </p:nvSpPr>
        <p:spPr>
          <a:xfrm>
            <a:off x="5735081" y="2867406"/>
            <a:ext cx="2879891" cy="584775"/>
          </a:xfrm>
          <a:prstGeom prst="rect">
            <a:avLst/>
          </a:prstGeom>
          <a:noFill/>
        </p:spPr>
        <p:txBody>
          <a:bodyPr wrap="none">
            <a:spAutoFit/>
          </a:bodyPr>
          <a:lstStyle/>
          <a:p>
            <a:pPr algn="ctr" eaLnBrk="1" hangingPunct="1">
              <a:defRPr/>
            </a:pP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End of February</a:t>
            </a:r>
          </a:p>
        </p:txBody>
      </p:sp>
      <p:sp>
        <p:nvSpPr>
          <p:cNvPr id="18" name="Rectangle 17">
            <a:extLst>
              <a:ext uri="{FF2B5EF4-FFF2-40B4-BE49-F238E27FC236}">
                <a16:creationId xmlns:a16="http://schemas.microsoft.com/office/drawing/2014/main" id="{C64BCA7E-D94A-460D-A7D5-B869EEF3D02C}"/>
              </a:ext>
            </a:extLst>
          </p:cNvPr>
          <p:cNvSpPr/>
          <p:nvPr/>
        </p:nvSpPr>
        <p:spPr>
          <a:xfrm>
            <a:off x="1064889" y="4754505"/>
            <a:ext cx="3500254" cy="584775"/>
          </a:xfrm>
          <a:prstGeom prst="rect">
            <a:avLst/>
          </a:prstGeom>
          <a:noFill/>
        </p:spPr>
        <p:txBody>
          <a:bodyPr wrap="none">
            <a:spAutoFit/>
          </a:bodyPr>
          <a:lstStyle/>
          <a:p>
            <a:pPr algn="ctr" eaLnBrk="1" hangingPunct="1">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Beginning of March</a:t>
            </a:r>
          </a:p>
        </p:txBody>
      </p:sp>
      <p:sp>
        <p:nvSpPr>
          <p:cNvPr id="19" name="Rectangle 18">
            <a:extLst>
              <a:ext uri="{FF2B5EF4-FFF2-40B4-BE49-F238E27FC236}">
                <a16:creationId xmlns:a16="http://schemas.microsoft.com/office/drawing/2014/main" id="{EFD8D882-83C3-4B3B-8854-47854FED2763}"/>
              </a:ext>
            </a:extLst>
          </p:cNvPr>
          <p:cNvSpPr/>
          <p:nvPr/>
        </p:nvSpPr>
        <p:spPr>
          <a:xfrm>
            <a:off x="5735081" y="4758883"/>
            <a:ext cx="2453492" cy="584775"/>
          </a:xfrm>
          <a:prstGeom prst="rect">
            <a:avLst/>
          </a:prstGeom>
          <a:noFill/>
        </p:spPr>
        <p:txBody>
          <a:bodyPr wrap="none">
            <a:spAutoFit/>
          </a:bodyPr>
          <a:lstStyle/>
          <a:p>
            <a:pPr algn="ctr" eaLnBrk="1" hangingPunct="1">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End of March</a:t>
            </a:r>
          </a:p>
        </p:txBody>
      </p:sp>
      <p:sp>
        <p:nvSpPr>
          <p:cNvPr id="8" name="Line Callout 1 7">
            <a:extLst>
              <a:ext uri="{FF2B5EF4-FFF2-40B4-BE49-F238E27FC236}">
                <a16:creationId xmlns:a16="http://schemas.microsoft.com/office/drawing/2014/main" id="{28F09C1E-EE8B-4F09-9BBD-71F876770CE6}"/>
              </a:ext>
            </a:extLst>
          </p:cNvPr>
          <p:cNvSpPr/>
          <p:nvPr/>
        </p:nvSpPr>
        <p:spPr>
          <a:xfrm>
            <a:off x="2814638" y="1746250"/>
            <a:ext cx="1982787" cy="1049338"/>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b="1" dirty="0"/>
              <a:t>Increased salary</a:t>
            </a:r>
          </a:p>
          <a:p>
            <a:pPr algn="ctr" eaLnBrk="1" hangingPunct="1">
              <a:defRPr/>
            </a:pPr>
            <a:r>
              <a:rPr lang="en-US" b="1" dirty="0"/>
              <a:t>to $1,100</a:t>
            </a:r>
          </a:p>
        </p:txBody>
      </p:sp>
      <p:sp>
        <p:nvSpPr>
          <p:cNvPr id="21" name="Line Callout 1 20">
            <a:extLst>
              <a:ext uri="{FF2B5EF4-FFF2-40B4-BE49-F238E27FC236}">
                <a16:creationId xmlns:a16="http://schemas.microsoft.com/office/drawing/2014/main" id="{19E1E4E5-BC84-4437-A90D-645FAAC40DC2}"/>
              </a:ext>
            </a:extLst>
          </p:cNvPr>
          <p:cNvSpPr/>
          <p:nvPr/>
        </p:nvSpPr>
        <p:spPr>
          <a:xfrm>
            <a:off x="2811463" y="3430588"/>
            <a:ext cx="1982787" cy="1049337"/>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b="1" dirty="0"/>
              <a:t>Increased salary</a:t>
            </a:r>
          </a:p>
          <a:p>
            <a:pPr algn="ctr" eaLnBrk="1" hangingPunct="1">
              <a:defRPr/>
            </a:pPr>
            <a:r>
              <a:rPr lang="en-US" b="1" dirty="0"/>
              <a:t>to $1,200</a:t>
            </a:r>
          </a:p>
        </p:txBody>
      </p:sp>
      <p:sp>
        <p:nvSpPr>
          <p:cNvPr id="22" name="Line Callout 1 21">
            <a:extLst>
              <a:ext uri="{FF2B5EF4-FFF2-40B4-BE49-F238E27FC236}">
                <a16:creationId xmlns:a16="http://schemas.microsoft.com/office/drawing/2014/main" id="{258A125C-8BCB-4D56-9D12-2301BDCF6715}"/>
              </a:ext>
            </a:extLst>
          </p:cNvPr>
          <p:cNvSpPr/>
          <p:nvPr/>
        </p:nvSpPr>
        <p:spPr>
          <a:xfrm>
            <a:off x="2811463" y="5307013"/>
            <a:ext cx="1982787" cy="1049337"/>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b="1" dirty="0"/>
              <a:t>Increased salary</a:t>
            </a:r>
          </a:p>
          <a:p>
            <a:pPr algn="ctr" eaLnBrk="1" hangingPunct="1">
              <a:defRPr/>
            </a:pPr>
            <a:r>
              <a:rPr lang="en-US" b="1" dirty="0"/>
              <a:t>to $1,300</a:t>
            </a:r>
            <a:endParaRPr lang="en-US" dirty="0"/>
          </a:p>
        </p:txBody>
      </p:sp>
      <p:sp>
        <p:nvSpPr>
          <p:cNvPr id="3" name="Rectangle 2">
            <a:extLst>
              <a:ext uri="{FF2B5EF4-FFF2-40B4-BE49-F238E27FC236}">
                <a16:creationId xmlns:a16="http://schemas.microsoft.com/office/drawing/2014/main" id="{7D41B75D-2173-4758-9441-BB4085DAA5A0}"/>
              </a:ext>
            </a:extLst>
          </p:cNvPr>
          <p:cNvSpPr/>
          <p:nvPr/>
        </p:nvSpPr>
        <p:spPr>
          <a:xfrm>
            <a:off x="5819775" y="1704975"/>
            <a:ext cx="2795588" cy="109061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Sold 15 units/month</a:t>
            </a:r>
          </a:p>
        </p:txBody>
      </p:sp>
      <p:sp>
        <p:nvSpPr>
          <p:cNvPr id="17" name="Rectangle 16">
            <a:extLst>
              <a:ext uri="{FF2B5EF4-FFF2-40B4-BE49-F238E27FC236}">
                <a16:creationId xmlns:a16="http://schemas.microsoft.com/office/drawing/2014/main" id="{073CC4B7-7E6E-47CB-9723-28752952FB43}"/>
              </a:ext>
            </a:extLst>
          </p:cNvPr>
          <p:cNvSpPr/>
          <p:nvPr/>
        </p:nvSpPr>
        <p:spPr>
          <a:xfrm>
            <a:off x="5819775" y="3452813"/>
            <a:ext cx="2795588" cy="10890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Sold 20 units/month</a:t>
            </a:r>
          </a:p>
        </p:txBody>
      </p:sp>
      <p:sp>
        <p:nvSpPr>
          <p:cNvPr id="20" name="Rectangle 19">
            <a:extLst>
              <a:ext uri="{FF2B5EF4-FFF2-40B4-BE49-F238E27FC236}">
                <a16:creationId xmlns:a16="http://schemas.microsoft.com/office/drawing/2014/main" id="{B3C43F5C-891D-481B-97D4-9930EF8A2913}"/>
              </a:ext>
            </a:extLst>
          </p:cNvPr>
          <p:cNvSpPr/>
          <p:nvPr/>
        </p:nvSpPr>
        <p:spPr>
          <a:xfrm>
            <a:off x="5819775" y="5338763"/>
            <a:ext cx="2795588" cy="10906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Sold 25 units/month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0114"/>
                                        </p:tgtEl>
                                        <p:attrNameLst>
                                          <p:attrName>style.visibility</p:attrName>
                                        </p:attrNameLst>
                                      </p:cBhvr>
                                      <p:to>
                                        <p:strVal val="visible"/>
                                      </p:to>
                                    </p:set>
                                    <p:animEffect transition="in" filter="fade">
                                      <p:cBhvr>
                                        <p:cTn id="10" dur="500"/>
                                        <p:tgtEl>
                                          <p:spTgt spid="901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3" grpId="0" animBg="1"/>
      <p:bldP spid="17" grpId="0" animBg="1"/>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235CB89F-E290-474F-BFB3-77F56B587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203325"/>
            <a:ext cx="580072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A5F9FCCC-8F72-4178-98C4-9E523BB81E1C}"/>
              </a:ext>
            </a:extLst>
          </p:cNvPr>
          <p:cNvSpPr>
            <a:spLocks noGrp="1"/>
          </p:cNvSpPr>
          <p:nvPr>
            <p:ph type="title"/>
          </p:nvPr>
        </p:nvSpPr>
        <p:spPr/>
        <p:txBody>
          <a:bodyPr/>
          <a:lstStyle/>
          <a:p>
            <a:r>
              <a:rPr lang="en-US" altLang="en-US">
                <a:cs typeface="Tahoma" panose="020B0604030504040204" pitchFamily="34" charset="0"/>
              </a:rPr>
              <a:t>Within-Subject Design</a:t>
            </a:r>
          </a:p>
        </p:txBody>
      </p:sp>
      <p:pic>
        <p:nvPicPr>
          <p:cNvPr id="29700" name="Picture 2">
            <a:extLst>
              <a:ext uri="{FF2B5EF4-FFF2-40B4-BE49-F238E27FC236}">
                <a16:creationId xmlns:a16="http://schemas.microsoft.com/office/drawing/2014/main" id="{EE6ECB8E-49E5-4823-9A04-7BB804E24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5" y="2913063"/>
            <a:ext cx="16891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66853943-8B1F-4F12-833E-C75E7EF04E21}"/>
              </a:ext>
            </a:extLst>
          </p:cNvPr>
          <p:cNvSpPr txBox="1">
            <a:spLocks noChangeArrowheads="1"/>
          </p:cNvSpPr>
          <p:nvPr/>
        </p:nvSpPr>
        <p:spPr bwMode="auto">
          <a:xfrm>
            <a:off x="1139825" y="5284788"/>
            <a:ext cx="7761288"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Clr>
                <a:srgbClr val="D80202"/>
              </a:buClr>
              <a:buSzPct val="102000"/>
              <a:buFont typeface="Lucida Grande"/>
              <a:buChar char="•"/>
            </a:pPr>
            <a:r>
              <a:rPr lang="en-US" altLang="en-US" sz="2800">
                <a:solidFill>
                  <a:srgbClr val="364E84"/>
                </a:solidFill>
                <a:cs typeface="Times New Roman" panose="02020603050405020304" pitchFamily="18" charset="0"/>
              </a:rPr>
              <a:t>Longitudinal study</a:t>
            </a:r>
          </a:p>
          <a:p>
            <a:pPr lvl="1" eaLnBrk="1" hangingPunct="1">
              <a:spcBef>
                <a:spcPct val="20000"/>
              </a:spcBef>
              <a:buClr>
                <a:srgbClr val="376092"/>
              </a:buClr>
              <a:buFont typeface="Arial" panose="020B0604020202020204" pitchFamily="34" charset="0"/>
              <a:buChar char="•"/>
            </a:pPr>
            <a:r>
              <a:rPr lang="en-US" altLang="en-US" sz="2400" i="1">
                <a:cs typeface="Times New Roman" panose="02020603050405020304" pitchFamily="18" charset="0"/>
              </a:rPr>
              <a:t>Researchers conduct several observations of the same subjects over a period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515C4F1B-23F1-4206-9A35-8EB64DCC487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solidFill>
                  <a:srgbClr val="898989"/>
                </a:solidFill>
              </a:rPr>
              <a:t>12–</a:t>
            </a:r>
            <a:fld id="{C320D538-9D00-48EC-9C36-07FF07ACFF2D}" type="slidenum">
              <a:rPr lang="en-US" altLang="en-US">
                <a:solidFill>
                  <a:srgbClr val="898989"/>
                </a:solidFill>
              </a:rPr>
              <a:pPr/>
              <a:t>98</a:t>
            </a:fld>
            <a:endParaRPr lang="en-US" altLang="en-US">
              <a:solidFill>
                <a:srgbClr val="898989"/>
              </a:solidFill>
            </a:endParaRPr>
          </a:p>
        </p:txBody>
      </p:sp>
      <p:sp>
        <p:nvSpPr>
          <p:cNvPr id="30723" name="Rectangle 3">
            <a:extLst>
              <a:ext uri="{FF2B5EF4-FFF2-40B4-BE49-F238E27FC236}">
                <a16:creationId xmlns:a16="http://schemas.microsoft.com/office/drawing/2014/main" id="{77F9D8FA-36EA-4D6A-B4A2-36A83D23698F}"/>
              </a:ext>
            </a:extLst>
          </p:cNvPr>
          <p:cNvSpPr>
            <a:spLocks noGrp="1" noChangeArrowheads="1"/>
          </p:cNvSpPr>
          <p:nvPr>
            <p:ph type="body" idx="1"/>
          </p:nvPr>
        </p:nvSpPr>
        <p:spPr>
          <a:xfrm>
            <a:off x="990600" y="1692275"/>
            <a:ext cx="7626350" cy="4937125"/>
          </a:xfrm>
        </p:spPr>
        <p:txBody>
          <a:bodyPr/>
          <a:lstStyle/>
          <a:p>
            <a:pPr lvl="1" eaLnBrk="1" hangingPunct="1">
              <a:spcBef>
                <a:spcPct val="40000"/>
              </a:spcBef>
            </a:pPr>
            <a:r>
              <a:rPr lang="en-US" altLang="en-US">
                <a:cs typeface="Times New Roman" panose="02020603050405020304" pitchFamily="18" charset="0"/>
              </a:rPr>
              <a:t>Each subject receives only one treatment combination.</a:t>
            </a:r>
          </a:p>
          <a:p>
            <a:pPr lvl="1" eaLnBrk="1" hangingPunct="1">
              <a:spcBef>
                <a:spcPct val="40000"/>
              </a:spcBef>
            </a:pPr>
            <a:r>
              <a:rPr lang="en-US" altLang="en-US">
                <a:cs typeface="Times New Roman" panose="02020603050405020304" pitchFamily="18" charset="0"/>
              </a:rPr>
              <a:t>Usually advantageous although they are usually more costly.</a:t>
            </a:r>
          </a:p>
          <a:p>
            <a:pPr lvl="1" eaLnBrk="1" hangingPunct="1">
              <a:spcBef>
                <a:spcPct val="40000"/>
              </a:spcBef>
            </a:pPr>
            <a:r>
              <a:rPr lang="en-US" altLang="en-US">
                <a:cs typeface="Times New Roman" panose="02020603050405020304" pitchFamily="18" charset="0"/>
              </a:rPr>
              <a:t>Validity is usually higher.</a:t>
            </a:r>
          </a:p>
        </p:txBody>
      </p:sp>
      <p:sp>
        <p:nvSpPr>
          <p:cNvPr id="30724" name="Title 1">
            <a:extLst>
              <a:ext uri="{FF2B5EF4-FFF2-40B4-BE49-F238E27FC236}">
                <a16:creationId xmlns:a16="http://schemas.microsoft.com/office/drawing/2014/main" id="{7F690AF5-D7D1-4CA5-9CB4-E424C9614D55}"/>
              </a:ext>
            </a:extLst>
          </p:cNvPr>
          <p:cNvSpPr>
            <a:spLocks noGrp="1"/>
          </p:cNvSpPr>
          <p:nvPr>
            <p:ph type="title"/>
          </p:nvPr>
        </p:nvSpPr>
        <p:spPr/>
        <p:txBody>
          <a:bodyPr/>
          <a:lstStyle/>
          <a:p>
            <a:pPr eaLnBrk="1" hangingPunct="1"/>
            <a:r>
              <a:rPr lang="en-US" altLang="en-US" dirty="0">
                <a:cs typeface="Tahoma" panose="020B0604030504040204" pitchFamily="34" charset="0"/>
              </a:rPr>
              <a:t>Between-Subjects Design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7629EC6-F1E4-4C0A-9069-FBEC02A35F30}"/>
              </a:ext>
            </a:extLst>
          </p:cNvPr>
          <p:cNvSpPr>
            <a:spLocks noGrp="1"/>
          </p:cNvSpPr>
          <p:nvPr>
            <p:ph type="title"/>
          </p:nvPr>
        </p:nvSpPr>
        <p:spPr/>
        <p:txBody>
          <a:bodyPr/>
          <a:lstStyle/>
          <a:p>
            <a:r>
              <a:rPr lang="en-US" altLang="en-US">
                <a:cs typeface="Tahoma" panose="020B0604030504040204" pitchFamily="34" charset="0"/>
              </a:rPr>
              <a:t>Between-Subjects Design</a:t>
            </a:r>
          </a:p>
        </p:txBody>
      </p:sp>
      <p:sp>
        <p:nvSpPr>
          <p:cNvPr id="31747" name="Slide Number Placeholder 3">
            <a:extLst>
              <a:ext uri="{FF2B5EF4-FFF2-40B4-BE49-F238E27FC236}">
                <a16:creationId xmlns:a16="http://schemas.microsoft.com/office/drawing/2014/main" id="{162E5B69-1078-4827-B0DE-F0BF033913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248078-B64E-4966-BAF0-A70139AD1627}" type="slidenum">
              <a:rPr lang="en-US" altLang="en-US">
                <a:solidFill>
                  <a:srgbClr val="898989"/>
                </a:solidFill>
              </a:rPr>
              <a:pPr/>
              <a:t>99</a:t>
            </a:fld>
            <a:endParaRPr lang="en-US" altLang="en-US">
              <a:solidFill>
                <a:srgbClr val="898989"/>
              </a:solidFill>
            </a:endParaRPr>
          </a:p>
        </p:txBody>
      </p:sp>
      <p:pic>
        <p:nvPicPr>
          <p:cNvPr id="90114" name="Picture 2">
            <a:extLst>
              <a:ext uri="{FF2B5EF4-FFF2-40B4-BE49-F238E27FC236}">
                <a16:creationId xmlns:a16="http://schemas.microsoft.com/office/drawing/2014/main" id="{39823585-7DCA-43A6-B717-B0F3B98A0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736725"/>
            <a:ext cx="13017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a:extLst>
              <a:ext uri="{FF2B5EF4-FFF2-40B4-BE49-F238E27FC236}">
                <a16:creationId xmlns:a16="http://schemas.microsoft.com/office/drawing/2014/main" id="{7CF64DC7-6F35-4472-9C82-FCEFDA38F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3460750"/>
            <a:ext cx="123666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a:extLst>
              <a:ext uri="{FF2B5EF4-FFF2-40B4-BE49-F238E27FC236}">
                <a16:creationId xmlns:a16="http://schemas.microsoft.com/office/drawing/2014/main" id="{275991DD-0527-4657-8DD1-A58DA4BB8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763" y="5070475"/>
            <a:ext cx="16398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a:extLst>
              <a:ext uri="{FF2B5EF4-FFF2-40B4-BE49-F238E27FC236}">
                <a16:creationId xmlns:a16="http://schemas.microsoft.com/office/drawing/2014/main" id="{9654FA23-0FF3-4669-8821-83CE97900C72}"/>
              </a:ext>
            </a:extLst>
          </p:cNvPr>
          <p:cNvSpPr/>
          <p:nvPr/>
        </p:nvSpPr>
        <p:spPr>
          <a:xfrm>
            <a:off x="3054350" y="2032000"/>
            <a:ext cx="1982788" cy="1049338"/>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000" b="1" dirty="0"/>
              <a:t>Increased salary</a:t>
            </a:r>
          </a:p>
          <a:p>
            <a:pPr algn="ctr" eaLnBrk="1" hangingPunct="1">
              <a:defRPr/>
            </a:pPr>
            <a:r>
              <a:rPr lang="en-US" sz="2000" b="1" dirty="0"/>
              <a:t>to $1,100</a:t>
            </a:r>
          </a:p>
        </p:txBody>
      </p:sp>
      <p:sp>
        <p:nvSpPr>
          <p:cNvPr id="9" name="Line Callout 1 8">
            <a:extLst>
              <a:ext uri="{FF2B5EF4-FFF2-40B4-BE49-F238E27FC236}">
                <a16:creationId xmlns:a16="http://schemas.microsoft.com/office/drawing/2014/main" id="{AF126780-2DFC-4964-8E49-B54CEEBBD95B}"/>
              </a:ext>
            </a:extLst>
          </p:cNvPr>
          <p:cNvSpPr/>
          <p:nvPr/>
        </p:nvSpPr>
        <p:spPr>
          <a:xfrm>
            <a:off x="3054350" y="3633788"/>
            <a:ext cx="1982788" cy="1049337"/>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000" b="1" dirty="0"/>
              <a:t>Increased salary</a:t>
            </a:r>
          </a:p>
          <a:p>
            <a:pPr algn="ctr" eaLnBrk="1" hangingPunct="1">
              <a:defRPr/>
            </a:pPr>
            <a:r>
              <a:rPr lang="en-US" sz="2000" b="1" dirty="0"/>
              <a:t>to $1,200</a:t>
            </a:r>
          </a:p>
        </p:txBody>
      </p:sp>
      <p:sp>
        <p:nvSpPr>
          <p:cNvPr id="11" name="Line Callout 1 10">
            <a:extLst>
              <a:ext uri="{FF2B5EF4-FFF2-40B4-BE49-F238E27FC236}">
                <a16:creationId xmlns:a16="http://schemas.microsoft.com/office/drawing/2014/main" id="{B61D8CD3-06EA-4E5B-89EA-22DD77AED1F7}"/>
              </a:ext>
            </a:extLst>
          </p:cNvPr>
          <p:cNvSpPr/>
          <p:nvPr/>
        </p:nvSpPr>
        <p:spPr>
          <a:xfrm>
            <a:off x="3111500" y="5246688"/>
            <a:ext cx="1982788" cy="1049337"/>
          </a:xfrm>
          <a:prstGeom prst="borderCallout1">
            <a:avLst>
              <a:gd name="adj1" fmla="val 48750"/>
              <a:gd name="adj2" fmla="val -833"/>
              <a:gd name="adj3" fmla="val 56616"/>
              <a:gd name="adj4" fmla="val -21567"/>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000" b="1" dirty="0"/>
              <a:t>No salary increase</a:t>
            </a:r>
          </a:p>
        </p:txBody>
      </p:sp>
      <p:sp>
        <p:nvSpPr>
          <p:cNvPr id="13" name="Rectangle 12">
            <a:extLst>
              <a:ext uri="{FF2B5EF4-FFF2-40B4-BE49-F238E27FC236}">
                <a16:creationId xmlns:a16="http://schemas.microsoft.com/office/drawing/2014/main" id="{06DF4098-6097-43CA-AD71-076886E7CFA6}"/>
              </a:ext>
            </a:extLst>
          </p:cNvPr>
          <p:cNvSpPr/>
          <p:nvPr/>
        </p:nvSpPr>
        <p:spPr>
          <a:xfrm>
            <a:off x="980025" y="1084261"/>
            <a:ext cx="4263731" cy="584775"/>
          </a:xfrm>
          <a:prstGeom prst="rect">
            <a:avLst/>
          </a:prstGeom>
          <a:noFill/>
        </p:spPr>
        <p:txBody>
          <a:bodyPr wrap="none">
            <a:spAutoFit/>
          </a:bodyPr>
          <a:lstStyle/>
          <a:p>
            <a:pPr algn="ctr" eaLnBrk="1" hangingPunct="1">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Beginning of the month</a:t>
            </a:r>
          </a:p>
        </p:txBody>
      </p:sp>
      <p:sp>
        <p:nvSpPr>
          <p:cNvPr id="14" name="Rectangle 13">
            <a:extLst>
              <a:ext uri="{FF2B5EF4-FFF2-40B4-BE49-F238E27FC236}">
                <a16:creationId xmlns:a16="http://schemas.microsoft.com/office/drawing/2014/main" id="{167BC607-204E-479C-99DD-E0DB464FE568}"/>
              </a:ext>
            </a:extLst>
          </p:cNvPr>
          <p:cNvSpPr/>
          <p:nvPr/>
        </p:nvSpPr>
        <p:spPr>
          <a:xfrm>
            <a:off x="5784743" y="1084262"/>
            <a:ext cx="3156057" cy="584775"/>
          </a:xfrm>
          <a:prstGeom prst="rect">
            <a:avLst/>
          </a:prstGeom>
          <a:noFill/>
        </p:spPr>
        <p:txBody>
          <a:bodyPr wrap="none">
            <a:spAutoFit/>
          </a:bodyPr>
          <a:lstStyle/>
          <a:p>
            <a:pPr algn="ctr" eaLnBrk="1" hangingPunct="1">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End of the month</a:t>
            </a:r>
          </a:p>
        </p:txBody>
      </p:sp>
      <p:sp>
        <p:nvSpPr>
          <p:cNvPr id="15" name="Rectangle 14">
            <a:extLst>
              <a:ext uri="{FF2B5EF4-FFF2-40B4-BE49-F238E27FC236}">
                <a16:creationId xmlns:a16="http://schemas.microsoft.com/office/drawing/2014/main" id="{CB8B5519-7A74-4974-9861-8B565D6A65BF}"/>
              </a:ext>
            </a:extLst>
          </p:cNvPr>
          <p:cNvSpPr/>
          <p:nvPr/>
        </p:nvSpPr>
        <p:spPr>
          <a:xfrm>
            <a:off x="5964238" y="2032000"/>
            <a:ext cx="2797175" cy="10493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Measured job performance</a:t>
            </a:r>
          </a:p>
          <a:p>
            <a:pPr algn="ctr" eaLnBrk="1" hangingPunct="1">
              <a:defRPr/>
            </a:pPr>
            <a:r>
              <a:rPr lang="en-US" dirty="0"/>
              <a:t>Sold 15 units/month </a:t>
            </a:r>
          </a:p>
        </p:txBody>
      </p:sp>
      <p:sp>
        <p:nvSpPr>
          <p:cNvPr id="16" name="Rectangle 15">
            <a:extLst>
              <a:ext uri="{FF2B5EF4-FFF2-40B4-BE49-F238E27FC236}">
                <a16:creationId xmlns:a16="http://schemas.microsoft.com/office/drawing/2014/main" id="{BCC4F7BC-B393-466B-83D5-2DC62E677073}"/>
              </a:ext>
            </a:extLst>
          </p:cNvPr>
          <p:cNvSpPr/>
          <p:nvPr/>
        </p:nvSpPr>
        <p:spPr>
          <a:xfrm>
            <a:off x="5964238" y="3633788"/>
            <a:ext cx="2797175" cy="10493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Measured job performance</a:t>
            </a:r>
          </a:p>
          <a:p>
            <a:pPr algn="ctr" eaLnBrk="1" hangingPunct="1">
              <a:defRPr/>
            </a:pPr>
            <a:r>
              <a:rPr lang="en-US" dirty="0"/>
              <a:t>Sold 25 units/month </a:t>
            </a:r>
          </a:p>
        </p:txBody>
      </p:sp>
      <p:sp>
        <p:nvSpPr>
          <p:cNvPr id="17" name="Rectangle 16">
            <a:extLst>
              <a:ext uri="{FF2B5EF4-FFF2-40B4-BE49-F238E27FC236}">
                <a16:creationId xmlns:a16="http://schemas.microsoft.com/office/drawing/2014/main" id="{A6477EE8-B12A-4B8B-956E-D8E744DF448E}"/>
              </a:ext>
            </a:extLst>
          </p:cNvPr>
          <p:cNvSpPr/>
          <p:nvPr/>
        </p:nvSpPr>
        <p:spPr>
          <a:xfrm>
            <a:off x="5964238" y="5246688"/>
            <a:ext cx="2797175" cy="10493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b="1" dirty="0"/>
              <a:t>Measured job performance</a:t>
            </a:r>
          </a:p>
          <a:p>
            <a:pPr algn="ctr" eaLnBrk="1" hangingPunct="1">
              <a:defRPr/>
            </a:pPr>
            <a:r>
              <a:rPr lang="en-US" dirty="0"/>
              <a:t>Sold 10 units/month </a:t>
            </a:r>
          </a:p>
        </p:txBody>
      </p:sp>
      <p:sp>
        <p:nvSpPr>
          <p:cNvPr id="3" name="Rounded Rectangular Callout 2">
            <a:extLst>
              <a:ext uri="{FF2B5EF4-FFF2-40B4-BE49-F238E27FC236}">
                <a16:creationId xmlns:a16="http://schemas.microsoft.com/office/drawing/2014/main" id="{43D6306E-078D-4EC1-A33C-A4815CB57D5F}"/>
              </a:ext>
            </a:extLst>
          </p:cNvPr>
          <p:cNvSpPr/>
          <p:nvPr/>
        </p:nvSpPr>
        <p:spPr>
          <a:xfrm>
            <a:off x="153988" y="4802188"/>
            <a:ext cx="998537" cy="827087"/>
          </a:xfrm>
          <a:prstGeom prst="wedgeRoundRectCallout">
            <a:avLst>
              <a:gd name="adj1" fmla="val 70812"/>
              <a:gd name="adj2" fmla="val 81661"/>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0114"/>
                                        </p:tgtEl>
                                        <p:attrNameLst>
                                          <p:attrName>style.visibility</p:attrName>
                                        </p:attrNameLst>
                                      </p:cBhvr>
                                      <p:to>
                                        <p:strVal val="visible"/>
                                      </p:to>
                                    </p:set>
                                    <p:animEffect transition="in" filter="fade">
                                      <p:cBhvr>
                                        <p:cTn id="11" dur="500"/>
                                        <p:tgtEl>
                                          <p:spTgt spid="901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90116"/>
                                        </p:tgtEl>
                                        <p:attrNameLst>
                                          <p:attrName>style.visibility</p:attrName>
                                        </p:attrNameLst>
                                      </p:cBhvr>
                                      <p:to>
                                        <p:strVal val="visible"/>
                                      </p:to>
                                    </p:set>
                                    <p:animEffect transition="in" filter="fade">
                                      <p:cBhvr>
                                        <p:cTn id="19" dur="500"/>
                                        <p:tgtEl>
                                          <p:spTgt spid="9011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90117"/>
                                        </p:tgtEl>
                                        <p:attrNameLst>
                                          <p:attrName>style.visibility</p:attrName>
                                        </p:attrNameLst>
                                      </p:cBhvr>
                                      <p:to>
                                        <p:strVal val="visible"/>
                                      </p:to>
                                    </p:set>
                                    <p:animEffect transition="in" filter="fade">
                                      <p:cBhvr>
                                        <p:cTn id="27" dur="500"/>
                                        <p:tgtEl>
                                          <p:spTgt spid="90117"/>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nodeType="afterGroup">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P spid="16"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12382</TotalTime>
  <Words>4080</Words>
  <Application>Microsoft Office PowerPoint</Application>
  <PresentationFormat>On-screen Show (4:3)</PresentationFormat>
  <Paragraphs>1024</Paragraphs>
  <Slides>123</Slides>
  <Notes>76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123</vt:i4>
      </vt:variant>
    </vt:vector>
  </HeadingPairs>
  <TitlesOfParts>
    <vt:vector size="133" baseType="lpstr">
      <vt:lpstr>Adobe Gothic Std B</vt:lpstr>
      <vt:lpstr>Agency FB</vt:lpstr>
      <vt:lpstr>Arial</vt:lpstr>
      <vt:lpstr>Arial Narrow</vt:lpstr>
      <vt:lpstr>Calibri</vt:lpstr>
      <vt:lpstr>Century Gothic</vt:lpstr>
      <vt:lpstr>Lucida Grande</vt:lpstr>
      <vt:lpstr>Times New Roman</vt:lpstr>
      <vt:lpstr>Wingdings</vt:lpstr>
      <vt:lpstr>Office Theme</vt:lpstr>
      <vt:lpstr>PowerPoint Presentation</vt:lpstr>
      <vt:lpstr>Introduction </vt:lpstr>
      <vt:lpstr>What is research?</vt:lpstr>
      <vt:lpstr>Why Is Research Important?</vt:lpstr>
      <vt:lpstr>Why Is Research Important?</vt:lpstr>
      <vt:lpstr>The Scientific Method</vt:lpstr>
      <vt:lpstr>Scientific Method</vt:lpstr>
      <vt:lpstr>Scientific Method: Shopping</vt:lpstr>
      <vt:lpstr>Types of Research</vt:lpstr>
      <vt:lpstr>Basic and Applied Research</vt:lpstr>
      <vt:lpstr>Basic and Applied Research</vt:lpstr>
      <vt:lpstr>Basic and Applied Research</vt:lpstr>
      <vt:lpstr>Basic and Applied Research</vt:lpstr>
      <vt:lpstr>Basic and Applied Research</vt:lpstr>
      <vt:lpstr>Types of Research</vt:lpstr>
      <vt:lpstr>Qualitative vs Quantitative Research</vt:lpstr>
      <vt:lpstr>Qualitative vs Quantitative Research</vt:lpstr>
      <vt:lpstr>Qualitative vs Quantitative Research</vt:lpstr>
      <vt:lpstr>Qualitative vs Quantitative Research</vt:lpstr>
      <vt:lpstr>Combining qualitative and quantitative method: Mixed method </vt:lpstr>
      <vt:lpstr>Combining qualitative and quantitative method: Mixed method </vt:lpstr>
      <vt:lpstr>Combining qualitative and quantitative method: Mixed method </vt:lpstr>
      <vt:lpstr>Theory, Concept, variable  and Hypothesis </vt:lpstr>
      <vt:lpstr>PowerPoint Presentation</vt:lpstr>
      <vt:lpstr>What is a Theory?</vt:lpstr>
      <vt:lpstr>Relationship in a Theory?</vt:lpstr>
      <vt:lpstr>Relationship in a Theory?</vt:lpstr>
      <vt:lpstr>Relationship in a Theory?</vt:lpstr>
      <vt:lpstr>Examples of a Theory </vt:lpstr>
      <vt:lpstr>Examples of a Theory </vt:lpstr>
      <vt:lpstr>Research Concepts</vt:lpstr>
      <vt:lpstr>Ladder of Abstraction</vt:lpstr>
      <vt:lpstr>Ladder of Abstraction</vt:lpstr>
      <vt:lpstr>Ladder of Abstraction</vt:lpstr>
      <vt:lpstr>Ladder of Abstraction</vt:lpstr>
      <vt:lpstr>Concept operationalization</vt:lpstr>
      <vt:lpstr>Concept operationalization</vt:lpstr>
      <vt:lpstr>Concept operationalization</vt:lpstr>
      <vt:lpstr>Theory and hypothesis</vt:lpstr>
      <vt:lpstr>Hypotheses</vt:lpstr>
      <vt:lpstr>Theory testing and theory building</vt:lpstr>
      <vt:lpstr>Deductive reasoning</vt:lpstr>
      <vt:lpstr>Deductive Reasoning</vt:lpstr>
      <vt:lpstr>Deductive Reasoning</vt:lpstr>
      <vt:lpstr>Deductive Reasoning (example)</vt:lpstr>
      <vt:lpstr>Deductive Reasoning (example)</vt:lpstr>
      <vt:lpstr>Deductive Reasoning (example)</vt:lpstr>
      <vt:lpstr>Deductive Reasoning</vt:lpstr>
      <vt:lpstr>Deductive Reasoning</vt:lpstr>
      <vt:lpstr>Inductive reasoning</vt:lpstr>
      <vt:lpstr>Inductive Reasoning</vt:lpstr>
      <vt:lpstr>PowerPoint Presentation</vt:lpstr>
      <vt:lpstr>Can we always trust a theory?</vt:lpstr>
      <vt:lpstr>Causality Analysis</vt:lpstr>
      <vt:lpstr>Causal Research</vt:lpstr>
      <vt:lpstr>PowerPoint Presentation</vt:lpstr>
      <vt:lpstr>Evidence of causality</vt:lpstr>
      <vt:lpstr>Evidence of causality</vt:lpstr>
      <vt:lpstr>Evidence of causality</vt:lpstr>
      <vt:lpstr>Evidence of causality</vt:lpstr>
      <vt:lpstr>EXHIBIT 4.2 The Spurious Effect of Ice Cream</vt:lpstr>
      <vt:lpstr>Association does not imply causation </vt:lpstr>
      <vt:lpstr>Examples of Spurious Association</vt:lpstr>
      <vt:lpstr>Examples of Spurious Association</vt:lpstr>
      <vt:lpstr>Examples of Spurious Association</vt:lpstr>
      <vt:lpstr>Reverse causation </vt:lpstr>
      <vt:lpstr>Reverse causation </vt:lpstr>
      <vt:lpstr>Reverse causation </vt:lpstr>
      <vt:lpstr>Different types of effect</vt:lpstr>
      <vt:lpstr>Main Effect</vt:lpstr>
      <vt:lpstr>Moderating effect</vt:lpstr>
      <vt:lpstr>Interaction (Moderating) effect</vt:lpstr>
      <vt:lpstr>Moderating effect</vt:lpstr>
      <vt:lpstr>Moderating effect</vt:lpstr>
      <vt:lpstr>Moderating effect</vt:lpstr>
      <vt:lpstr>Interaction (Moderating) effect</vt:lpstr>
      <vt:lpstr>Mediating effect</vt:lpstr>
      <vt:lpstr>Example of mediating effect</vt:lpstr>
      <vt:lpstr>Example of mediating effect</vt:lpstr>
      <vt:lpstr>Example of mediating effect</vt:lpstr>
      <vt:lpstr>Example of mediating effect</vt:lpstr>
      <vt:lpstr>experimental research</vt:lpstr>
      <vt:lpstr>Scientific Method</vt:lpstr>
      <vt:lpstr>What is experiment?</vt:lpstr>
      <vt:lpstr>Experimental process</vt:lpstr>
      <vt:lpstr>Experimental process</vt:lpstr>
      <vt:lpstr>Experimental process</vt:lpstr>
      <vt:lpstr>Types of experimental design</vt:lpstr>
      <vt:lpstr>Experimental and Control groups</vt:lpstr>
      <vt:lpstr>Experimental and Control groups</vt:lpstr>
      <vt:lpstr>Experimental and Control groups</vt:lpstr>
      <vt:lpstr>The Effect of the treatment</vt:lpstr>
      <vt:lpstr>Pretest-Posttest</vt:lpstr>
      <vt:lpstr>Measure The Effect of the treatment</vt:lpstr>
      <vt:lpstr>Within-Subjects Designs</vt:lpstr>
      <vt:lpstr>Within-Subject design</vt:lpstr>
      <vt:lpstr>Within-Subject Design</vt:lpstr>
      <vt:lpstr>Between-Subjects Design</vt:lpstr>
      <vt:lpstr>Between-Subjects Design</vt:lpstr>
      <vt:lpstr>Between-Subjects Design</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Example of experimental research</vt:lpstr>
      <vt:lpstr>Quasi-experimental design</vt:lpstr>
      <vt:lpstr>Quasi-experimental design</vt:lpstr>
      <vt:lpstr>Issues in Experimental Research</vt:lpstr>
      <vt:lpstr>Issues in Experimental Research</vt:lpstr>
      <vt:lpstr>Issues in Experimental Research</vt:lpstr>
      <vt:lpstr>Issues in Experimental Research</vt:lpstr>
      <vt:lpstr>Issues in Experimental Research</vt:lpstr>
      <vt:lpstr>Issues in Experimental Research</vt:lpstr>
      <vt:lpstr>Issues in Experimental Research</vt:lpstr>
      <vt:lpstr>Issues in Experimental Research</vt:lpstr>
      <vt:lpstr>Issues in Experimental Research</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patti hudepohl</dc:creator>
  <cp:lastModifiedBy>peerayuth</cp:lastModifiedBy>
  <cp:revision>347</cp:revision>
  <dcterms:created xsi:type="dcterms:W3CDTF">2012-01-31T20:52:16Z</dcterms:created>
  <dcterms:modified xsi:type="dcterms:W3CDTF">2019-12-02T18:34:43Z</dcterms:modified>
</cp:coreProperties>
</file>