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9" r:id="rId3"/>
    <p:sldId id="340" r:id="rId4"/>
    <p:sldId id="341" r:id="rId5"/>
    <p:sldId id="342" r:id="rId6"/>
    <p:sldId id="312" r:id="rId7"/>
    <p:sldId id="313" r:id="rId8"/>
    <p:sldId id="314" r:id="rId9"/>
    <p:sldId id="315" r:id="rId10"/>
    <p:sldId id="316" r:id="rId11"/>
    <p:sldId id="320" r:id="rId12"/>
    <p:sldId id="336" r:id="rId13"/>
    <p:sldId id="338" r:id="rId14"/>
    <p:sldId id="337" r:id="rId15"/>
    <p:sldId id="344" r:id="rId16"/>
    <p:sldId id="346" r:id="rId17"/>
    <p:sldId id="345" r:id="rId18"/>
    <p:sldId id="319" r:id="rId19"/>
    <p:sldId id="321" r:id="rId20"/>
    <p:sldId id="322" r:id="rId21"/>
    <p:sldId id="323" r:id="rId22"/>
    <p:sldId id="324" r:id="rId23"/>
    <p:sldId id="325" r:id="rId24"/>
    <p:sldId id="327" r:id="rId25"/>
    <p:sldId id="326" r:id="rId26"/>
    <p:sldId id="291" r:id="rId27"/>
    <p:sldId id="297" r:id="rId28"/>
    <p:sldId id="292" r:id="rId29"/>
    <p:sldId id="293" r:id="rId30"/>
    <p:sldId id="311" r:id="rId31"/>
    <p:sldId id="294" r:id="rId32"/>
    <p:sldId id="347" r:id="rId33"/>
    <p:sldId id="264" r:id="rId34"/>
    <p:sldId id="265" r:id="rId35"/>
    <p:sldId id="266" r:id="rId36"/>
    <p:sldId id="267" r:id="rId37"/>
    <p:sldId id="310" r:id="rId38"/>
    <p:sldId id="335" r:id="rId39"/>
    <p:sldId id="277" r:id="rId40"/>
    <p:sldId id="274" r:id="rId41"/>
    <p:sldId id="268" r:id="rId42"/>
    <p:sldId id="299" r:id="rId43"/>
    <p:sldId id="278" r:id="rId44"/>
    <p:sldId id="275" r:id="rId45"/>
    <p:sldId id="328" r:id="rId46"/>
    <p:sldId id="329" r:id="rId47"/>
    <p:sldId id="330" r:id="rId48"/>
    <p:sldId id="331" r:id="rId49"/>
    <p:sldId id="332" r:id="rId50"/>
    <p:sldId id="333" r:id="rId51"/>
    <p:sldId id="334" r:id="rId52"/>
    <p:sldId id="280" r:id="rId53"/>
    <p:sldId id="281" r:id="rId54"/>
    <p:sldId id="282" r:id="rId55"/>
    <p:sldId id="284" r:id="rId56"/>
    <p:sldId id="301" r:id="rId57"/>
    <p:sldId id="302" r:id="rId58"/>
    <p:sldId id="303" r:id="rId59"/>
    <p:sldId id="285" r:id="rId60"/>
    <p:sldId id="287" r:id="rId61"/>
    <p:sldId id="288" r:id="rId62"/>
    <p:sldId id="304" r:id="rId63"/>
    <p:sldId id="305" r:id="rId64"/>
    <p:sldId id="306" r:id="rId65"/>
    <p:sldId id="308" r:id="rId66"/>
    <p:sldId id="307" r:id="rId67"/>
    <p:sldId id="30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7BFBA1E-36E6-4C06-AD4C-6B993F467D15}" type="datetimeFigureOut">
              <a:rPr lang="en-US" smtClean="0"/>
              <a:pPr/>
              <a:t>10/6/2018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D7CF4F6-D9BB-42D3-9FAA-DB794CCC243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BFBA1E-36E6-4C06-AD4C-6B993F467D15}" type="datetimeFigureOut">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BFBA1E-36E6-4C06-AD4C-6B993F467D15}" type="datetimeFigureOut">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BFBA1E-36E6-4C06-AD4C-6B993F467D15}" type="datetimeFigureOut">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BFBA1E-36E6-4C06-AD4C-6B993F467D15}" type="datetimeFigureOut">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F4F6-D9BB-42D3-9FAA-DB794CCC243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BFBA1E-36E6-4C06-AD4C-6B993F467D15}" type="datetimeFigureOut">
              <a:rPr lang="en-US" smtClean="0"/>
              <a:pPr/>
              <a:t>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BFBA1E-36E6-4C06-AD4C-6B993F467D15}" type="datetimeFigureOut">
              <a:rPr lang="en-US" smtClean="0"/>
              <a:pPr/>
              <a:t>10/6/2018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07BFBA1E-36E6-4C06-AD4C-6B993F467D15}" type="datetimeFigureOut">
              <a:rPr lang="en-US" smtClean="0"/>
              <a:pPr/>
              <a:t>10/6/2018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7BFBA1E-36E6-4C06-AD4C-6B993F467D15}" type="datetimeFigureOut">
              <a:rPr lang="en-US" smtClean="0"/>
              <a:pPr/>
              <a:t>10/6/2018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CF4F6-D9BB-42D3-9FAA-DB794CCC243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BFBA1E-36E6-4C06-AD4C-6B993F467D15}" type="datetimeFigureOut">
              <a:rPr lang="en-US" smtClean="0"/>
              <a:pPr/>
              <a:t>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CF4F6-D9BB-42D3-9FAA-DB794CCC24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07BFBA1E-36E6-4C06-AD4C-6B993F467D15}" type="datetimeFigureOut">
              <a:rPr lang="en-US" smtClean="0"/>
              <a:pPr/>
              <a:t>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CF4F6-D9BB-42D3-9FAA-DB794CCC243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7BFBA1E-36E6-4C06-AD4C-6B993F467D15}" type="datetimeFigureOut">
              <a:rPr lang="en-US" smtClean="0"/>
              <a:pPr/>
              <a:t>10/6/2018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D7CF4F6-D9BB-42D3-9FAA-DB794CCC243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5.bin"/><Relationship Id="rId1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1.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0.wmf"/><Relationship Id="rId19" Type="http://schemas.openxmlformats.org/officeDocument/2006/relationships/oleObject" Target="../embeddings/oleObject18.bin"/><Relationship Id="rId4" Type="http://schemas.openxmlformats.org/officeDocument/2006/relationships/image" Target="../media/image7.wmf"/><Relationship Id="rId9" Type="http://schemas.openxmlformats.org/officeDocument/2006/relationships/oleObject" Target="../embeddings/oleObject13.bin"/><Relationship Id="rId1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9.bin"/><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3.wmf"/><Relationship Id="rId4" Type="http://schemas.openxmlformats.org/officeDocument/2006/relationships/image" Target="../media/image15.wmf"/><Relationship Id="rId9"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21.bin"/><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3.wmf"/><Relationship Id="rId4" Type="http://schemas.openxmlformats.org/officeDocument/2006/relationships/image" Target="../media/image15.wmf"/><Relationship Id="rId9"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5877414"/>
          </a:xfrm>
        </p:spPr>
        <p:txBody>
          <a:bodyPr>
            <a:normAutofit fontScale="90000"/>
          </a:bodyPr>
          <a:lstStyle/>
          <a:p>
            <a:pPr algn="ctr"/>
            <a:r>
              <a:rPr lang="en-US" dirty="0"/>
              <a:t/>
            </a:r>
            <a:br>
              <a:rPr lang="en-US" dirty="0"/>
            </a:br>
            <a:r>
              <a:rPr lang="en-US" dirty="0"/>
              <a:t>Creating variables in spreadsheet</a:t>
            </a:r>
            <a:br>
              <a:rPr lang="en-US" dirty="0"/>
            </a:br>
            <a:r>
              <a:rPr lang="en-US" dirty="0"/>
              <a:t>Descriptive Statistics Report</a:t>
            </a:r>
            <a:br>
              <a:rPr lang="en-US" dirty="0"/>
            </a:br>
            <a:r>
              <a:rPr lang="en-US" dirty="0"/>
              <a:t>Validity test</a:t>
            </a:r>
            <a:br>
              <a:rPr lang="en-US" dirty="0"/>
            </a:br>
            <a:r>
              <a:rPr lang="en-US" dirty="0"/>
              <a:t>Reliability test</a:t>
            </a:r>
            <a:br>
              <a:rPr lang="en-US" dirty="0"/>
            </a:br>
            <a:r>
              <a:rPr lang="en-US" dirty="0"/>
              <a:t>&amp;</a:t>
            </a:r>
            <a:br>
              <a:rPr lang="en-US" dirty="0"/>
            </a:br>
            <a:r>
              <a:rPr lang="en-US"/>
              <a:t>Computing variables</a:t>
            </a:r>
            <a:r>
              <a:rPr lang="en-US" dirty="0"/>
              <a:t/>
            </a:r>
            <a:br>
              <a:rPr lang="en-US" dirty="0"/>
            </a:br>
            <a:r>
              <a:rPr lang="en-US" dirty="0"/>
              <a:t/>
            </a:r>
            <a:br>
              <a:rPr lang="en-US" dirty="0"/>
            </a:br>
            <a:r>
              <a:rPr lang="en-US" sz="2000" dirty="0"/>
              <a:t>Dr. </a:t>
            </a:r>
            <a:r>
              <a:rPr lang="en-US" sz="2000" dirty="0" err="1"/>
              <a:t>Peerayuth</a:t>
            </a:r>
            <a:r>
              <a:rPr lang="en-US" sz="2000" dirty="0"/>
              <a:t> </a:t>
            </a:r>
            <a:r>
              <a:rPr lang="en-US" sz="2000" dirty="0" err="1"/>
              <a:t>Charoensukmongkol</a:t>
            </a:r>
            <a:r>
              <a:rPr lang="en-US" sz="2000" dirty="0"/>
              <a:t>, ICO NIDA</a:t>
            </a:r>
            <a:endParaRPr lang="en-US" dirty="0"/>
          </a:p>
        </p:txBody>
      </p:sp>
      <p:sp>
        <p:nvSpPr>
          <p:cNvPr id="4" name="TextBox 3"/>
          <p:cNvSpPr txBox="1">
            <a:spLocks noChangeArrowheads="1"/>
          </p:cNvSpPr>
          <p:nvPr/>
        </p:nvSpPr>
        <p:spPr bwMode="auto">
          <a:xfrm>
            <a:off x="1425575" y="290513"/>
            <a:ext cx="739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4400" dirty="0">
                <a:latin typeface="Arial Narrow" pitchFamily="34" charset="0"/>
              </a:rPr>
              <a:t>Research Methods in Management</a:t>
            </a:r>
          </a:p>
        </p:txBody>
      </p:sp>
    </p:spTree>
    <p:extLst>
      <p:ext uri="{BB962C8B-B14F-4D97-AF65-F5344CB8AC3E}">
        <p14:creationId xmlns:p14="http://schemas.microsoft.com/office/powerpoint/2010/main" val="50112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descriptive statistics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414" y="1556792"/>
            <a:ext cx="7849146" cy="47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16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sp>
        <p:nvSpPr>
          <p:cNvPr id="3" name="Content Placeholder 2"/>
          <p:cNvSpPr>
            <a:spLocks noGrp="1"/>
          </p:cNvSpPr>
          <p:nvPr>
            <p:ph idx="1"/>
          </p:nvPr>
        </p:nvSpPr>
        <p:spPr>
          <a:xfrm>
            <a:off x="1435608" y="1447800"/>
            <a:ext cx="7498080" cy="5293568"/>
          </a:xfrm>
        </p:spPr>
        <p:txBody>
          <a:bodyPr>
            <a:normAutofit fontScale="92500"/>
          </a:bodyPr>
          <a:lstStyle/>
          <a:p>
            <a:endParaRPr lang="en-US" sz="2400" b="1" dirty="0"/>
          </a:p>
          <a:p>
            <a:r>
              <a:rPr lang="en-US" sz="2800" dirty="0"/>
              <a:t>EFA is a statistical method used to uncover the underlying structure of a relatively large set of variables.</a:t>
            </a:r>
          </a:p>
          <a:p>
            <a:endParaRPr lang="en-US" sz="2800" dirty="0"/>
          </a:p>
          <a:p>
            <a:r>
              <a:rPr lang="en-US" sz="2800" dirty="0"/>
              <a:t>EFA is used to:</a:t>
            </a:r>
          </a:p>
          <a:p>
            <a:pPr marL="859536" lvl="1" indent="-457200">
              <a:buFont typeface="+mj-lt"/>
              <a:buAutoNum type="arabicPeriod"/>
            </a:pPr>
            <a:r>
              <a:rPr lang="en-US" sz="2400" dirty="0"/>
              <a:t>Reduces a large number of variables into a smaller set 	of variables (also referred to as factors).</a:t>
            </a:r>
          </a:p>
          <a:p>
            <a:pPr marL="859536" lvl="1" indent="-457200">
              <a:buFont typeface="+mj-lt"/>
              <a:buAutoNum type="arabicPeriod"/>
            </a:pPr>
            <a:r>
              <a:rPr lang="en-US" sz="2400" dirty="0"/>
              <a:t>Establishes underlying dimensions between measured 	variables and latent constructs, thereby allowing the 	formation and refinement of theory.</a:t>
            </a:r>
          </a:p>
          <a:p>
            <a:pPr marL="859536" lvl="1" indent="-457200">
              <a:buFont typeface="+mj-lt"/>
              <a:buAutoNum type="arabicPeriod"/>
            </a:pPr>
            <a:r>
              <a:rPr lang="en-US" sz="2400" b="1" dirty="0"/>
              <a:t>Provides construct validity evidence of self-reporting scales.</a:t>
            </a:r>
          </a:p>
          <a:p>
            <a:endParaRPr lang="en-US" sz="2800" dirty="0"/>
          </a:p>
        </p:txBody>
      </p:sp>
    </p:spTree>
    <p:extLst>
      <p:ext uri="{BB962C8B-B14F-4D97-AF65-F5344CB8AC3E}">
        <p14:creationId xmlns:p14="http://schemas.microsoft.com/office/powerpoint/2010/main" val="88291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graphicFrame>
        <p:nvGraphicFramePr>
          <p:cNvPr id="3" name="Object 2"/>
          <p:cNvGraphicFramePr>
            <a:graphicFrameLocks noChangeAspect="1"/>
          </p:cNvGraphicFramePr>
          <p:nvPr>
            <p:extLst>
              <p:ext uri="{D42A27DB-BD31-4B8C-83A1-F6EECF244321}">
                <p14:modId xmlns:p14="http://schemas.microsoft.com/office/powerpoint/2010/main" val="3515722918"/>
              </p:ext>
            </p:extLst>
          </p:nvPr>
        </p:nvGraphicFramePr>
        <p:xfrm>
          <a:off x="7228731" y="2396942"/>
          <a:ext cx="1128346" cy="1341148"/>
        </p:xfrm>
        <a:graphic>
          <a:graphicData uri="http://schemas.openxmlformats.org/presentationml/2006/ole">
            <mc:AlternateContent xmlns:mc="http://schemas.openxmlformats.org/markup-compatibility/2006">
              <mc:Choice xmlns:v="urn:schemas-microsoft-com:vml" Requires="v">
                <p:oleObj spid="_x0000_s1791" name="Image" r:id="rId3" imgW="5790240" imgH="6882480" progId="Photoshop.Image.12">
                  <p:embed/>
                </p:oleObj>
              </mc:Choice>
              <mc:Fallback>
                <p:oleObj name="Image" r:id="rId3" imgW="5790240" imgH="6882480" progId="Photoshop.Image.12">
                  <p:embed/>
                  <p:pic>
                    <p:nvPicPr>
                      <p:cNvPr id="0" name=""/>
                      <p:cNvPicPr/>
                      <p:nvPr/>
                    </p:nvPicPr>
                    <p:blipFill>
                      <a:blip r:embed="rId4"/>
                      <a:stretch>
                        <a:fillRect/>
                      </a:stretch>
                    </p:blipFill>
                    <p:spPr>
                      <a:xfrm>
                        <a:off x="7228731" y="2396942"/>
                        <a:ext cx="1128346" cy="134114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4716717"/>
              </p:ext>
            </p:extLst>
          </p:nvPr>
        </p:nvGraphicFramePr>
        <p:xfrm>
          <a:off x="1633044" y="3766952"/>
          <a:ext cx="1089707" cy="1033376"/>
        </p:xfrm>
        <a:graphic>
          <a:graphicData uri="http://schemas.openxmlformats.org/presentationml/2006/ole">
            <mc:AlternateContent xmlns:mc="http://schemas.openxmlformats.org/markup-compatibility/2006">
              <mc:Choice xmlns:v="urn:schemas-microsoft-com:vml" Requires="v">
                <p:oleObj spid="_x0000_s1792" name="Image" r:id="rId5" imgW="5434920" imgH="5155200" progId="Photoshop.Image.12">
                  <p:embed/>
                </p:oleObj>
              </mc:Choice>
              <mc:Fallback>
                <p:oleObj name="Image" r:id="rId5" imgW="5434920" imgH="5155200" progId="Photoshop.Image.12">
                  <p:embed/>
                  <p:pic>
                    <p:nvPicPr>
                      <p:cNvPr id="0" name=""/>
                      <p:cNvPicPr/>
                      <p:nvPr/>
                    </p:nvPicPr>
                    <p:blipFill>
                      <a:blip r:embed="rId6"/>
                      <a:stretch>
                        <a:fillRect/>
                      </a:stretch>
                    </p:blipFill>
                    <p:spPr>
                      <a:xfrm>
                        <a:off x="1633044" y="3766952"/>
                        <a:ext cx="1089707" cy="103337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41369526"/>
              </p:ext>
            </p:extLst>
          </p:nvPr>
        </p:nvGraphicFramePr>
        <p:xfrm>
          <a:off x="4377694" y="2388948"/>
          <a:ext cx="1091055" cy="1388616"/>
        </p:xfrm>
        <a:graphic>
          <a:graphicData uri="http://schemas.openxmlformats.org/presentationml/2006/ole">
            <mc:AlternateContent xmlns:mc="http://schemas.openxmlformats.org/markup-compatibility/2006">
              <mc:Choice xmlns:v="urn:schemas-microsoft-com:vml" Requires="v">
                <p:oleObj spid="_x0000_s1793" name="Image" r:id="rId7" imgW="1955520" imgH="2488680" progId="Photoshop.Image.12">
                  <p:embed/>
                </p:oleObj>
              </mc:Choice>
              <mc:Fallback>
                <p:oleObj name="Image" r:id="rId7" imgW="1955520" imgH="2488680" progId="Photoshop.Image.12">
                  <p:embed/>
                  <p:pic>
                    <p:nvPicPr>
                      <p:cNvPr id="0" name=""/>
                      <p:cNvPicPr/>
                      <p:nvPr/>
                    </p:nvPicPr>
                    <p:blipFill>
                      <a:blip r:embed="rId8"/>
                      <a:stretch>
                        <a:fillRect/>
                      </a:stretch>
                    </p:blipFill>
                    <p:spPr>
                      <a:xfrm>
                        <a:off x="4377694" y="2388948"/>
                        <a:ext cx="1091055" cy="138861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41400"/>
              </p:ext>
            </p:extLst>
          </p:nvPr>
        </p:nvGraphicFramePr>
        <p:xfrm>
          <a:off x="4072315" y="3870698"/>
          <a:ext cx="1224136" cy="1149569"/>
        </p:xfrm>
        <a:graphic>
          <a:graphicData uri="http://schemas.openxmlformats.org/presentationml/2006/ole">
            <mc:AlternateContent xmlns:mc="http://schemas.openxmlformats.org/markup-compatibility/2006">
              <mc:Choice xmlns:v="urn:schemas-microsoft-com:vml" Requires="v">
                <p:oleObj spid="_x0000_s1794" name="Image" r:id="rId9" imgW="2501280" imgH="2349000" progId="Photoshop.Image.12">
                  <p:embed/>
                </p:oleObj>
              </mc:Choice>
              <mc:Fallback>
                <p:oleObj name="Image" r:id="rId9" imgW="2501280" imgH="2349000" progId="Photoshop.Image.12">
                  <p:embed/>
                  <p:pic>
                    <p:nvPicPr>
                      <p:cNvPr id="0" name=""/>
                      <p:cNvPicPr/>
                      <p:nvPr/>
                    </p:nvPicPr>
                    <p:blipFill>
                      <a:blip r:embed="rId10"/>
                      <a:stretch>
                        <a:fillRect/>
                      </a:stretch>
                    </p:blipFill>
                    <p:spPr>
                      <a:xfrm>
                        <a:off x="4072315" y="3870698"/>
                        <a:ext cx="1224136" cy="114956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31971864"/>
              </p:ext>
            </p:extLst>
          </p:nvPr>
        </p:nvGraphicFramePr>
        <p:xfrm>
          <a:off x="5611079" y="3702995"/>
          <a:ext cx="1031229" cy="1097333"/>
        </p:xfrm>
        <a:graphic>
          <a:graphicData uri="http://schemas.openxmlformats.org/presentationml/2006/ole">
            <mc:AlternateContent xmlns:mc="http://schemas.openxmlformats.org/markup-compatibility/2006">
              <mc:Choice xmlns:v="urn:schemas-microsoft-com:vml" Requires="v">
                <p:oleObj spid="_x0000_s1795" name="Image" r:id="rId11" imgW="2971080" imgH="3161880" progId="Photoshop.Image.12">
                  <p:embed/>
                </p:oleObj>
              </mc:Choice>
              <mc:Fallback>
                <p:oleObj name="Image" r:id="rId11" imgW="2971080" imgH="3161880" progId="Photoshop.Image.12">
                  <p:embed/>
                  <p:pic>
                    <p:nvPicPr>
                      <p:cNvPr id="0" name=""/>
                      <p:cNvPicPr/>
                      <p:nvPr/>
                    </p:nvPicPr>
                    <p:blipFill>
                      <a:blip r:embed="rId12"/>
                      <a:stretch>
                        <a:fillRect/>
                      </a:stretch>
                    </p:blipFill>
                    <p:spPr>
                      <a:xfrm>
                        <a:off x="5611079" y="3702995"/>
                        <a:ext cx="1031229" cy="109733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18889174"/>
              </p:ext>
            </p:extLst>
          </p:nvPr>
        </p:nvGraphicFramePr>
        <p:xfrm>
          <a:off x="3016042" y="3789040"/>
          <a:ext cx="879804" cy="1031675"/>
        </p:xfrm>
        <a:graphic>
          <a:graphicData uri="http://schemas.openxmlformats.org/presentationml/2006/ole">
            <mc:AlternateContent xmlns:mc="http://schemas.openxmlformats.org/markup-compatibility/2006">
              <mc:Choice xmlns:v="urn:schemas-microsoft-com:vml" Requires="v">
                <p:oleObj spid="_x0000_s1796" name="Image" r:id="rId13" imgW="2133000" imgH="2501280" progId="Photoshop.Image.12">
                  <p:embed/>
                </p:oleObj>
              </mc:Choice>
              <mc:Fallback>
                <p:oleObj name="Image" r:id="rId13" imgW="2133000" imgH="2501280" progId="Photoshop.Image.12">
                  <p:embed/>
                  <p:pic>
                    <p:nvPicPr>
                      <p:cNvPr id="0" name=""/>
                      <p:cNvPicPr/>
                      <p:nvPr/>
                    </p:nvPicPr>
                    <p:blipFill>
                      <a:blip r:embed="rId14"/>
                      <a:stretch>
                        <a:fillRect/>
                      </a:stretch>
                    </p:blipFill>
                    <p:spPr>
                      <a:xfrm>
                        <a:off x="3016042" y="3789040"/>
                        <a:ext cx="879804" cy="10316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02680331"/>
              </p:ext>
            </p:extLst>
          </p:nvPr>
        </p:nvGraphicFramePr>
        <p:xfrm>
          <a:off x="5682329" y="2606035"/>
          <a:ext cx="1321455" cy="876182"/>
        </p:xfrm>
        <a:graphic>
          <a:graphicData uri="http://schemas.openxmlformats.org/presentationml/2006/ole">
            <mc:AlternateContent xmlns:mc="http://schemas.openxmlformats.org/markup-compatibility/2006">
              <mc:Choice xmlns:v="urn:schemas-microsoft-com:vml" Requires="v">
                <p:oleObj spid="_x0000_s1797" name="Image" r:id="rId15" imgW="2336400" imgH="1549080" progId="Photoshop.Image.12">
                  <p:embed/>
                </p:oleObj>
              </mc:Choice>
              <mc:Fallback>
                <p:oleObj name="Image" r:id="rId15" imgW="2336400" imgH="1549080" progId="Photoshop.Image.12">
                  <p:embed/>
                  <p:pic>
                    <p:nvPicPr>
                      <p:cNvPr id="0" name=""/>
                      <p:cNvPicPr/>
                      <p:nvPr/>
                    </p:nvPicPr>
                    <p:blipFill>
                      <a:blip r:embed="rId16"/>
                      <a:stretch>
                        <a:fillRect/>
                      </a:stretch>
                    </p:blipFill>
                    <p:spPr>
                      <a:xfrm>
                        <a:off x="5682329" y="2606035"/>
                        <a:ext cx="1321455" cy="87618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112437"/>
              </p:ext>
            </p:extLst>
          </p:nvPr>
        </p:nvGraphicFramePr>
        <p:xfrm>
          <a:off x="6804248" y="3789040"/>
          <a:ext cx="1670181" cy="1115442"/>
        </p:xfrm>
        <a:graphic>
          <a:graphicData uri="http://schemas.openxmlformats.org/presentationml/2006/ole">
            <mc:AlternateContent xmlns:mc="http://schemas.openxmlformats.org/markup-compatibility/2006">
              <mc:Choice xmlns:v="urn:schemas-microsoft-com:vml" Requires="v">
                <p:oleObj spid="_x0000_s1798" name="Image" r:id="rId17" imgW="3555360" imgH="2374560" progId="Photoshop.Image.12">
                  <p:embed/>
                </p:oleObj>
              </mc:Choice>
              <mc:Fallback>
                <p:oleObj name="Image" r:id="rId17" imgW="3555360" imgH="2374560" progId="Photoshop.Image.12">
                  <p:embed/>
                  <p:pic>
                    <p:nvPicPr>
                      <p:cNvPr id="0" name=""/>
                      <p:cNvPicPr/>
                      <p:nvPr/>
                    </p:nvPicPr>
                    <p:blipFill>
                      <a:blip r:embed="rId18"/>
                      <a:stretch>
                        <a:fillRect/>
                      </a:stretch>
                    </p:blipFill>
                    <p:spPr>
                      <a:xfrm>
                        <a:off x="6804248" y="3789040"/>
                        <a:ext cx="1670181" cy="111544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30411963"/>
              </p:ext>
            </p:extLst>
          </p:nvPr>
        </p:nvGraphicFramePr>
        <p:xfrm>
          <a:off x="2484945" y="2403823"/>
          <a:ext cx="1646495" cy="1280607"/>
        </p:xfrm>
        <a:graphic>
          <a:graphicData uri="http://schemas.openxmlformats.org/presentationml/2006/ole">
            <mc:AlternateContent xmlns:mc="http://schemas.openxmlformats.org/markup-compatibility/2006">
              <mc:Choice xmlns:v="urn:schemas-microsoft-com:vml" Requires="v">
                <p:oleObj spid="_x0000_s1799" name="Image" r:id="rId19" imgW="3314160" imgH="2577600" progId="Photoshop.Image.12">
                  <p:embed/>
                </p:oleObj>
              </mc:Choice>
              <mc:Fallback>
                <p:oleObj name="Image" r:id="rId19" imgW="3314160" imgH="2577600" progId="Photoshop.Image.12">
                  <p:embed/>
                  <p:pic>
                    <p:nvPicPr>
                      <p:cNvPr id="0" name=""/>
                      <p:cNvPicPr/>
                      <p:nvPr/>
                    </p:nvPicPr>
                    <p:blipFill>
                      <a:blip r:embed="rId20"/>
                      <a:stretch>
                        <a:fillRect/>
                      </a:stretch>
                    </p:blipFill>
                    <p:spPr>
                      <a:xfrm>
                        <a:off x="2484945" y="2403823"/>
                        <a:ext cx="1646495" cy="1280607"/>
                      </a:xfrm>
                      <a:prstGeom prst="rect">
                        <a:avLst/>
                      </a:prstGeom>
                    </p:spPr>
                  </p:pic>
                </p:oleObj>
              </mc:Fallback>
            </mc:AlternateContent>
          </a:graphicData>
        </a:graphic>
      </p:graphicFrame>
      <p:sp>
        <p:nvSpPr>
          <p:cNvPr id="14" name="Rectangle 13"/>
          <p:cNvSpPr/>
          <p:nvPr/>
        </p:nvSpPr>
        <p:spPr>
          <a:xfrm>
            <a:off x="1142280" y="5429412"/>
            <a:ext cx="7894216" cy="707886"/>
          </a:xfrm>
          <a:prstGeom prst="rect">
            <a:avLst/>
          </a:prstGeom>
        </p:spPr>
        <p:txBody>
          <a:bodyPr wrap="square">
            <a:spAutoFit/>
          </a:bodyPr>
          <a:lstStyle/>
          <a:p>
            <a:pPr algn="ctr"/>
            <a:r>
              <a:rPr lang="en-US" sz="2000" dirty="0">
                <a:solidFill>
                  <a:srgbClr val="0000FF"/>
                </a:solidFill>
              </a:rPr>
              <a:t>Exploratory factor analysis will detect some patterns </a:t>
            </a:r>
          </a:p>
          <a:p>
            <a:pPr algn="ctr"/>
            <a:r>
              <a:rPr lang="en-US" sz="2000" dirty="0">
                <a:solidFill>
                  <a:srgbClr val="0000FF"/>
                </a:solidFill>
              </a:rPr>
              <a:t>and tell us that these 9 animals can be grouped into how many categories</a:t>
            </a:r>
          </a:p>
        </p:txBody>
      </p:sp>
      <p:sp>
        <p:nvSpPr>
          <p:cNvPr id="15" name="Rectangle 14"/>
          <p:cNvSpPr/>
          <p:nvPr/>
        </p:nvSpPr>
        <p:spPr>
          <a:xfrm>
            <a:off x="1435608" y="1824350"/>
            <a:ext cx="7078220" cy="369332"/>
          </a:xfrm>
          <a:prstGeom prst="rect">
            <a:avLst/>
          </a:prstGeom>
        </p:spPr>
        <p:txBody>
          <a:bodyPr wrap="none">
            <a:spAutoFit/>
          </a:bodyPr>
          <a:lstStyle/>
          <a:p>
            <a:r>
              <a:rPr lang="en-US" dirty="0">
                <a:solidFill>
                  <a:srgbClr val="0000FF"/>
                </a:solidFill>
              </a:rPr>
              <a:t>Given that there are 9 animals, how many categories you can put them in?</a:t>
            </a:r>
          </a:p>
        </p:txBody>
      </p:sp>
    </p:spTree>
    <p:extLst>
      <p:ext uri="{BB962C8B-B14F-4D97-AF65-F5344CB8AC3E}">
        <p14:creationId xmlns:p14="http://schemas.microsoft.com/office/powerpoint/2010/main" val="40895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3076" name="Picture 4" descr="Image result for processing gif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492896"/>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3728" y="2564904"/>
            <a:ext cx="5832648" cy="461665"/>
          </a:xfrm>
          <a:prstGeom prst="rect">
            <a:avLst/>
          </a:prstGeom>
        </p:spPr>
        <p:txBody>
          <a:bodyPr wrap="square">
            <a:spAutoFit/>
          </a:bodyPr>
          <a:lstStyle/>
          <a:p>
            <a:pPr algn="ctr"/>
            <a:r>
              <a:rPr lang="en-US" sz="2400" dirty="0"/>
              <a:t>Performing the exploratory factor analysis </a:t>
            </a:r>
          </a:p>
        </p:txBody>
      </p:sp>
    </p:spTree>
    <p:extLst>
      <p:ext uri="{BB962C8B-B14F-4D97-AF65-F5344CB8AC3E}">
        <p14:creationId xmlns:p14="http://schemas.microsoft.com/office/powerpoint/2010/main" val="175243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55128094"/>
              </p:ext>
            </p:extLst>
          </p:nvPr>
        </p:nvGraphicFramePr>
        <p:xfrm>
          <a:off x="3203848" y="116633"/>
          <a:ext cx="5663952" cy="6624736"/>
        </p:xfrm>
        <a:graphic>
          <a:graphicData uri="http://schemas.openxmlformats.org/drawingml/2006/table">
            <a:tbl>
              <a:tblPr firstRow="1" bandRow="1">
                <a:tableStyleId>{2D5ABB26-0587-4C30-8999-92F81FD0307C}</a:tableStyleId>
              </a:tblPr>
              <a:tblGrid>
                <a:gridCol w="1091952">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5817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Category </a:t>
                      </a:r>
                      <a:r>
                        <a:rPr lang="en-US" b="1" baseline="0" dirty="0"/>
                        <a:t>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Category </a:t>
                      </a:r>
                      <a:r>
                        <a:rPr lang="en-US" b="1" baseline="0" dirty="0"/>
                        <a:t>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Category </a:t>
                      </a:r>
                      <a:r>
                        <a:rPr lang="en-US" b="1" baseline="0" dirty="0"/>
                        <a:t>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5810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t>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63737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57606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72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solidFill>
                            <a:srgbClr val="0000FF"/>
                          </a:solidFill>
                        </a:rPr>
                        <a:t>0.89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6480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solidFill>
                            <a:srgbClr val="0000FF"/>
                          </a:solidFill>
                        </a:rPr>
                        <a:t>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72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solidFill>
                            <a:srgbClr val="0000FF"/>
                          </a:solidFill>
                        </a:rPr>
                        <a:t>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r h="79208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solidFill>
                            <a:srgbClr val="0000FF"/>
                          </a:solidFill>
                        </a:rPr>
                        <a:t>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7"/>
                  </a:ext>
                </a:extLst>
              </a:tr>
              <a:tr h="7200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0000FF"/>
                          </a:solidFill>
                        </a:rPr>
                        <a:t>0.79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8"/>
                  </a:ext>
                </a:extLst>
              </a:tr>
              <a:tr h="64807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t>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0000FF"/>
                          </a:solidFill>
                        </a:rPr>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9"/>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00242097"/>
              </p:ext>
            </p:extLst>
          </p:nvPr>
        </p:nvGraphicFramePr>
        <p:xfrm>
          <a:off x="3540922" y="5390468"/>
          <a:ext cx="576064" cy="684708"/>
        </p:xfrm>
        <a:graphic>
          <a:graphicData uri="http://schemas.openxmlformats.org/presentationml/2006/ole">
            <mc:AlternateContent xmlns:mc="http://schemas.openxmlformats.org/markup-compatibility/2006">
              <mc:Choice xmlns:v="urn:schemas-microsoft-com:vml" Requires="v">
                <p:oleObj spid="_x0000_s2833" name="Image" r:id="rId3" imgW="5790240" imgH="6882480" progId="Photoshop.Image.12">
                  <p:embed/>
                </p:oleObj>
              </mc:Choice>
              <mc:Fallback>
                <p:oleObj name="Image" r:id="rId3" imgW="5790240" imgH="6882480" progId="Photoshop.Image.12">
                  <p:embed/>
                  <p:pic>
                    <p:nvPicPr>
                      <p:cNvPr id="0" name=""/>
                      <p:cNvPicPr/>
                      <p:nvPr/>
                    </p:nvPicPr>
                    <p:blipFill>
                      <a:blip r:embed="rId4"/>
                      <a:stretch>
                        <a:fillRect/>
                      </a:stretch>
                    </p:blipFill>
                    <p:spPr>
                      <a:xfrm>
                        <a:off x="3540922" y="5390468"/>
                        <a:ext cx="576064" cy="68470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90370433"/>
              </p:ext>
            </p:extLst>
          </p:nvPr>
        </p:nvGraphicFramePr>
        <p:xfrm>
          <a:off x="3540922" y="6119174"/>
          <a:ext cx="631321" cy="598686"/>
        </p:xfrm>
        <a:graphic>
          <a:graphicData uri="http://schemas.openxmlformats.org/presentationml/2006/ole">
            <mc:AlternateContent xmlns:mc="http://schemas.openxmlformats.org/markup-compatibility/2006">
              <mc:Choice xmlns:v="urn:schemas-microsoft-com:vml" Requires="v">
                <p:oleObj spid="_x0000_s2834" name="Image" r:id="rId5" imgW="5434920" imgH="5155200" progId="Photoshop.Image.12">
                  <p:embed/>
                </p:oleObj>
              </mc:Choice>
              <mc:Fallback>
                <p:oleObj name="Image" r:id="rId5" imgW="5434920" imgH="5155200" progId="Photoshop.Image.12">
                  <p:embed/>
                  <p:pic>
                    <p:nvPicPr>
                      <p:cNvPr id="0" name=""/>
                      <p:cNvPicPr/>
                      <p:nvPr/>
                    </p:nvPicPr>
                    <p:blipFill>
                      <a:blip r:embed="rId6"/>
                      <a:stretch>
                        <a:fillRect/>
                      </a:stretch>
                    </p:blipFill>
                    <p:spPr>
                      <a:xfrm>
                        <a:off x="3540922" y="6119174"/>
                        <a:ext cx="631321" cy="59868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94455862"/>
              </p:ext>
            </p:extLst>
          </p:nvPr>
        </p:nvGraphicFramePr>
        <p:xfrm>
          <a:off x="3474661" y="4611906"/>
          <a:ext cx="560125" cy="712887"/>
        </p:xfrm>
        <a:graphic>
          <a:graphicData uri="http://schemas.openxmlformats.org/presentationml/2006/ole">
            <mc:AlternateContent xmlns:mc="http://schemas.openxmlformats.org/markup-compatibility/2006">
              <mc:Choice xmlns:v="urn:schemas-microsoft-com:vml" Requires="v">
                <p:oleObj spid="_x0000_s2835" name="Image" r:id="rId7" imgW="1955520" imgH="2488680" progId="Photoshop.Image.12">
                  <p:embed/>
                </p:oleObj>
              </mc:Choice>
              <mc:Fallback>
                <p:oleObj name="Image" r:id="rId7" imgW="1955520" imgH="2488680" progId="Photoshop.Image.12">
                  <p:embed/>
                  <p:pic>
                    <p:nvPicPr>
                      <p:cNvPr id="0" name=""/>
                      <p:cNvPicPr/>
                      <p:nvPr/>
                    </p:nvPicPr>
                    <p:blipFill>
                      <a:blip r:embed="rId8"/>
                      <a:stretch>
                        <a:fillRect/>
                      </a:stretch>
                    </p:blipFill>
                    <p:spPr>
                      <a:xfrm>
                        <a:off x="3474661" y="4611906"/>
                        <a:ext cx="560125" cy="7128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91249010"/>
              </p:ext>
            </p:extLst>
          </p:nvPr>
        </p:nvGraphicFramePr>
        <p:xfrm>
          <a:off x="3493640" y="3891774"/>
          <a:ext cx="718320" cy="674564"/>
        </p:xfrm>
        <a:graphic>
          <a:graphicData uri="http://schemas.openxmlformats.org/presentationml/2006/ole">
            <mc:AlternateContent xmlns:mc="http://schemas.openxmlformats.org/markup-compatibility/2006">
              <mc:Choice xmlns:v="urn:schemas-microsoft-com:vml" Requires="v">
                <p:oleObj spid="_x0000_s2836" name="Image" r:id="rId9" imgW="2501280" imgH="2349000" progId="Photoshop.Image.12">
                  <p:embed/>
                </p:oleObj>
              </mc:Choice>
              <mc:Fallback>
                <p:oleObj name="Image" r:id="rId9" imgW="2501280" imgH="2349000" progId="Photoshop.Image.12">
                  <p:embed/>
                  <p:pic>
                    <p:nvPicPr>
                      <p:cNvPr id="0" name=""/>
                      <p:cNvPicPr/>
                      <p:nvPr/>
                    </p:nvPicPr>
                    <p:blipFill>
                      <a:blip r:embed="rId10"/>
                      <a:stretch>
                        <a:fillRect/>
                      </a:stretch>
                    </p:blipFill>
                    <p:spPr>
                      <a:xfrm>
                        <a:off x="3493640" y="3891774"/>
                        <a:ext cx="718320" cy="67456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285391"/>
              </p:ext>
            </p:extLst>
          </p:nvPr>
        </p:nvGraphicFramePr>
        <p:xfrm>
          <a:off x="3452163" y="2521930"/>
          <a:ext cx="605122" cy="643912"/>
        </p:xfrm>
        <a:graphic>
          <a:graphicData uri="http://schemas.openxmlformats.org/presentationml/2006/ole">
            <mc:AlternateContent xmlns:mc="http://schemas.openxmlformats.org/markup-compatibility/2006">
              <mc:Choice xmlns:v="urn:schemas-microsoft-com:vml" Requires="v">
                <p:oleObj spid="_x0000_s2837" name="Image" r:id="rId11" imgW="2971080" imgH="3161880" progId="Photoshop.Image.12">
                  <p:embed/>
                </p:oleObj>
              </mc:Choice>
              <mc:Fallback>
                <p:oleObj name="Image" r:id="rId11" imgW="2971080" imgH="3161880" progId="Photoshop.Image.12">
                  <p:embed/>
                  <p:pic>
                    <p:nvPicPr>
                      <p:cNvPr id="0" name=""/>
                      <p:cNvPicPr/>
                      <p:nvPr/>
                    </p:nvPicPr>
                    <p:blipFill>
                      <a:blip r:embed="rId12"/>
                      <a:stretch>
                        <a:fillRect/>
                      </a:stretch>
                    </p:blipFill>
                    <p:spPr>
                      <a:xfrm>
                        <a:off x="3452163" y="2521930"/>
                        <a:ext cx="605122" cy="6439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37867326"/>
              </p:ext>
            </p:extLst>
          </p:nvPr>
        </p:nvGraphicFramePr>
        <p:xfrm>
          <a:off x="3535025" y="3244616"/>
          <a:ext cx="516267" cy="605384"/>
        </p:xfrm>
        <a:graphic>
          <a:graphicData uri="http://schemas.openxmlformats.org/presentationml/2006/ole">
            <mc:AlternateContent xmlns:mc="http://schemas.openxmlformats.org/markup-compatibility/2006">
              <mc:Choice xmlns:v="urn:schemas-microsoft-com:vml" Requires="v">
                <p:oleObj spid="_x0000_s2838" name="Image" r:id="rId13" imgW="2133000" imgH="2501280" progId="Photoshop.Image.12">
                  <p:embed/>
                </p:oleObj>
              </mc:Choice>
              <mc:Fallback>
                <p:oleObj name="Image" r:id="rId13" imgW="2133000" imgH="2501280" progId="Photoshop.Image.12">
                  <p:embed/>
                  <p:pic>
                    <p:nvPicPr>
                      <p:cNvPr id="0" name=""/>
                      <p:cNvPicPr/>
                      <p:nvPr/>
                    </p:nvPicPr>
                    <p:blipFill>
                      <a:blip r:embed="rId14"/>
                      <a:stretch>
                        <a:fillRect/>
                      </a:stretch>
                    </p:blipFill>
                    <p:spPr>
                      <a:xfrm>
                        <a:off x="3535025" y="3244616"/>
                        <a:ext cx="516267" cy="60538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61475676"/>
              </p:ext>
            </p:extLst>
          </p:nvPr>
        </p:nvGraphicFramePr>
        <p:xfrm>
          <a:off x="3424000" y="1942553"/>
          <a:ext cx="748243" cy="496118"/>
        </p:xfrm>
        <a:graphic>
          <a:graphicData uri="http://schemas.openxmlformats.org/presentationml/2006/ole">
            <mc:AlternateContent xmlns:mc="http://schemas.openxmlformats.org/markup-compatibility/2006">
              <mc:Choice xmlns:v="urn:schemas-microsoft-com:vml" Requires="v">
                <p:oleObj spid="_x0000_s2839" name="Image" r:id="rId15" imgW="2336400" imgH="1549080" progId="Photoshop.Image.12">
                  <p:embed/>
                </p:oleObj>
              </mc:Choice>
              <mc:Fallback>
                <p:oleObj name="Image" r:id="rId15" imgW="2336400" imgH="1549080" progId="Photoshop.Image.12">
                  <p:embed/>
                  <p:pic>
                    <p:nvPicPr>
                      <p:cNvPr id="0" name=""/>
                      <p:cNvPicPr/>
                      <p:nvPr/>
                    </p:nvPicPr>
                    <p:blipFill>
                      <a:blip r:embed="rId16"/>
                      <a:stretch>
                        <a:fillRect/>
                      </a:stretch>
                    </p:blipFill>
                    <p:spPr>
                      <a:xfrm>
                        <a:off x="3424000" y="1942553"/>
                        <a:ext cx="748243" cy="49611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24406467"/>
              </p:ext>
            </p:extLst>
          </p:nvPr>
        </p:nvGraphicFramePr>
        <p:xfrm>
          <a:off x="3284172" y="1303264"/>
          <a:ext cx="864096" cy="577093"/>
        </p:xfrm>
        <a:graphic>
          <a:graphicData uri="http://schemas.openxmlformats.org/presentationml/2006/ole">
            <mc:AlternateContent xmlns:mc="http://schemas.openxmlformats.org/markup-compatibility/2006">
              <mc:Choice xmlns:v="urn:schemas-microsoft-com:vml" Requires="v">
                <p:oleObj spid="_x0000_s2840" name="Image" r:id="rId17" imgW="3555360" imgH="2374560" progId="Photoshop.Image.12">
                  <p:embed/>
                </p:oleObj>
              </mc:Choice>
              <mc:Fallback>
                <p:oleObj name="Image" r:id="rId17" imgW="3555360" imgH="2374560" progId="Photoshop.Image.12">
                  <p:embed/>
                  <p:pic>
                    <p:nvPicPr>
                      <p:cNvPr id="0" name=""/>
                      <p:cNvPicPr/>
                      <p:nvPr/>
                    </p:nvPicPr>
                    <p:blipFill>
                      <a:blip r:embed="rId18"/>
                      <a:stretch>
                        <a:fillRect/>
                      </a:stretch>
                    </p:blipFill>
                    <p:spPr>
                      <a:xfrm>
                        <a:off x="3284172" y="1303264"/>
                        <a:ext cx="864096" cy="57709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67923053"/>
              </p:ext>
            </p:extLst>
          </p:nvPr>
        </p:nvGraphicFramePr>
        <p:xfrm>
          <a:off x="3511804" y="737833"/>
          <a:ext cx="660439" cy="513675"/>
        </p:xfrm>
        <a:graphic>
          <a:graphicData uri="http://schemas.openxmlformats.org/presentationml/2006/ole">
            <mc:AlternateContent xmlns:mc="http://schemas.openxmlformats.org/markup-compatibility/2006">
              <mc:Choice xmlns:v="urn:schemas-microsoft-com:vml" Requires="v">
                <p:oleObj spid="_x0000_s2841" name="Image" r:id="rId19" imgW="3314160" imgH="2577600" progId="Photoshop.Image.12">
                  <p:embed/>
                </p:oleObj>
              </mc:Choice>
              <mc:Fallback>
                <p:oleObj name="Image" r:id="rId19" imgW="3314160" imgH="2577600" progId="Photoshop.Image.12">
                  <p:embed/>
                  <p:pic>
                    <p:nvPicPr>
                      <p:cNvPr id="0" name=""/>
                      <p:cNvPicPr/>
                      <p:nvPr/>
                    </p:nvPicPr>
                    <p:blipFill>
                      <a:blip r:embed="rId20"/>
                      <a:stretch>
                        <a:fillRect/>
                      </a:stretch>
                    </p:blipFill>
                    <p:spPr>
                      <a:xfrm>
                        <a:off x="3511804" y="737833"/>
                        <a:ext cx="660439" cy="513675"/>
                      </a:xfrm>
                      <a:prstGeom prst="rect">
                        <a:avLst/>
                      </a:prstGeom>
                    </p:spPr>
                  </p:pic>
                </p:oleObj>
              </mc:Fallback>
            </mc:AlternateContent>
          </a:graphicData>
        </a:graphic>
      </p:graphicFrame>
      <p:sp>
        <p:nvSpPr>
          <p:cNvPr id="14" name="TextBox 13"/>
          <p:cNvSpPr txBox="1"/>
          <p:nvPr/>
        </p:nvSpPr>
        <p:spPr>
          <a:xfrm>
            <a:off x="4619328" y="368501"/>
            <a:ext cx="4097340" cy="369332"/>
          </a:xfrm>
          <a:prstGeom prst="rect">
            <a:avLst/>
          </a:prstGeom>
          <a:noFill/>
        </p:spPr>
        <p:txBody>
          <a:bodyPr wrap="none" rtlCol="0">
            <a:spAutoFit/>
          </a:bodyPr>
          <a:lstStyle/>
          <a:p>
            <a:r>
              <a:rPr lang="en-US" b="1" dirty="0">
                <a:solidFill>
                  <a:srgbClr val="FF0000"/>
                </a:solidFill>
              </a:rPr>
              <a:t> Cats                 Dogs            Hamster</a:t>
            </a:r>
          </a:p>
        </p:txBody>
      </p:sp>
      <p:sp>
        <p:nvSpPr>
          <p:cNvPr id="15" name="Rectangle 14"/>
          <p:cNvSpPr/>
          <p:nvPr/>
        </p:nvSpPr>
        <p:spPr>
          <a:xfrm>
            <a:off x="1074765" y="1113394"/>
            <a:ext cx="1933414" cy="1569660"/>
          </a:xfrm>
          <a:prstGeom prst="rect">
            <a:avLst/>
          </a:prstGeom>
        </p:spPr>
        <p:txBody>
          <a:bodyPr wrap="none">
            <a:spAutoFit/>
          </a:bodyPr>
          <a:lstStyle/>
          <a:p>
            <a:r>
              <a:rPr lang="en-US" sz="1600" dirty="0">
                <a:solidFill>
                  <a:srgbClr val="0000FF"/>
                </a:solidFill>
              </a:rPr>
              <a:t>These 3 animals have</a:t>
            </a:r>
          </a:p>
          <a:p>
            <a:r>
              <a:rPr lang="en-US" sz="1600" dirty="0">
                <a:solidFill>
                  <a:srgbClr val="0000FF"/>
                </a:solidFill>
              </a:rPr>
              <a:t>high percentage of</a:t>
            </a:r>
          </a:p>
          <a:p>
            <a:r>
              <a:rPr lang="en-US" sz="1600" dirty="0">
                <a:solidFill>
                  <a:srgbClr val="0000FF"/>
                </a:solidFill>
              </a:rPr>
              <a:t>belonging to </a:t>
            </a:r>
          </a:p>
          <a:p>
            <a:r>
              <a:rPr lang="en-US" sz="1600" b="1" dirty="0">
                <a:solidFill>
                  <a:srgbClr val="0000FF"/>
                </a:solidFill>
              </a:rPr>
              <a:t>Category 1 </a:t>
            </a:r>
            <a:r>
              <a:rPr lang="en-US" sz="1600" dirty="0">
                <a:solidFill>
                  <a:srgbClr val="0000FF"/>
                </a:solidFill>
              </a:rPr>
              <a:t>than</a:t>
            </a:r>
          </a:p>
          <a:p>
            <a:r>
              <a:rPr lang="en-US" sz="1600" dirty="0">
                <a:solidFill>
                  <a:srgbClr val="0000FF"/>
                </a:solidFill>
              </a:rPr>
              <a:t>other categories </a:t>
            </a:r>
          </a:p>
          <a:p>
            <a:r>
              <a:rPr lang="en-US" sz="1600" dirty="0">
                <a:solidFill>
                  <a:srgbClr val="0000FF"/>
                </a:solidFill>
              </a:rPr>
              <a:t>(0.87, 0.89, 0.94)</a:t>
            </a:r>
          </a:p>
        </p:txBody>
      </p:sp>
      <p:sp>
        <p:nvSpPr>
          <p:cNvPr id="16" name="Left Brace 15"/>
          <p:cNvSpPr/>
          <p:nvPr/>
        </p:nvSpPr>
        <p:spPr>
          <a:xfrm>
            <a:off x="2977022" y="737833"/>
            <a:ext cx="154818" cy="170083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ectangle 16"/>
          <p:cNvSpPr/>
          <p:nvPr/>
        </p:nvSpPr>
        <p:spPr>
          <a:xfrm>
            <a:off x="1069356" y="3244616"/>
            <a:ext cx="1972976" cy="1815882"/>
          </a:xfrm>
          <a:prstGeom prst="rect">
            <a:avLst/>
          </a:prstGeom>
        </p:spPr>
        <p:txBody>
          <a:bodyPr wrap="none">
            <a:spAutoFit/>
          </a:bodyPr>
          <a:lstStyle/>
          <a:p>
            <a:r>
              <a:rPr lang="en-US" sz="1600" dirty="0">
                <a:solidFill>
                  <a:srgbClr val="0000FF"/>
                </a:solidFill>
              </a:rPr>
              <a:t>These 4 animals have</a:t>
            </a:r>
          </a:p>
          <a:p>
            <a:r>
              <a:rPr lang="en-US" sz="1600" dirty="0">
                <a:solidFill>
                  <a:srgbClr val="0000FF"/>
                </a:solidFill>
              </a:rPr>
              <a:t>high percentage of</a:t>
            </a:r>
          </a:p>
          <a:p>
            <a:r>
              <a:rPr lang="en-US" sz="1600" dirty="0">
                <a:solidFill>
                  <a:srgbClr val="0000FF"/>
                </a:solidFill>
              </a:rPr>
              <a:t>belonging to </a:t>
            </a:r>
          </a:p>
          <a:p>
            <a:r>
              <a:rPr lang="en-US" sz="1600" b="1" dirty="0">
                <a:solidFill>
                  <a:srgbClr val="0000FF"/>
                </a:solidFill>
              </a:rPr>
              <a:t>Category 2</a:t>
            </a:r>
            <a:r>
              <a:rPr lang="en-US" sz="1600" dirty="0">
                <a:solidFill>
                  <a:srgbClr val="0000FF"/>
                </a:solidFill>
              </a:rPr>
              <a:t> than</a:t>
            </a:r>
          </a:p>
          <a:p>
            <a:r>
              <a:rPr lang="en-US" sz="1600" dirty="0">
                <a:solidFill>
                  <a:srgbClr val="0000FF"/>
                </a:solidFill>
              </a:rPr>
              <a:t>other categories</a:t>
            </a:r>
          </a:p>
          <a:p>
            <a:r>
              <a:rPr lang="en-US" sz="1600" dirty="0">
                <a:solidFill>
                  <a:srgbClr val="0000FF"/>
                </a:solidFill>
              </a:rPr>
              <a:t>(0.89, 0.87, 0.84, 0.91)</a:t>
            </a:r>
          </a:p>
          <a:p>
            <a:endParaRPr lang="en-US" sz="1600" dirty="0">
              <a:solidFill>
                <a:srgbClr val="0000FF"/>
              </a:solidFill>
            </a:endParaRPr>
          </a:p>
        </p:txBody>
      </p:sp>
      <p:sp>
        <p:nvSpPr>
          <p:cNvPr id="18" name="Left Brace 17"/>
          <p:cNvSpPr/>
          <p:nvPr/>
        </p:nvSpPr>
        <p:spPr>
          <a:xfrm>
            <a:off x="2977021" y="2551415"/>
            <a:ext cx="143203" cy="277337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ectangle 18"/>
          <p:cNvSpPr/>
          <p:nvPr/>
        </p:nvSpPr>
        <p:spPr>
          <a:xfrm>
            <a:off x="1056972" y="5324793"/>
            <a:ext cx="2019460" cy="1815882"/>
          </a:xfrm>
          <a:prstGeom prst="rect">
            <a:avLst/>
          </a:prstGeom>
        </p:spPr>
        <p:txBody>
          <a:bodyPr wrap="square">
            <a:spAutoFit/>
          </a:bodyPr>
          <a:lstStyle/>
          <a:p>
            <a:r>
              <a:rPr lang="en-US" sz="1600" dirty="0">
                <a:solidFill>
                  <a:srgbClr val="0000FF"/>
                </a:solidFill>
              </a:rPr>
              <a:t>These 2 animals have</a:t>
            </a:r>
          </a:p>
          <a:p>
            <a:r>
              <a:rPr lang="en-US" sz="1600" dirty="0">
                <a:solidFill>
                  <a:srgbClr val="0000FF"/>
                </a:solidFill>
              </a:rPr>
              <a:t>high percentage of</a:t>
            </a:r>
          </a:p>
          <a:p>
            <a:r>
              <a:rPr lang="en-US" sz="1600" dirty="0">
                <a:solidFill>
                  <a:srgbClr val="0000FF"/>
                </a:solidFill>
              </a:rPr>
              <a:t>belonging to </a:t>
            </a:r>
          </a:p>
          <a:p>
            <a:r>
              <a:rPr lang="en-US" sz="1600" b="1" dirty="0">
                <a:solidFill>
                  <a:srgbClr val="0000FF"/>
                </a:solidFill>
              </a:rPr>
              <a:t>Category 3</a:t>
            </a:r>
            <a:r>
              <a:rPr lang="en-US" sz="1600" dirty="0">
                <a:solidFill>
                  <a:srgbClr val="0000FF"/>
                </a:solidFill>
              </a:rPr>
              <a:t> than</a:t>
            </a:r>
          </a:p>
          <a:p>
            <a:r>
              <a:rPr lang="en-US" sz="1600" dirty="0">
                <a:solidFill>
                  <a:srgbClr val="0000FF"/>
                </a:solidFill>
              </a:rPr>
              <a:t>other categories</a:t>
            </a:r>
          </a:p>
          <a:p>
            <a:r>
              <a:rPr lang="en-US" sz="1600" dirty="0">
                <a:solidFill>
                  <a:srgbClr val="0000FF"/>
                </a:solidFill>
              </a:rPr>
              <a:t>(0.79, 0.81) </a:t>
            </a:r>
          </a:p>
          <a:p>
            <a:endParaRPr lang="en-US" sz="1600" dirty="0">
              <a:solidFill>
                <a:srgbClr val="0000FF"/>
              </a:solidFill>
            </a:endParaRPr>
          </a:p>
        </p:txBody>
      </p:sp>
      <p:sp>
        <p:nvSpPr>
          <p:cNvPr id="20" name="Left Brace 19"/>
          <p:cNvSpPr/>
          <p:nvPr/>
        </p:nvSpPr>
        <p:spPr>
          <a:xfrm>
            <a:off x="2977020" y="5437537"/>
            <a:ext cx="123661" cy="127820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42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graphicFrame>
        <p:nvGraphicFramePr>
          <p:cNvPr id="12" name="Object 11"/>
          <p:cNvGraphicFramePr>
            <a:graphicFrameLocks noChangeAspect="1"/>
          </p:cNvGraphicFramePr>
          <p:nvPr>
            <p:extLst>
              <p:ext uri="{D42A27DB-BD31-4B8C-83A1-F6EECF244321}">
                <p14:modId xmlns:p14="http://schemas.microsoft.com/office/powerpoint/2010/main" val="2809297523"/>
              </p:ext>
            </p:extLst>
          </p:nvPr>
        </p:nvGraphicFramePr>
        <p:xfrm>
          <a:off x="6588224" y="4072280"/>
          <a:ext cx="1646495" cy="1280607"/>
        </p:xfrm>
        <a:graphic>
          <a:graphicData uri="http://schemas.openxmlformats.org/presentationml/2006/ole">
            <mc:AlternateContent xmlns:mc="http://schemas.openxmlformats.org/markup-compatibility/2006">
              <mc:Choice xmlns:v="urn:schemas-microsoft-com:vml" Requires="v">
                <p:oleObj spid="_x0000_s4241" name="Image" r:id="rId3" imgW="3314160" imgH="2577600" progId="Photoshop.Image.12">
                  <p:embed/>
                </p:oleObj>
              </mc:Choice>
              <mc:Fallback>
                <p:oleObj name="Image" r:id="rId3" imgW="3314160" imgH="2577600" progId="Photoshop.Image.12">
                  <p:embed/>
                  <p:pic>
                    <p:nvPicPr>
                      <p:cNvPr id="0" name=""/>
                      <p:cNvPicPr/>
                      <p:nvPr/>
                    </p:nvPicPr>
                    <p:blipFill>
                      <a:blip r:embed="rId4"/>
                      <a:stretch>
                        <a:fillRect/>
                      </a:stretch>
                    </p:blipFill>
                    <p:spPr>
                      <a:xfrm>
                        <a:off x="6588224" y="4072280"/>
                        <a:ext cx="1646495" cy="1280607"/>
                      </a:xfrm>
                      <a:prstGeom prst="rect">
                        <a:avLst/>
                      </a:prstGeom>
                    </p:spPr>
                  </p:pic>
                </p:oleObj>
              </mc:Fallback>
            </mc:AlternateContent>
          </a:graphicData>
        </a:graphic>
      </p:graphicFrame>
      <p:sp>
        <p:nvSpPr>
          <p:cNvPr id="14" name="Rectangle 13"/>
          <p:cNvSpPr/>
          <p:nvPr/>
        </p:nvSpPr>
        <p:spPr>
          <a:xfrm>
            <a:off x="1142280" y="5429412"/>
            <a:ext cx="7894216" cy="707886"/>
          </a:xfrm>
          <a:prstGeom prst="rect">
            <a:avLst/>
          </a:prstGeom>
        </p:spPr>
        <p:txBody>
          <a:bodyPr wrap="square">
            <a:spAutoFit/>
          </a:bodyPr>
          <a:lstStyle/>
          <a:p>
            <a:pPr algn="ctr"/>
            <a:r>
              <a:rPr lang="en-US" sz="2000" dirty="0">
                <a:solidFill>
                  <a:srgbClr val="0000FF"/>
                </a:solidFill>
              </a:rPr>
              <a:t>Exploratory factor analysis will detect some patterns </a:t>
            </a:r>
          </a:p>
          <a:p>
            <a:pPr algn="ctr"/>
            <a:r>
              <a:rPr lang="en-US" sz="2000" dirty="0">
                <a:solidFill>
                  <a:srgbClr val="0000FF"/>
                </a:solidFill>
              </a:rPr>
              <a:t>and tell us that these 6 animals can be grouped into how many categories</a:t>
            </a:r>
          </a:p>
        </p:txBody>
      </p:sp>
      <p:sp>
        <p:nvSpPr>
          <p:cNvPr id="15" name="Rectangle 14"/>
          <p:cNvSpPr/>
          <p:nvPr/>
        </p:nvSpPr>
        <p:spPr>
          <a:xfrm>
            <a:off x="1435608" y="1824350"/>
            <a:ext cx="7078220" cy="369332"/>
          </a:xfrm>
          <a:prstGeom prst="rect">
            <a:avLst/>
          </a:prstGeom>
        </p:spPr>
        <p:txBody>
          <a:bodyPr wrap="none">
            <a:spAutoFit/>
          </a:bodyPr>
          <a:lstStyle/>
          <a:p>
            <a:r>
              <a:rPr lang="en-US" dirty="0">
                <a:solidFill>
                  <a:srgbClr val="0000FF"/>
                </a:solidFill>
              </a:rPr>
              <a:t>Given that there are 6 animals, how many categories you can put them in?</a:t>
            </a:r>
          </a:p>
        </p:txBody>
      </p:sp>
      <p:pic>
        <p:nvPicPr>
          <p:cNvPr id="10" name="Picture 9"/>
          <p:cNvPicPr>
            <a:picLocks noChangeAspect="1"/>
          </p:cNvPicPr>
          <p:nvPr/>
        </p:nvPicPr>
        <p:blipFill>
          <a:blip r:embed="rId5"/>
          <a:stretch>
            <a:fillRect/>
          </a:stretch>
        </p:blipFill>
        <p:spPr>
          <a:xfrm>
            <a:off x="3529294" y="2411257"/>
            <a:ext cx="1287363" cy="1789527"/>
          </a:xfrm>
          <a:prstGeom prst="rect">
            <a:avLst/>
          </a:prstGeom>
        </p:spPr>
      </p:pic>
      <p:pic>
        <p:nvPicPr>
          <p:cNvPr id="13" name="Picture 12"/>
          <p:cNvPicPr>
            <a:picLocks noChangeAspect="1"/>
          </p:cNvPicPr>
          <p:nvPr/>
        </p:nvPicPr>
        <p:blipFill>
          <a:blip r:embed="rId6"/>
          <a:stretch>
            <a:fillRect/>
          </a:stretch>
        </p:blipFill>
        <p:spPr>
          <a:xfrm>
            <a:off x="6032485" y="2240216"/>
            <a:ext cx="1691136" cy="1832064"/>
          </a:xfrm>
          <a:prstGeom prst="rect">
            <a:avLst/>
          </a:prstGeom>
        </p:spPr>
      </p:pic>
      <p:pic>
        <p:nvPicPr>
          <p:cNvPr id="4105" name="Picture 9" descr="Image result for PAN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4212628"/>
            <a:ext cx="2115068" cy="11805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589754" y="2977781"/>
            <a:ext cx="1620537" cy="2034543"/>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1505001551"/>
              </p:ext>
            </p:extLst>
          </p:nvPr>
        </p:nvGraphicFramePr>
        <p:xfrm>
          <a:off x="1425758" y="2789560"/>
          <a:ext cx="1972004" cy="1307524"/>
        </p:xfrm>
        <a:graphic>
          <a:graphicData uri="http://schemas.openxmlformats.org/presentationml/2006/ole">
            <mc:AlternateContent xmlns:mc="http://schemas.openxmlformats.org/markup-compatibility/2006">
              <mc:Choice xmlns:v="urn:schemas-microsoft-com:vml" Requires="v">
                <p:oleObj spid="_x0000_s4242" name="Image" r:id="rId9" imgW="2336400" imgH="1549080" progId="Photoshop.Image.12">
                  <p:embed/>
                </p:oleObj>
              </mc:Choice>
              <mc:Fallback>
                <p:oleObj name="Image" r:id="rId9" imgW="2336400" imgH="1549080" progId="Photoshop.Image.12">
                  <p:embed/>
                  <p:pic>
                    <p:nvPicPr>
                      <p:cNvPr id="0" name=""/>
                      <p:cNvPicPr/>
                      <p:nvPr/>
                    </p:nvPicPr>
                    <p:blipFill>
                      <a:blip r:embed="rId10"/>
                      <a:stretch>
                        <a:fillRect/>
                      </a:stretch>
                    </p:blipFill>
                    <p:spPr>
                      <a:xfrm>
                        <a:off x="1425758" y="2789560"/>
                        <a:ext cx="1972004" cy="1307524"/>
                      </a:xfrm>
                      <a:prstGeom prst="rect">
                        <a:avLst/>
                      </a:prstGeom>
                    </p:spPr>
                  </p:pic>
                </p:oleObj>
              </mc:Fallback>
            </mc:AlternateContent>
          </a:graphicData>
        </a:graphic>
      </p:graphicFrame>
    </p:spTree>
    <p:extLst>
      <p:ext uri="{BB962C8B-B14F-4D97-AF65-F5344CB8AC3E}">
        <p14:creationId xmlns:p14="http://schemas.microsoft.com/office/powerpoint/2010/main" val="11932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3076" name="Picture 4" descr="Image result for processing gif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492896"/>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3728" y="2564904"/>
            <a:ext cx="5832648" cy="461665"/>
          </a:xfrm>
          <a:prstGeom prst="rect">
            <a:avLst/>
          </a:prstGeom>
        </p:spPr>
        <p:txBody>
          <a:bodyPr wrap="square">
            <a:spAutoFit/>
          </a:bodyPr>
          <a:lstStyle/>
          <a:p>
            <a:pPr algn="ctr"/>
            <a:r>
              <a:rPr lang="en-US" sz="2400" dirty="0"/>
              <a:t>Performing the exploratory factor analysis </a:t>
            </a:r>
          </a:p>
        </p:txBody>
      </p:sp>
    </p:spTree>
    <p:extLst>
      <p:ext uri="{BB962C8B-B14F-4D97-AF65-F5344CB8AC3E}">
        <p14:creationId xmlns:p14="http://schemas.microsoft.com/office/powerpoint/2010/main" val="132207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11079967"/>
              </p:ext>
            </p:extLst>
          </p:nvPr>
        </p:nvGraphicFramePr>
        <p:xfrm>
          <a:off x="1142458" y="116633"/>
          <a:ext cx="4968552" cy="6552727"/>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tblGrid>
              <a:tr h="5817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Category </a:t>
                      </a:r>
                      <a:r>
                        <a:rPr lang="en-US" b="1" baseline="0" dirty="0"/>
                        <a:t>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Category </a:t>
                      </a:r>
                      <a:r>
                        <a:rPr lang="en-US" b="1" baseline="0" dirty="0"/>
                        <a:t>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85837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8640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108011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t>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115212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FF"/>
                          </a:solidFill>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0000FF"/>
                          </a:solidFill>
                        </a:rPr>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10801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rPr>
                        <a:t>0.37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0000FF"/>
                          </a:solidFill>
                        </a:rPr>
                        <a:t>0.69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9361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rPr>
                        <a:t>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rgbClr val="0000FF"/>
                          </a:solidFill>
                        </a:rPr>
                        <a:t>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44313685"/>
              </p:ext>
            </p:extLst>
          </p:nvPr>
        </p:nvGraphicFramePr>
        <p:xfrm>
          <a:off x="1495579" y="737832"/>
          <a:ext cx="972726" cy="756564"/>
        </p:xfrm>
        <a:graphic>
          <a:graphicData uri="http://schemas.openxmlformats.org/presentationml/2006/ole">
            <mc:AlternateContent xmlns:mc="http://schemas.openxmlformats.org/markup-compatibility/2006">
              <mc:Choice xmlns:v="urn:schemas-microsoft-com:vml" Requires="v">
                <p:oleObj spid="_x0000_s5250" name="Image" r:id="rId3" imgW="3314160" imgH="2577600" progId="Photoshop.Image.12">
                  <p:embed/>
                </p:oleObj>
              </mc:Choice>
              <mc:Fallback>
                <p:oleObj name="Image" r:id="rId3" imgW="3314160" imgH="2577600" progId="Photoshop.Image.12">
                  <p:embed/>
                  <p:pic>
                    <p:nvPicPr>
                      <p:cNvPr id="0" name=""/>
                      <p:cNvPicPr/>
                      <p:nvPr/>
                    </p:nvPicPr>
                    <p:blipFill>
                      <a:blip r:embed="rId4"/>
                      <a:stretch>
                        <a:fillRect/>
                      </a:stretch>
                    </p:blipFill>
                    <p:spPr>
                      <a:xfrm>
                        <a:off x="1495579" y="737832"/>
                        <a:ext cx="972726" cy="756564"/>
                      </a:xfrm>
                      <a:prstGeom prst="rect">
                        <a:avLst/>
                      </a:prstGeom>
                    </p:spPr>
                  </p:pic>
                </p:oleObj>
              </mc:Fallback>
            </mc:AlternateContent>
          </a:graphicData>
        </a:graphic>
      </p:graphicFrame>
      <p:sp>
        <p:nvSpPr>
          <p:cNvPr id="14" name="TextBox 13"/>
          <p:cNvSpPr txBox="1"/>
          <p:nvPr/>
        </p:nvSpPr>
        <p:spPr>
          <a:xfrm>
            <a:off x="3131840" y="368501"/>
            <a:ext cx="2952329" cy="369332"/>
          </a:xfrm>
          <a:prstGeom prst="rect">
            <a:avLst/>
          </a:prstGeom>
          <a:noFill/>
        </p:spPr>
        <p:txBody>
          <a:bodyPr wrap="square" rtlCol="0">
            <a:spAutoFit/>
          </a:bodyPr>
          <a:lstStyle/>
          <a:p>
            <a:r>
              <a:rPr lang="en-US" b="1" dirty="0">
                <a:solidFill>
                  <a:srgbClr val="FF0000"/>
                </a:solidFill>
              </a:rPr>
              <a:t> Cats                  Tigers                  </a:t>
            </a:r>
          </a:p>
        </p:txBody>
      </p:sp>
      <p:pic>
        <p:nvPicPr>
          <p:cNvPr id="22" name="Picture 21"/>
          <p:cNvPicPr>
            <a:picLocks noChangeAspect="1"/>
          </p:cNvPicPr>
          <p:nvPr/>
        </p:nvPicPr>
        <p:blipFill>
          <a:blip r:embed="rId5"/>
          <a:stretch>
            <a:fillRect/>
          </a:stretch>
        </p:blipFill>
        <p:spPr>
          <a:xfrm>
            <a:off x="1568262" y="3534688"/>
            <a:ext cx="758454" cy="1054305"/>
          </a:xfrm>
          <a:prstGeom prst="rect">
            <a:avLst/>
          </a:prstGeom>
        </p:spPr>
      </p:pic>
      <p:pic>
        <p:nvPicPr>
          <p:cNvPr id="23" name="Picture 22"/>
          <p:cNvPicPr>
            <a:picLocks noChangeAspect="1"/>
          </p:cNvPicPr>
          <p:nvPr/>
        </p:nvPicPr>
        <p:blipFill>
          <a:blip r:embed="rId6"/>
          <a:stretch>
            <a:fillRect/>
          </a:stretch>
        </p:blipFill>
        <p:spPr>
          <a:xfrm>
            <a:off x="1472173" y="4709810"/>
            <a:ext cx="909396" cy="985180"/>
          </a:xfrm>
          <a:prstGeom prst="rect">
            <a:avLst/>
          </a:prstGeom>
        </p:spPr>
      </p:pic>
      <p:pic>
        <p:nvPicPr>
          <p:cNvPr id="24" name="Picture 9" descr="Image result for PAN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184" y="5815807"/>
            <a:ext cx="1303517" cy="7275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8"/>
          <a:stretch>
            <a:fillRect/>
          </a:stretch>
        </p:blipFill>
        <p:spPr>
          <a:xfrm>
            <a:off x="1568262" y="2490560"/>
            <a:ext cx="735428" cy="923311"/>
          </a:xfrm>
          <a:prstGeom prst="rect">
            <a:avLst/>
          </a:prstGeom>
        </p:spPr>
      </p:pic>
      <p:sp>
        <p:nvSpPr>
          <p:cNvPr id="10" name="Rounded Rectangle 9"/>
          <p:cNvSpPr/>
          <p:nvPr/>
        </p:nvSpPr>
        <p:spPr>
          <a:xfrm>
            <a:off x="1330184" y="3537000"/>
            <a:ext cx="4465952" cy="104412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152284" y="2934523"/>
            <a:ext cx="2885726" cy="2308324"/>
          </a:xfrm>
          <a:prstGeom prst="rect">
            <a:avLst/>
          </a:prstGeom>
          <a:noFill/>
        </p:spPr>
        <p:txBody>
          <a:bodyPr wrap="none" rtlCol="0">
            <a:spAutoFit/>
          </a:bodyPr>
          <a:lstStyle/>
          <a:p>
            <a:r>
              <a:rPr lang="en-US" dirty="0">
                <a:solidFill>
                  <a:srgbClr val="0000FF"/>
                </a:solidFill>
              </a:rPr>
              <a:t>EFA does not see that this </a:t>
            </a:r>
          </a:p>
          <a:p>
            <a:r>
              <a:rPr lang="en-US" dirty="0">
                <a:solidFill>
                  <a:srgbClr val="0000FF"/>
                </a:solidFill>
              </a:rPr>
              <a:t>entity can be grouped into </a:t>
            </a:r>
          </a:p>
          <a:p>
            <a:r>
              <a:rPr lang="en-US" dirty="0">
                <a:solidFill>
                  <a:srgbClr val="0000FF"/>
                </a:solidFill>
              </a:rPr>
              <a:t>the category that we expect </a:t>
            </a:r>
          </a:p>
          <a:p>
            <a:r>
              <a:rPr lang="en-US" dirty="0">
                <a:solidFill>
                  <a:srgbClr val="0000FF"/>
                </a:solidFill>
              </a:rPr>
              <a:t>it to belong to. </a:t>
            </a:r>
          </a:p>
          <a:p>
            <a:endParaRPr lang="en-US" dirty="0">
              <a:solidFill>
                <a:srgbClr val="0000FF"/>
              </a:solidFill>
            </a:endParaRPr>
          </a:p>
          <a:p>
            <a:r>
              <a:rPr lang="en-US" dirty="0">
                <a:solidFill>
                  <a:srgbClr val="0000FF"/>
                </a:solidFill>
              </a:rPr>
              <a:t>Sometime the entity may be </a:t>
            </a:r>
          </a:p>
          <a:p>
            <a:r>
              <a:rPr lang="en-US" dirty="0">
                <a:solidFill>
                  <a:srgbClr val="0000FF"/>
                </a:solidFill>
              </a:rPr>
              <a:t>removed to maintain the</a:t>
            </a:r>
          </a:p>
          <a:p>
            <a:r>
              <a:rPr lang="en-US" dirty="0">
                <a:solidFill>
                  <a:srgbClr val="0000FF"/>
                </a:solidFill>
              </a:rPr>
              <a:t>validity of the construct. </a:t>
            </a:r>
          </a:p>
        </p:txBody>
      </p:sp>
      <p:graphicFrame>
        <p:nvGraphicFramePr>
          <p:cNvPr id="29" name="Object 28"/>
          <p:cNvGraphicFramePr>
            <a:graphicFrameLocks noChangeAspect="1"/>
          </p:cNvGraphicFramePr>
          <p:nvPr>
            <p:extLst>
              <p:ext uri="{D42A27DB-BD31-4B8C-83A1-F6EECF244321}">
                <p14:modId xmlns:p14="http://schemas.microsoft.com/office/powerpoint/2010/main" val="2555376788"/>
              </p:ext>
            </p:extLst>
          </p:nvPr>
        </p:nvGraphicFramePr>
        <p:xfrm>
          <a:off x="1398936" y="1615213"/>
          <a:ext cx="1156840" cy="767035"/>
        </p:xfrm>
        <a:graphic>
          <a:graphicData uri="http://schemas.openxmlformats.org/presentationml/2006/ole">
            <mc:AlternateContent xmlns:mc="http://schemas.openxmlformats.org/markup-compatibility/2006">
              <mc:Choice xmlns:v="urn:schemas-microsoft-com:vml" Requires="v">
                <p:oleObj spid="_x0000_s5251" name="Image" r:id="rId9" imgW="2336400" imgH="1549080" progId="Photoshop.Image.12">
                  <p:embed/>
                </p:oleObj>
              </mc:Choice>
              <mc:Fallback>
                <p:oleObj name="Image" r:id="rId9" imgW="2336400" imgH="1549080" progId="Photoshop.Image.12">
                  <p:embed/>
                  <p:pic>
                    <p:nvPicPr>
                      <p:cNvPr id="0" name=""/>
                      <p:cNvPicPr/>
                      <p:nvPr/>
                    </p:nvPicPr>
                    <p:blipFill>
                      <a:blip r:embed="rId10"/>
                      <a:stretch>
                        <a:fillRect/>
                      </a:stretch>
                    </p:blipFill>
                    <p:spPr>
                      <a:xfrm>
                        <a:off x="1398936" y="1615213"/>
                        <a:ext cx="1156840" cy="767035"/>
                      </a:xfrm>
                      <a:prstGeom prst="rect">
                        <a:avLst/>
                      </a:prstGeom>
                    </p:spPr>
                  </p:pic>
                </p:oleObj>
              </mc:Fallback>
            </mc:AlternateContent>
          </a:graphicData>
        </a:graphic>
      </p:graphicFrame>
    </p:spTree>
    <p:extLst>
      <p:ext uri="{BB962C8B-B14F-4D97-AF65-F5344CB8AC3E}">
        <p14:creationId xmlns:p14="http://schemas.microsoft.com/office/powerpoint/2010/main" val="32211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157" y="2160510"/>
            <a:ext cx="46005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83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95991" y="1564245"/>
            <a:ext cx="6567299" cy="3926721"/>
          </a:xfrm>
          <a:prstGeom prst="rect">
            <a:avLst/>
          </a:prstGeom>
        </p:spPr>
      </p:pic>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sp>
        <p:nvSpPr>
          <p:cNvPr id="3" name="Rectangle 2"/>
          <p:cNvSpPr/>
          <p:nvPr/>
        </p:nvSpPr>
        <p:spPr>
          <a:xfrm>
            <a:off x="4479641" y="2967335"/>
            <a:ext cx="184730" cy="646331"/>
          </a:xfrm>
          <a:prstGeom prst="rect">
            <a:avLst/>
          </a:prstGeom>
          <a:noFill/>
        </p:spPr>
        <p:txBody>
          <a:bodyPr wrap="none" lIns="91440" tIns="45720" rIns="91440" bIns="45720">
            <a:spAutoFit/>
          </a:bodyPr>
          <a:lstStyle/>
          <a:p>
            <a:pPr algn="ct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4013440" y="5723634"/>
            <a:ext cx="4519000" cy="1384995"/>
          </a:xfrm>
          <a:prstGeom prst="rect">
            <a:avLst/>
          </a:prstGeom>
          <a:noFill/>
        </p:spPr>
        <p:txBody>
          <a:bodyPr wrap="square" rtlCol="0">
            <a:spAutoFit/>
          </a:bodyPr>
          <a:lstStyle/>
          <a:p>
            <a:r>
              <a:rPr lang="en-US" sz="2800" b="1" dirty="0"/>
              <a:t>Insert all questions that </a:t>
            </a:r>
            <a:br>
              <a:rPr lang="en-US" sz="2800" b="1" dirty="0"/>
            </a:br>
            <a:r>
              <a:rPr lang="en-US" sz="2800" b="1" dirty="0"/>
              <a:t>measure these 3 concepts </a:t>
            </a:r>
            <a:endParaRPr lang="en-US" sz="2800" dirty="0"/>
          </a:p>
          <a:p>
            <a:endParaRPr lang="en-US" sz="2800" dirty="0"/>
          </a:p>
        </p:txBody>
      </p:sp>
      <p:sp>
        <p:nvSpPr>
          <p:cNvPr id="6" name="Bent-Up Arrow 5"/>
          <p:cNvSpPr/>
          <p:nvPr/>
        </p:nvSpPr>
        <p:spPr>
          <a:xfrm rot="18439617">
            <a:off x="7140330" y="4581127"/>
            <a:ext cx="995809" cy="10081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9632" y="2492895"/>
            <a:ext cx="6048672" cy="103026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59632" y="3523167"/>
            <a:ext cx="6048672" cy="83298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59632" y="4356156"/>
            <a:ext cx="6048672" cy="78110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98940" y="2652889"/>
            <a:ext cx="1715213" cy="400110"/>
          </a:xfrm>
          <a:prstGeom prst="rect">
            <a:avLst/>
          </a:prstGeom>
          <a:noFill/>
        </p:spPr>
        <p:txBody>
          <a:bodyPr wrap="none" rtlCol="0">
            <a:spAutoFit/>
          </a:bodyPr>
          <a:lstStyle/>
          <a:p>
            <a:r>
              <a:rPr lang="en-US" sz="2000" b="1" dirty="0">
                <a:solidFill>
                  <a:srgbClr val="0000FF"/>
                </a:solidFill>
              </a:rPr>
              <a:t>Job demands</a:t>
            </a:r>
          </a:p>
        </p:txBody>
      </p:sp>
      <p:sp>
        <p:nvSpPr>
          <p:cNvPr id="12" name="Rectangle 11"/>
          <p:cNvSpPr/>
          <p:nvPr/>
        </p:nvSpPr>
        <p:spPr>
          <a:xfrm>
            <a:off x="5052302" y="3674815"/>
            <a:ext cx="2256002" cy="369332"/>
          </a:xfrm>
          <a:prstGeom prst="rect">
            <a:avLst/>
          </a:prstGeom>
        </p:spPr>
        <p:txBody>
          <a:bodyPr wrap="none">
            <a:spAutoFit/>
          </a:bodyPr>
          <a:lstStyle/>
          <a:p>
            <a:r>
              <a:rPr lang="en-US" b="1" dirty="0">
                <a:solidFill>
                  <a:srgbClr val="0000FF"/>
                </a:solidFill>
              </a:rPr>
              <a:t>Supervisor support</a:t>
            </a:r>
          </a:p>
        </p:txBody>
      </p:sp>
      <p:sp>
        <p:nvSpPr>
          <p:cNvPr id="14" name="Rectangle 13"/>
          <p:cNvSpPr/>
          <p:nvPr/>
        </p:nvSpPr>
        <p:spPr>
          <a:xfrm>
            <a:off x="5708251" y="4383613"/>
            <a:ext cx="1600053" cy="369332"/>
          </a:xfrm>
          <a:prstGeom prst="rect">
            <a:avLst/>
          </a:prstGeom>
        </p:spPr>
        <p:txBody>
          <a:bodyPr wrap="none">
            <a:spAutoFit/>
          </a:bodyPr>
          <a:lstStyle/>
          <a:p>
            <a:r>
              <a:rPr lang="en-US" b="1" dirty="0">
                <a:solidFill>
                  <a:srgbClr val="0000FF"/>
                </a:solidFill>
              </a:rPr>
              <a:t>Job challenge</a:t>
            </a:r>
          </a:p>
        </p:txBody>
      </p:sp>
    </p:spTree>
    <p:extLst>
      <p:ext uri="{BB962C8B-B14F-4D97-AF65-F5344CB8AC3E}">
        <p14:creationId xmlns:p14="http://schemas.microsoft.com/office/powerpoint/2010/main" val="79474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variables in spreadsheet</a:t>
            </a:r>
          </a:p>
        </p:txBody>
      </p:sp>
      <p:sp>
        <p:nvSpPr>
          <p:cNvPr id="3" name="Content Placeholder 2"/>
          <p:cNvSpPr>
            <a:spLocks noGrp="1"/>
          </p:cNvSpPr>
          <p:nvPr>
            <p:ph idx="1"/>
          </p:nvPr>
        </p:nvSpPr>
        <p:spPr/>
        <p:txBody>
          <a:bodyPr/>
          <a:lstStyle/>
          <a:p>
            <a:r>
              <a:rPr lang="en-US" dirty="0"/>
              <a:t>Variables measured on a </a:t>
            </a:r>
            <a:r>
              <a:rPr lang="en-US" b="1" dirty="0"/>
              <a:t>nominal scale</a:t>
            </a:r>
            <a:r>
              <a:rPr lang="en-US" dirty="0"/>
              <a:t>:</a:t>
            </a:r>
          </a:p>
          <a:p>
            <a:pPr lvl="1"/>
            <a:r>
              <a:rPr lang="en-US" dirty="0"/>
              <a:t>If the entity has 2 groups</a:t>
            </a:r>
          </a:p>
          <a:p>
            <a:pPr lvl="2"/>
            <a:r>
              <a:rPr lang="en-US" dirty="0"/>
              <a:t>Pick one category as a reference group</a:t>
            </a:r>
          </a:p>
          <a:p>
            <a:pPr lvl="2"/>
            <a:r>
              <a:rPr lang="en-US" dirty="0"/>
              <a:t>If a person belongs to that category, </a:t>
            </a:r>
          </a:p>
          <a:p>
            <a:pPr lvl="3"/>
            <a:r>
              <a:rPr lang="en-US" dirty="0"/>
              <a:t>Put 1 (one)</a:t>
            </a:r>
          </a:p>
          <a:p>
            <a:pPr lvl="2"/>
            <a:r>
              <a:rPr lang="en-US" dirty="0"/>
              <a:t>If a person does not belong to that category, </a:t>
            </a:r>
          </a:p>
          <a:p>
            <a:pPr lvl="3"/>
            <a:r>
              <a:rPr lang="en-US" dirty="0"/>
              <a:t>Put 0 (zero)</a:t>
            </a:r>
          </a:p>
          <a:p>
            <a:pPr marL="923544" lvl="3" indent="0">
              <a:buNone/>
            </a:pPr>
            <a:r>
              <a:rPr lang="en-US" dirty="0"/>
              <a:t>In binary language, 1 means ‘yes’; 0 means ‘no’.</a:t>
            </a:r>
          </a:p>
          <a:p>
            <a:pPr lvl="2"/>
            <a:endParaRPr lang="en-US" dirty="0"/>
          </a:p>
        </p:txBody>
      </p:sp>
      <p:graphicFrame>
        <p:nvGraphicFramePr>
          <p:cNvPr id="5" name="Table 4"/>
          <p:cNvGraphicFramePr>
            <a:graphicFrameLocks noGrp="1"/>
          </p:cNvGraphicFramePr>
          <p:nvPr>
            <p:extLst/>
          </p:nvPr>
        </p:nvGraphicFramePr>
        <p:xfrm>
          <a:off x="2627786" y="5013176"/>
          <a:ext cx="5688631" cy="1584174"/>
        </p:xfrm>
        <a:graphic>
          <a:graphicData uri="http://schemas.openxmlformats.org/drawingml/2006/table">
            <a:tbl>
              <a:tblPr firstRow="1" firstCol="1" bandRow="1">
                <a:tableStyleId>{5C22544A-7EE6-4342-B048-85BDC9FD1C3A}</a:tableStyleId>
              </a:tblPr>
              <a:tblGrid>
                <a:gridCol w="1515444">
                  <a:extLst>
                    <a:ext uri="{9D8B030D-6E8A-4147-A177-3AD203B41FA5}">
                      <a16:colId xmlns:a16="http://schemas.microsoft.com/office/drawing/2014/main" xmlns="" val="20000"/>
                    </a:ext>
                  </a:extLst>
                </a:gridCol>
                <a:gridCol w="2086185">
                  <a:extLst>
                    <a:ext uri="{9D8B030D-6E8A-4147-A177-3AD203B41FA5}">
                      <a16:colId xmlns:a16="http://schemas.microsoft.com/office/drawing/2014/main" xmlns="" val="20001"/>
                    </a:ext>
                  </a:extLst>
                </a:gridCol>
                <a:gridCol w="2087002">
                  <a:extLst>
                    <a:ext uri="{9D8B030D-6E8A-4147-A177-3AD203B41FA5}">
                      <a16:colId xmlns:a16="http://schemas.microsoft.com/office/drawing/2014/main" xmlns="" val="20002"/>
                    </a:ext>
                  </a:extLst>
                </a:gridCol>
              </a:tblGrid>
              <a:tr h="264029">
                <a:tc>
                  <a:txBody>
                    <a:bodyPr/>
                    <a:lstStyle/>
                    <a:p>
                      <a:pPr marL="0" marR="0">
                        <a:lnSpc>
                          <a:spcPct val="115000"/>
                        </a:lnSpc>
                        <a:spcBef>
                          <a:spcPts val="0"/>
                        </a:spcBef>
                        <a:spcAft>
                          <a:spcPts val="0"/>
                        </a:spcAft>
                      </a:pPr>
                      <a:r>
                        <a:rPr lang="en-US" sz="1400" dirty="0">
                          <a:effectLst/>
                        </a:rPr>
                        <a:t>Gender</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Male </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Female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264029">
                <a:tc>
                  <a:txBody>
                    <a:bodyPr/>
                    <a:lstStyle/>
                    <a:p>
                      <a:pPr marL="0" marR="0">
                        <a:lnSpc>
                          <a:spcPct val="115000"/>
                        </a:lnSpc>
                        <a:spcBef>
                          <a:spcPts val="0"/>
                        </a:spcBef>
                        <a:spcAft>
                          <a:spcPts val="0"/>
                        </a:spcAft>
                      </a:pPr>
                      <a:r>
                        <a:rPr lang="en-US" sz="1400" dirty="0">
                          <a:effectLst/>
                        </a:rPr>
                        <a:t>Male</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1"/>
                  </a:ext>
                </a:extLst>
              </a:tr>
              <a:tr h="264029">
                <a:tc>
                  <a:txBody>
                    <a:bodyPr/>
                    <a:lstStyle/>
                    <a:p>
                      <a:pPr marL="0" marR="0">
                        <a:lnSpc>
                          <a:spcPct val="115000"/>
                        </a:lnSpc>
                        <a:spcBef>
                          <a:spcPts val="0"/>
                        </a:spcBef>
                        <a:spcAft>
                          <a:spcPts val="0"/>
                        </a:spcAft>
                      </a:pPr>
                      <a:r>
                        <a:rPr lang="en-US" sz="1400" dirty="0">
                          <a:effectLst/>
                        </a:rPr>
                        <a:t>Male</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2"/>
                  </a:ext>
                </a:extLst>
              </a:tr>
              <a:tr h="264029">
                <a:tc>
                  <a:txBody>
                    <a:bodyPr/>
                    <a:lstStyle/>
                    <a:p>
                      <a:pPr marL="0" marR="0">
                        <a:lnSpc>
                          <a:spcPct val="115000"/>
                        </a:lnSpc>
                        <a:spcBef>
                          <a:spcPts val="0"/>
                        </a:spcBef>
                        <a:spcAft>
                          <a:spcPts val="0"/>
                        </a:spcAft>
                      </a:pPr>
                      <a:r>
                        <a:rPr lang="en-US" sz="1400">
                          <a:effectLst/>
                        </a:rPr>
                        <a:t>Female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3"/>
                  </a:ext>
                </a:extLst>
              </a:tr>
              <a:tr h="264029">
                <a:tc>
                  <a:txBody>
                    <a:bodyPr/>
                    <a:lstStyle/>
                    <a:p>
                      <a:pPr marL="0" marR="0">
                        <a:lnSpc>
                          <a:spcPct val="115000"/>
                        </a:lnSpc>
                        <a:spcBef>
                          <a:spcPts val="0"/>
                        </a:spcBef>
                        <a:spcAft>
                          <a:spcPts val="0"/>
                        </a:spcAft>
                      </a:pPr>
                      <a:r>
                        <a:rPr lang="en-US" sz="1400">
                          <a:effectLst/>
                        </a:rPr>
                        <a:t>Female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4"/>
                  </a:ext>
                </a:extLst>
              </a:tr>
              <a:tr h="264029">
                <a:tc>
                  <a:txBody>
                    <a:bodyPr/>
                    <a:lstStyle/>
                    <a:p>
                      <a:pPr marL="0" marR="0">
                        <a:lnSpc>
                          <a:spcPct val="115000"/>
                        </a:lnSpc>
                        <a:spcBef>
                          <a:spcPts val="0"/>
                        </a:spcBef>
                        <a:spcAft>
                          <a:spcPts val="0"/>
                        </a:spcAft>
                      </a:pPr>
                      <a:r>
                        <a:rPr lang="en-US" sz="1400">
                          <a:effectLst/>
                        </a:rPr>
                        <a:t>Female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7337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04864"/>
            <a:ext cx="47625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76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53511"/>
            <a:ext cx="62769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rocess 3"/>
          <p:cNvSpPr/>
          <p:nvPr/>
        </p:nvSpPr>
        <p:spPr>
          <a:xfrm>
            <a:off x="4914191" y="1844824"/>
            <a:ext cx="4104456"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b="1" dirty="0">
                <a:solidFill>
                  <a:srgbClr val="FFFF00"/>
                </a:solidFill>
              </a:rPr>
              <a:t>Based on Eigenvalue:</a:t>
            </a:r>
            <a:r>
              <a:rPr lang="en-US" dirty="0"/>
              <a:t/>
            </a:r>
            <a:br>
              <a:rPr lang="en-US" dirty="0"/>
            </a:br>
            <a:r>
              <a:rPr lang="en-US" dirty="0"/>
              <a:t>The software will determine how many factors you have based on the data</a:t>
            </a:r>
          </a:p>
          <a:p>
            <a:pPr algn="ctr"/>
            <a:endParaRPr lang="en-US" dirty="0"/>
          </a:p>
        </p:txBody>
      </p:sp>
      <p:sp>
        <p:nvSpPr>
          <p:cNvPr id="8" name="Flowchart: Process 7"/>
          <p:cNvSpPr/>
          <p:nvPr/>
        </p:nvSpPr>
        <p:spPr>
          <a:xfrm>
            <a:off x="5796136" y="5568329"/>
            <a:ext cx="3024336"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00"/>
                </a:solidFill>
              </a:rPr>
              <a:t>Fixed number of factors:</a:t>
            </a:r>
          </a:p>
          <a:p>
            <a:r>
              <a:rPr lang="en-US" dirty="0"/>
              <a:t>You specify how many factors </a:t>
            </a:r>
            <a:br>
              <a:rPr lang="en-US" dirty="0"/>
            </a:br>
            <a:r>
              <a:rPr lang="en-US" dirty="0"/>
              <a:t>you have in the data</a:t>
            </a:r>
          </a:p>
        </p:txBody>
      </p:sp>
      <p:cxnSp>
        <p:nvCxnSpPr>
          <p:cNvPr id="9" name="Straight Connector 8"/>
          <p:cNvCxnSpPr/>
          <p:nvPr/>
        </p:nvCxnSpPr>
        <p:spPr>
          <a:xfrm>
            <a:off x="6955533" y="2924944"/>
            <a:ext cx="0" cy="1224136"/>
          </a:xfrm>
          <a:prstGeom prst="line">
            <a:avLst/>
          </a:prstGeom>
          <a:ln w="76200">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233732" y="4138194"/>
            <a:ext cx="2754459" cy="0"/>
          </a:xfrm>
          <a:prstGeom prst="line">
            <a:avLst/>
          </a:prstGeom>
          <a:ln w="76200">
            <a:solidFill>
              <a:schemeClr val="accent6">
                <a:lumMod val="60000"/>
                <a:lumOff val="4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732240" y="5010678"/>
            <a:ext cx="0" cy="557651"/>
          </a:xfrm>
          <a:prstGeom prst="line">
            <a:avLst/>
          </a:prstGeom>
          <a:ln w="76200">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00602" y="5010678"/>
            <a:ext cx="2664296" cy="0"/>
          </a:xfrm>
          <a:prstGeom prst="line">
            <a:avLst/>
          </a:prstGeom>
          <a:ln w="76200">
            <a:solidFill>
              <a:schemeClr val="accent6">
                <a:lumMod val="60000"/>
                <a:lumOff val="4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233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651744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6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pic>
        <p:nvPicPr>
          <p:cNvPr id="3" name="Picture 2"/>
          <p:cNvPicPr>
            <a:picLocks noChangeAspect="1"/>
          </p:cNvPicPr>
          <p:nvPr/>
        </p:nvPicPr>
        <p:blipFill>
          <a:blip r:embed="rId2"/>
          <a:stretch>
            <a:fillRect/>
          </a:stretch>
        </p:blipFill>
        <p:spPr>
          <a:xfrm>
            <a:off x="1450504" y="2492896"/>
            <a:ext cx="7038782" cy="2088232"/>
          </a:xfrm>
          <a:prstGeom prst="rect">
            <a:avLst/>
          </a:prstGeom>
        </p:spPr>
      </p:pic>
      <p:sp>
        <p:nvSpPr>
          <p:cNvPr id="4" name="Oval 3"/>
          <p:cNvSpPr/>
          <p:nvPr/>
        </p:nvSpPr>
        <p:spPr>
          <a:xfrm>
            <a:off x="7596336" y="2924944"/>
            <a:ext cx="720080" cy="50405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96336" y="4042748"/>
            <a:ext cx="720080" cy="50405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70677" y="2387238"/>
            <a:ext cx="1863011" cy="461665"/>
          </a:xfrm>
          <a:prstGeom prst="rect">
            <a:avLst/>
          </a:prstGeom>
          <a:noFill/>
        </p:spPr>
        <p:txBody>
          <a:bodyPr wrap="none" rtlCol="0">
            <a:spAutoFit/>
          </a:bodyPr>
          <a:lstStyle/>
          <a:p>
            <a:r>
              <a:rPr lang="en-US" sz="2400" dirty="0">
                <a:solidFill>
                  <a:srgbClr val="0000FF"/>
                </a:solidFill>
              </a:rPr>
              <a:t>Good if &gt; 0.7</a:t>
            </a:r>
          </a:p>
        </p:txBody>
      </p:sp>
      <p:sp>
        <p:nvSpPr>
          <p:cNvPr id="8" name="TextBox 7"/>
          <p:cNvSpPr txBox="1"/>
          <p:nvPr/>
        </p:nvSpPr>
        <p:spPr>
          <a:xfrm>
            <a:off x="6848476" y="4581128"/>
            <a:ext cx="2016899" cy="461665"/>
          </a:xfrm>
          <a:prstGeom prst="rect">
            <a:avLst/>
          </a:prstGeom>
          <a:noFill/>
        </p:spPr>
        <p:txBody>
          <a:bodyPr wrap="none" rtlCol="0">
            <a:spAutoFit/>
          </a:bodyPr>
          <a:lstStyle/>
          <a:p>
            <a:r>
              <a:rPr lang="en-US" sz="2400" dirty="0">
                <a:solidFill>
                  <a:srgbClr val="0000FF"/>
                </a:solidFill>
              </a:rPr>
              <a:t>Good if &lt; 0.05</a:t>
            </a:r>
          </a:p>
        </p:txBody>
      </p:sp>
      <p:sp>
        <p:nvSpPr>
          <p:cNvPr id="7" name="Rectangle 6"/>
          <p:cNvSpPr/>
          <p:nvPr/>
        </p:nvSpPr>
        <p:spPr>
          <a:xfrm>
            <a:off x="1331640" y="4816927"/>
            <a:ext cx="8136904"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Caution:</a:t>
            </a:r>
          </a:p>
          <a:p>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These results are not enough to proof validity!!!</a:t>
            </a:r>
          </a:p>
          <a:p>
            <a:endPar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quality of scale validity have to be proven in the next step.</a:t>
            </a:r>
          </a:p>
          <a:p>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8735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482" y="1484784"/>
            <a:ext cx="8737206" cy="3450997"/>
          </a:xfrm>
          <a:prstGeom prst="rect">
            <a:avLst/>
          </a:prstGeom>
        </p:spPr>
      </p:pic>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sp>
        <p:nvSpPr>
          <p:cNvPr id="3" name="TextBox 2"/>
          <p:cNvSpPr txBox="1"/>
          <p:nvPr/>
        </p:nvSpPr>
        <p:spPr>
          <a:xfrm>
            <a:off x="4195377" y="4725144"/>
            <a:ext cx="4738311" cy="1938992"/>
          </a:xfrm>
          <a:prstGeom prst="rect">
            <a:avLst/>
          </a:prstGeom>
          <a:noFill/>
        </p:spPr>
        <p:txBody>
          <a:bodyPr wrap="square" rtlCol="0">
            <a:spAutoFit/>
          </a:bodyPr>
          <a:lstStyle/>
          <a:p>
            <a:r>
              <a:rPr lang="en-US" sz="2000" b="1" dirty="0">
                <a:solidFill>
                  <a:srgbClr val="0000FF"/>
                </a:solidFill>
              </a:rPr>
              <a:t>This indicates that the question items </a:t>
            </a:r>
            <a:br>
              <a:rPr lang="en-US" sz="2000" b="1" dirty="0">
                <a:solidFill>
                  <a:srgbClr val="0000FF"/>
                </a:solidFill>
              </a:rPr>
            </a:br>
            <a:r>
              <a:rPr lang="en-US" sz="2000" b="1" dirty="0">
                <a:solidFill>
                  <a:srgbClr val="0000FF"/>
                </a:solidFill>
              </a:rPr>
              <a:t>can be grouped into 3 factors</a:t>
            </a:r>
          </a:p>
          <a:p>
            <a:endParaRPr lang="en-US" sz="2000" dirty="0">
              <a:solidFill>
                <a:srgbClr val="0000FF"/>
              </a:solidFill>
            </a:endParaRPr>
          </a:p>
          <a:p>
            <a:r>
              <a:rPr lang="en-US" sz="2000" dirty="0">
                <a:solidFill>
                  <a:srgbClr val="0000FF"/>
                </a:solidFill>
              </a:rPr>
              <a:t>Factor 1 explains 38.826% of total variance</a:t>
            </a:r>
          </a:p>
          <a:p>
            <a:r>
              <a:rPr lang="en-US" sz="2000" dirty="0">
                <a:solidFill>
                  <a:srgbClr val="0000FF"/>
                </a:solidFill>
              </a:rPr>
              <a:t>Factor 2 explains 23.382% of total variance</a:t>
            </a:r>
          </a:p>
          <a:p>
            <a:r>
              <a:rPr lang="en-US" sz="2000" dirty="0">
                <a:solidFill>
                  <a:srgbClr val="0000FF"/>
                </a:solidFill>
              </a:rPr>
              <a:t>Factor 3 explains 11.072% of total variance</a:t>
            </a:r>
          </a:p>
        </p:txBody>
      </p:sp>
      <p:sp>
        <p:nvSpPr>
          <p:cNvPr id="6" name="Rectangle 5"/>
          <p:cNvSpPr/>
          <p:nvPr/>
        </p:nvSpPr>
        <p:spPr>
          <a:xfrm>
            <a:off x="4565085" y="2141900"/>
            <a:ext cx="792088" cy="63844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0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7624" y="1468139"/>
            <a:ext cx="7416824" cy="4352115"/>
          </a:xfrm>
          <a:prstGeom prst="rect">
            <a:avLst/>
          </a:prstGeom>
        </p:spPr>
      </p:pic>
      <p:sp>
        <p:nvSpPr>
          <p:cNvPr id="2" name="Title 1"/>
          <p:cNvSpPr>
            <a:spLocks noGrp="1"/>
          </p:cNvSpPr>
          <p:nvPr>
            <p:ph type="title"/>
          </p:nvPr>
        </p:nvSpPr>
        <p:spPr/>
        <p:txBody>
          <a:bodyPr>
            <a:normAutofit fontScale="90000"/>
          </a:bodyPr>
          <a:lstStyle/>
          <a:p>
            <a:r>
              <a:rPr lang="en-US" dirty="0"/>
              <a:t>Validity test using</a:t>
            </a:r>
            <a:br>
              <a:rPr lang="en-US" dirty="0"/>
            </a:br>
            <a:r>
              <a:rPr lang="en-US" dirty="0"/>
              <a:t>Exploratory Factor Analysis (EFA)</a:t>
            </a:r>
          </a:p>
        </p:txBody>
      </p:sp>
      <p:sp>
        <p:nvSpPr>
          <p:cNvPr id="5" name="Content Placeholder 2"/>
          <p:cNvSpPr>
            <a:spLocks noGrp="1"/>
          </p:cNvSpPr>
          <p:nvPr>
            <p:ph idx="1"/>
          </p:nvPr>
        </p:nvSpPr>
        <p:spPr>
          <a:xfrm>
            <a:off x="1208513" y="5828880"/>
            <a:ext cx="7900354" cy="1118572"/>
          </a:xfrm>
        </p:spPr>
        <p:txBody>
          <a:bodyPr>
            <a:normAutofit/>
          </a:bodyPr>
          <a:lstStyle/>
          <a:p>
            <a:r>
              <a:rPr lang="en-US" sz="2000" dirty="0">
                <a:solidFill>
                  <a:srgbClr val="0000FF"/>
                </a:solidFill>
              </a:rPr>
              <a:t>Question items that </a:t>
            </a:r>
            <a:r>
              <a:rPr lang="en-US" sz="2000" u="sng" dirty="0">
                <a:solidFill>
                  <a:srgbClr val="0000FF"/>
                </a:solidFill>
              </a:rPr>
              <a:t>belong to the same concept</a:t>
            </a:r>
            <a:r>
              <a:rPr lang="en-US" sz="2000" dirty="0">
                <a:solidFill>
                  <a:srgbClr val="0000FF"/>
                </a:solidFill>
              </a:rPr>
              <a:t> are grouped correctly under the same category.  This is called a good “convergent validity”</a:t>
            </a:r>
          </a:p>
        </p:txBody>
      </p:sp>
      <p:sp>
        <p:nvSpPr>
          <p:cNvPr id="6" name="Rectangle 5"/>
          <p:cNvSpPr/>
          <p:nvPr/>
        </p:nvSpPr>
        <p:spPr>
          <a:xfrm>
            <a:off x="8074514" y="2204864"/>
            <a:ext cx="408075" cy="11521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16216" y="3356992"/>
            <a:ext cx="408075" cy="8640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95365" y="4221088"/>
            <a:ext cx="408075" cy="9361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3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Reliability test using </a:t>
            </a:r>
            <a:br>
              <a:rPr lang="en-US" dirty="0"/>
            </a:br>
            <a:r>
              <a:rPr lang="en-US" dirty="0" err="1"/>
              <a:t>Cronbach's</a:t>
            </a:r>
            <a:r>
              <a:rPr lang="en-US" dirty="0"/>
              <a:t> alpha (α)</a:t>
            </a:r>
          </a:p>
        </p:txBody>
      </p:sp>
      <p:sp>
        <p:nvSpPr>
          <p:cNvPr id="44" name="Content Placeholder 2"/>
          <p:cNvSpPr>
            <a:spLocks noGrp="1"/>
          </p:cNvSpPr>
          <p:nvPr>
            <p:ph idx="1"/>
          </p:nvPr>
        </p:nvSpPr>
        <p:spPr>
          <a:xfrm>
            <a:off x="1066800" y="1600200"/>
            <a:ext cx="7543800" cy="2362200"/>
          </a:xfrm>
        </p:spPr>
        <p:txBody>
          <a:bodyPr>
            <a:normAutofit/>
          </a:bodyPr>
          <a:lstStyle/>
          <a:p>
            <a:r>
              <a:rPr lang="en-US" dirty="0" err="1"/>
              <a:t>Cronbach's</a:t>
            </a:r>
            <a:r>
              <a:rPr lang="en-US" dirty="0"/>
              <a:t> alpha determines the internal consistency or average correlation of items in a survey instrument to gauge its reliability;.</a:t>
            </a:r>
          </a:p>
        </p:txBody>
      </p:sp>
    </p:spTree>
    <p:extLst>
      <p:ext uri="{BB962C8B-B14F-4D97-AF65-F5344CB8AC3E}">
        <p14:creationId xmlns:p14="http://schemas.microsoft.com/office/powerpoint/2010/main" val="119403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Reliability test: Cronbach's alpha (α)</a:t>
            </a:r>
          </a:p>
        </p:txBody>
      </p:sp>
      <p:sp>
        <p:nvSpPr>
          <p:cNvPr id="44" name="Content Placeholder 2"/>
          <p:cNvSpPr>
            <a:spLocks noGrp="1"/>
          </p:cNvSpPr>
          <p:nvPr>
            <p:ph idx="1"/>
          </p:nvPr>
        </p:nvSpPr>
        <p:spPr>
          <a:xfrm>
            <a:off x="1066800" y="1600200"/>
            <a:ext cx="7543800" cy="2362200"/>
          </a:xfrm>
        </p:spPr>
        <p:txBody>
          <a:bodyPr>
            <a:normAutofit/>
          </a:bodyPr>
          <a:lstStyle/>
          <a:p>
            <a:r>
              <a:rPr lang="en-US" dirty="0" err="1"/>
              <a:t>Nunnally</a:t>
            </a:r>
            <a:r>
              <a:rPr lang="en-US" dirty="0"/>
              <a:t> (1967) recommended the minimum value of 0.7</a:t>
            </a:r>
          </a:p>
        </p:txBody>
      </p:sp>
      <p:graphicFrame>
        <p:nvGraphicFramePr>
          <p:cNvPr id="3" name="Table 2"/>
          <p:cNvGraphicFramePr>
            <a:graphicFrameLocks noGrp="1"/>
          </p:cNvGraphicFramePr>
          <p:nvPr>
            <p:extLst>
              <p:ext uri="{D42A27DB-BD31-4B8C-83A1-F6EECF244321}">
                <p14:modId xmlns:p14="http://schemas.microsoft.com/office/powerpoint/2010/main" val="1853037960"/>
              </p:ext>
            </p:extLst>
          </p:nvPr>
        </p:nvGraphicFramePr>
        <p:xfrm>
          <a:off x="990600" y="2971800"/>
          <a:ext cx="7924800" cy="27432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457200">
                <a:tc>
                  <a:txBody>
                    <a:bodyPr/>
                    <a:lstStyle/>
                    <a:p>
                      <a:pPr algn="ctr"/>
                      <a:r>
                        <a:rPr lang="en-US" dirty="0"/>
                        <a:t>Cronbach's alpha</a:t>
                      </a:r>
                    </a:p>
                  </a:txBody>
                  <a:tcPr/>
                </a:tc>
                <a:tc>
                  <a:txBody>
                    <a:bodyPr/>
                    <a:lstStyle/>
                    <a:p>
                      <a:pPr algn="ctr"/>
                      <a:r>
                        <a:rPr lang="en-US" dirty="0"/>
                        <a:t>Internal consistency</a:t>
                      </a:r>
                    </a:p>
                  </a:txBody>
                  <a:tcPr/>
                </a:tc>
                <a:extLst>
                  <a:ext uri="{0D108BD9-81ED-4DB2-BD59-A6C34878D82A}">
                    <a16:rowId xmlns:a16="http://schemas.microsoft.com/office/drawing/2014/main" xmlns="" val="10000"/>
                  </a:ext>
                </a:extLst>
              </a:tr>
              <a:tr h="457200">
                <a:tc>
                  <a:txBody>
                    <a:bodyPr/>
                    <a:lstStyle/>
                    <a:p>
                      <a:pPr algn="ctr"/>
                      <a:r>
                        <a:rPr lang="en-US" dirty="0"/>
                        <a:t>α ≥ 0.9</a:t>
                      </a:r>
                    </a:p>
                  </a:txBody>
                  <a:tcPr/>
                </a:tc>
                <a:tc>
                  <a:txBody>
                    <a:bodyPr/>
                    <a:lstStyle/>
                    <a:p>
                      <a:pPr algn="ctr"/>
                      <a:r>
                        <a:rPr lang="en-US" dirty="0"/>
                        <a:t>Excellent </a:t>
                      </a:r>
                    </a:p>
                  </a:txBody>
                  <a:tcPr/>
                </a:tc>
                <a:extLst>
                  <a:ext uri="{0D108BD9-81ED-4DB2-BD59-A6C34878D82A}">
                    <a16:rowId xmlns:a16="http://schemas.microsoft.com/office/drawing/2014/main" xmlns="" val="10001"/>
                  </a:ext>
                </a:extLst>
              </a:tr>
              <a:tr h="457200">
                <a:tc>
                  <a:txBody>
                    <a:bodyPr/>
                    <a:lstStyle/>
                    <a:p>
                      <a:pPr algn="ctr"/>
                      <a:r>
                        <a:rPr lang="en-US" dirty="0"/>
                        <a:t>0.7 ≤ α &lt; 0.9</a:t>
                      </a:r>
                    </a:p>
                  </a:txBody>
                  <a:tcPr/>
                </a:tc>
                <a:tc>
                  <a:txBody>
                    <a:bodyPr/>
                    <a:lstStyle/>
                    <a:p>
                      <a:pPr algn="ctr"/>
                      <a:r>
                        <a:rPr lang="en-US" dirty="0"/>
                        <a:t>Good </a:t>
                      </a:r>
                    </a:p>
                  </a:txBody>
                  <a:tcPr/>
                </a:tc>
                <a:extLst>
                  <a:ext uri="{0D108BD9-81ED-4DB2-BD59-A6C34878D82A}">
                    <a16:rowId xmlns:a16="http://schemas.microsoft.com/office/drawing/2014/main" xmlns="" val="10002"/>
                  </a:ext>
                </a:extLst>
              </a:tr>
              <a:tr h="457200">
                <a:tc>
                  <a:txBody>
                    <a:bodyPr/>
                    <a:lstStyle/>
                    <a:p>
                      <a:pPr algn="ctr"/>
                      <a:r>
                        <a:rPr lang="en-US" dirty="0"/>
                        <a:t>0.6 ≤ α &lt; 0.7</a:t>
                      </a:r>
                    </a:p>
                  </a:txBody>
                  <a:tcPr/>
                </a:tc>
                <a:tc>
                  <a:txBody>
                    <a:bodyPr/>
                    <a:lstStyle/>
                    <a:p>
                      <a:pPr algn="ctr"/>
                      <a:r>
                        <a:rPr lang="en-US" dirty="0"/>
                        <a:t>Acceptable</a:t>
                      </a:r>
                    </a:p>
                  </a:txBody>
                  <a:tcPr/>
                </a:tc>
                <a:extLst>
                  <a:ext uri="{0D108BD9-81ED-4DB2-BD59-A6C34878D82A}">
                    <a16:rowId xmlns:a16="http://schemas.microsoft.com/office/drawing/2014/main" xmlns="" val="10003"/>
                  </a:ext>
                </a:extLst>
              </a:tr>
              <a:tr h="457200">
                <a:tc>
                  <a:txBody>
                    <a:bodyPr/>
                    <a:lstStyle/>
                    <a:p>
                      <a:pPr algn="ctr"/>
                      <a:r>
                        <a:rPr lang="en-US" dirty="0"/>
                        <a:t>0.5 ≤ α &lt; 0.6</a:t>
                      </a:r>
                    </a:p>
                  </a:txBody>
                  <a:tcPr/>
                </a:tc>
                <a:tc>
                  <a:txBody>
                    <a:bodyPr/>
                    <a:lstStyle/>
                    <a:p>
                      <a:pPr algn="ctr"/>
                      <a:r>
                        <a:rPr lang="en-US" dirty="0"/>
                        <a:t>Poor</a:t>
                      </a:r>
                    </a:p>
                  </a:txBody>
                  <a:tcPr/>
                </a:tc>
                <a:extLst>
                  <a:ext uri="{0D108BD9-81ED-4DB2-BD59-A6C34878D82A}">
                    <a16:rowId xmlns:a16="http://schemas.microsoft.com/office/drawing/2014/main" xmlns="" val="10004"/>
                  </a:ext>
                </a:extLst>
              </a:tr>
              <a:tr h="457200">
                <a:tc>
                  <a:txBody>
                    <a:bodyPr/>
                    <a:lstStyle/>
                    <a:p>
                      <a:pPr algn="ctr"/>
                      <a:r>
                        <a:rPr lang="en-US" dirty="0"/>
                        <a:t>α &lt; 0.5</a:t>
                      </a:r>
                    </a:p>
                  </a:txBody>
                  <a:tcPr/>
                </a:tc>
                <a:tc>
                  <a:txBody>
                    <a:bodyPr/>
                    <a:lstStyle/>
                    <a:p>
                      <a:pPr algn="ctr"/>
                      <a:r>
                        <a:rPr lang="en-US" dirty="0"/>
                        <a:t>Unacceptable</a:t>
                      </a:r>
                    </a:p>
                  </a:txBody>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1199325" y="6063734"/>
            <a:ext cx="7387215" cy="400110"/>
          </a:xfrm>
          <a:prstGeom prst="rect">
            <a:avLst/>
          </a:prstGeom>
          <a:noFill/>
        </p:spPr>
        <p:txBody>
          <a:bodyPr wrap="none" rtlCol="0">
            <a:spAutoFit/>
          </a:bodyPr>
          <a:lstStyle/>
          <a:p>
            <a:r>
              <a:rPr lang="en-US" sz="2000" dirty="0" err="1"/>
              <a:t>Nunnally</a:t>
            </a:r>
            <a:r>
              <a:rPr lang="en-US" sz="2000" dirty="0"/>
              <a:t>,  J.C. (1967). </a:t>
            </a:r>
            <a:r>
              <a:rPr lang="en-US" sz="2000" i="1" dirty="0"/>
              <a:t>Psychometric Theory</a:t>
            </a:r>
            <a:r>
              <a:rPr lang="en-US" sz="2000" dirty="0"/>
              <a:t>. New York, NY: McGraw-Hill</a:t>
            </a:r>
          </a:p>
        </p:txBody>
      </p:sp>
    </p:spTree>
    <p:extLst>
      <p:ext uri="{BB962C8B-B14F-4D97-AF65-F5344CB8AC3E}">
        <p14:creationId xmlns:p14="http://schemas.microsoft.com/office/powerpoint/2010/main" val="318811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15643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121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8500"/>
            <a:ext cx="8538428" cy="332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43400"/>
            <a:ext cx="403263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variables in spreadsheet</a:t>
            </a:r>
          </a:p>
        </p:txBody>
      </p:sp>
      <p:sp>
        <p:nvSpPr>
          <p:cNvPr id="3" name="Content Placeholder 2"/>
          <p:cNvSpPr>
            <a:spLocks noGrp="1"/>
          </p:cNvSpPr>
          <p:nvPr>
            <p:ph idx="1"/>
          </p:nvPr>
        </p:nvSpPr>
        <p:spPr/>
        <p:txBody>
          <a:bodyPr/>
          <a:lstStyle/>
          <a:p>
            <a:r>
              <a:rPr lang="en-US" dirty="0"/>
              <a:t>Variables measured on a </a:t>
            </a:r>
            <a:r>
              <a:rPr lang="en-US" b="1" dirty="0"/>
              <a:t>nominal scale</a:t>
            </a:r>
            <a:r>
              <a:rPr lang="en-US" dirty="0"/>
              <a:t>:</a:t>
            </a:r>
          </a:p>
          <a:p>
            <a:pPr lvl="1"/>
            <a:r>
              <a:rPr lang="en-US" dirty="0"/>
              <a:t>If the entity has more than 2 groups,</a:t>
            </a:r>
          </a:p>
          <a:p>
            <a:pPr lvl="2"/>
            <a:r>
              <a:rPr lang="en-US" dirty="0"/>
              <a:t>Create a variable for each group</a:t>
            </a:r>
          </a:p>
          <a:p>
            <a:pPr lvl="3"/>
            <a:r>
              <a:rPr lang="en-US" dirty="0"/>
              <a:t>If a person belongs to that category, </a:t>
            </a:r>
          </a:p>
          <a:p>
            <a:pPr lvl="4"/>
            <a:r>
              <a:rPr lang="en-US" dirty="0"/>
              <a:t>Put 1 (one)</a:t>
            </a:r>
          </a:p>
          <a:p>
            <a:pPr lvl="3"/>
            <a:r>
              <a:rPr lang="en-US" dirty="0"/>
              <a:t>If a person does not belong to that category, </a:t>
            </a:r>
          </a:p>
          <a:p>
            <a:pPr lvl="4"/>
            <a:r>
              <a:rPr lang="en-US" dirty="0"/>
              <a:t>Put 0 (zero)</a:t>
            </a:r>
          </a:p>
          <a:p>
            <a:pPr lvl="2"/>
            <a:endParaRPr lang="en-US" dirty="0"/>
          </a:p>
          <a:p>
            <a:pPr lvl="2"/>
            <a:endParaRPr lang="en-US" dirty="0"/>
          </a:p>
          <a:p>
            <a:pPr lvl="2"/>
            <a:endParaRPr lang="en-US" dirty="0"/>
          </a:p>
        </p:txBody>
      </p:sp>
      <p:graphicFrame>
        <p:nvGraphicFramePr>
          <p:cNvPr id="4" name="Table 3"/>
          <p:cNvGraphicFramePr>
            <a:graphicFrameLocks noGrp="1"/>
          </p:cNvGraphicFramePr>
          <p:nvPr>
            <p:extLst/>
          </p:nvPr>
        </p:nvGraphicFramePr>
        <p:xfrm>
          <a:off x="2915816" y="4581128"/>
          <a:ext cx="4968552" cy="2016224"/>
        </p:xfrm>
        <a:graphic>
          <a:graphicData uri="http://schemas.openxmlformats.org/drawingml/2006/table">
            <a:tbl>
              <a:tblPr firstRow="1" firstCol="1" bandRow="1">
                <a:tableStyleId>{5C22544A-7EE6-4342-B048-85BDC9FD1C3A}</a:tableStyleId>
              </a:tblPr>
              <a:tblGrid>
                <a:gridCol w="1410563">
                  <a:extLst>
                    <a:ext uri="{9D8B030D-6E8A-4147-A177-3AD203B41FA5}">
                      <a16:colId xmlns:a16="http://schemas.microsoft.com/office/drawing/2014/main" xmlns="" val="20000"/>
                    </a:ext>
                  </a:extLst>
                </a:gridCol>
                <a:gridCol w="1073713">
                  <a:extLst>
                    <a:ext uri="{9D8B030D-6E8A-4147-A177-3AD203B41FA5}">
                      <a16:colId xmlns:a16="http://schemas.microsoft.com/office/drawing/2014/main" xmlns="" val="20001"/>
                    </a:ext>
                  </a:extLst>
                </a:gridCol>
                <a:gridCol w="1242138">
                  <a:extLst>
                    <a:ext uri="{9D8B030D-6E8A-4147-A177-3AD203B41FA5}">
                      <a16:colId xmlns:a16="http://schemas.microsoft.com/office/drawing/2014/main" xmlns="" val="20002"/>
                    </a:ext>
                  </a:extLst>
                </a:gridCol>
                <a:gridCol w="1242138">
                  <a:extLst>
                    <a:ext uri="{9D8B030D-6E8A-4147-A177-3AD203B41FA5}">
                      <a16:colId xmlns:a16="http://schemas.microsoft.com/office/drawing/2014/main" xmlns="" val="20003"/>
                    </a:ext>
                  </a:extLst>
                </a:gridCol>
              </a:tblGrid>
              <a:tr h="252028">
                <a:tc>
                  <a:txBody>
                    <a:bodyPr/>
                    <a:lstStyle/>
                    <a:p>
                      <a:pPr marL="0" marR="0">
                        <a:lnSpc>
                          <a:spcPct val="115000"/>
                        </a:lnSpc>
                        <a:spcBef>
                          <a:spcPts val="0"/>
                        </a:spcBef>
                        <a:spcAft>
                          <a:spcPts val="0"/>
                        </a:spcAft>
                      </a:pPr>
                      <a:r>
                        <a:rPr lang="en-US" sz="1400" dirty="0">
                          <a:effectLst/>
                        </a:rPr>
                        <a:t>Marital status</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Single</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Married</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Divorce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252028">
                <a:tc>
                  <a:txBody>
                    <a:bodyPr/>
                    <a:lstStyle/>
                    <a:p>
                      <a:pPr marL="0" marR="0">
                        <a:lnSpc>
                          <a:spcPct val="115000"/>
                        </a:lnSpc>
                        <a:spcBef>
                          <a:spcPts val="0"/>
                        </a:spcBef>
                        <a:spcAft>
                          <a:spcPts val="0"/>
                        </a:spcAft>
                      </a:pPr>
                      <a:r>
                        <a:rPr lang="en-US" sz="1400" dirty="0">
                          <a:effectLst/>
                        </a:rPr>
                        <a:t>Single</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1"/>
                  </a:ext>
                </a:extLst>
              </a:tr>
              <a:tr h="252028">
                <a:tc>
                  <a:txBody>
                    <a:bodyPr/>
                    <a:lstStyle/>
                    <a:p>
                      <a:pPr marL="0" marR="0">
                        <a:lnSpc>
                          <a:spcPct val="115000"/>
                        </a:lnSpc>
                        <a:spcBef>
                          <a:spcPts val="0"/>
                        </a:spcBef>
                        <a:spcAft>
                          <a:spcPts val="0"/>
                        </a:spcAft>
                      </a:pPr>
                      <a:r>
                        <a:rPr lang="en-US" sz="1400">
                          <a:effectLst/>
                        </a:rPr>
                        <a:t>Single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2"/>
                  </a:ext>
                </a:extLst>
              </a:tr>
              <a:tr h="252028">
                <a:tc>
                  <a:txBody>
                    <a:bodyPr/>
                    <a:lstStyle/>
                    <a:p>
                      <a:pPr marL="0" marR="0">
                        <a:lnSpc>
                          <a:spcPct val="115000"/>
                        </a:lnSpc>
                        <a:spcBef>
                          <a:spcPts val="0"/>
                        </a:spcBef>
                        <a:spcAft>
                          <a:spcPts val="0"/>
                        </a:spcAft>
                      </a:pPr>
                      <a:r>
                        <a:rPr lang="en-US" sz="1400">
                          <a:effectLst/>
                        </a:rPr>
                        <a:t>Single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3"/>
                  </a:ext>
                </a:extLst>
              </a:tr>
              <a:tr h="252028">
                <a:tc>
                  <a:txBody>
                    <a:bodyPr/>
                    <a:lstStyle/>
                    <a:p>
                      <a:pPr marL="0" marR="0">
                        <a:lnSpc>
                          <a:spcPct val="115000"/>
                        </a:lnSpc>
                        <a:spcBef>
                          <a:spcPts val="0"/>
                        </a:spcBef>
                        <a:spcAft>
                          <a:spcPts val="0"/>
                        </a:spcAft>
                      </a:pPr>
                      <a:r>
                        <a:rPr lang="en-US" sz="1400">
                          <a:effectLst/>
                        </a:rPr>
                        <a:t>Married</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4"/>
                  </a:ext>
                </a:extLst>
              </a:tr>
              <a:tr h="252028">
                <a:tc>
                  <a:txBody>
                    <a:bodyPr/>
                    <a:lstStyle/>
                    <a:p>
                      <a:pPr marL="0" marR="0">
                        <a:lnSpc>
                          <a:spcPct val="115000"/>
                        </a:lnSpc>
                        <a:spcBef>
                          <a:spcPts val="0"/>
                        </a:spcBef>
                        <a:spcAft>
                          <a:spcPts val="0"/>
                        </a:spcAft>
                      </a:pPr>
                      <a:r>
                        <a:rPr lang="en-US" sz="1400">
                          <a:effectLst/>
                        </a:rPr>
                        <a:t>Married</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5"/>
                  </a:ext>
                </a:extLst>
              </a:tr>
              <a:tr h="252028">
                <a:tc>
                  <a:txBody>
                    <a:bodyPr/>
                    <a:lstStyle/>
                    <a:p>
                      <a:pPr marL="0" marR="0">
                        <a:lnSpc>
                          <a:spcPct val="115000"/>
                        </a:lnSpc>
                        <a:spcBef>
                          <a:spcPts val="0"/>
                        </a:spcBef>
                        <a:spcAft>
                          <a:spcPts val="0"/>
                        </a:spcAft>
                      </a:pPr>
                      <a:r>
                        <a:rPr lang="en-US" sz="1400">
                          <a:effectLst/>
                        </a:rPr>
                        <a:t>Divorce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6"/>
                  </a:ext>
                </a:extLst>
              </a:tr>
              <a:tr h="252028">
                <a:tc>
                  <a:txBody>
                    <a:bodyPr/>
                    <a:lstStyle/>
                    <a:p>
                      <a:pPr marL="0" marR="0">
                        <a:lnSpc>
                          <a:spcPct val="115000"/>
                        </a:lnSpc>
                        <a:spcBef>
                          <a:spcPts val="0"/>
                        </a:spcBef>
                        <a:spcAft>
                          <a:spcPts val="0"/>
                        </a:spcAft>
                      </a:pPr>
                      <a:r>
                        <a:rPr lang="en-US" sz="1400">
                          <a:effectLst/>
                        </a:rPr>
                        <a:t>Divorce</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2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2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30474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8500"/>
            <a:ext cx="8538428" cy="332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43400"/>
            <a:ext cx="403263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74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variables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55870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16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86" y="-162272"/>
            <a:ext cx="7498080" cy="1143000"/>
          </a:xfrm>
        </p:spPr>
        <p:txBody>
          <a:bodyPr>
            <a:normAutofit/>
          </a:bodyPr>
          <a:lstStyle/>
          <a:p>
            <a:r>
              <a:rPr lang="en-US" dirty="0"/>
              <a:t>Compute summated score</a:t>
            </a:r>
          </a:p>
        </p:txBody>
      </p:sp>
      <p:pic>
        <p:nvPicPr>
          <p:cNvPr id="4" name="Picture 3"/>
          <p:cNvPicPr>
            <a:picLocks noChangeAspect="1"/>
          </p:cNvPicPr>
          <p:nvPr/>
        </p:nvPicPr>
        <p:blipFill>
          <a:blip r:embed="rId2"/>
          <a:stretch>
            <a:fillRect/>
          </a:stretch>
        </p:blipFill>
        <p:spPr>
          <a:xfrm>
            <a:off x="1115616" y="4210050"/>
            <a:ext cx="7962900" cy="2647950"/>
          </a:xfrm>
          <a:prstGeom prst="rect">
            <a:avLst/>
          </a:prstGeom>
        </p:spPr>
      </p:pic>
      <p:pic>
        <p:nvPicPr>
          <p:cNvPr id="5" name="Picture 4"/>
          <p:cNvPicPr>
            <a:picLocks noChangeAspect="1"/>
          </p:cNvPicPr>
          <p:nvPr/>
        </p:nvPicPr>
        <p:blipFill>
          <a:blip r:embed="rId3"/>
          <a:stretch>
            <a:fillRect/>
          </a:stretch>
        </p:blipFill>
        <p:spPr>
          <a:xfrm>
            <a:off x="987986" y="786315"/>
            <a:ext cx="7962900" cy="2647950"/>
          </a:xfrm>
          <a:prstGeom prst="rect">
            <a:avLst/>
          </a:prstGeom>
        </p:spPr>
      </p:pic>
      <p:sp>
        <p:nvSpPr>
          <p:cNvPr id="7" name="Title 1"/>
          <p:cNvSpPr txBox="1">
            <a:spLocks/>
          </p:cNvSpPr>
          <p:nvPr/>
        </p:nvSpPr>
        <p:spPr>
          <a:xfrm>
            <a:off x="987986" y="3239852"/>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a:t>…or Average score</a:t>
            </a:r>
          </a:p>
        </p:txBody>
      </p:sp>
    </p:spTree>
    <p:extLst>
      <p:ext uri="{BB962C8B-B14F-4D97-AF65-F5344CB8AC3E}">
        <p14:creationId xmlns:p14="http://schemas.microsoft.com/office/powerpoint/2010/main" val="4915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285126"/>
          </a:xfrm>
        </p:spPr>
        <p:txBody>
          <a:bodyPr/>
          <a:lstStyle/>
          <a:p>
            <a:r>
              <a:rPr lang="en-US" dirty="0"/>
              <a:t>Hypothesis testing</a:t>
            </a:r>
          </a:p>
        </p:txBody>
      </p:sp>
      <p:sp>
        <p:nvSpPr>
          <p:cNvPr id="4" name="TextBox 3"/>
          <p:cNvSpPr txBox="1">
            <a:spLocks noChangeArrowheads="1"/>
          </p:cNvSpPr>
          <p:nvPr/>
        </p:nvSpPr>
        <p:spPr bwMode="auto">
          <a:xfrm>
            <a:off x="1425575" y="290513"/>
            <a:ext cx="739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4400" dirty="0">
                <a:latin typeface="Arial Narrow" pitchFamily="34" charset="0"/>
              </a:rPr>
              <a:t>Research Methods in Management</a:t>
            </a:r>
          </a:p>
        </p:txBody>
      </p:sp>
    </p:spTree>
    <p:extLst>
      <p:ext uri="{BB962C8B-B14F-4D97-AF65-F5344CB8AC3E}">
        <p14:creationId xmlns:p14="http://schemas.microsoft.com/office/powerpoint/2010/main" val="85943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p:sp>
        <p:nvSpPr>
          <p:cNvPr id="3" name="Content Placeholder 2"/>
          <p:cNvSpPr>
            <a:spLocks noGrp="1"/>
          </p:cNvSpPr>
          <p:nvPr>
            <p:ph idx="1"/>
          </p:nvPr>
        </p:nvSpPr>
        <p:spPr/>
        <p:txBody>
          <a:bodyPr/>
          <a:lstStyle/>
          <a:p>
            <a:r>
              <a:rPr lang="en-US" b="1" dirty="0"/>
              <a:t>Hypothesis testing</a:t>
            </a:r>
            <a:r>
              <a:rPr lang="en-US" dirty="0"/>
              <a:t> or </a:t>
            </a:r>
            <a:r>
              <a:rPr lang="en-US" b="1" dirty="0"/>
              <a:t>significance testing </a:t>
            </a:r>
            <a:r>
              <a:rPr lang="en-US" dirty="0"/>
              <a:t>is a systematic way to test claims or ideas about a group or population, using data measured in a sample. </a:t>
            </a:r>
          </a:p>
          <a:p>
            <a:endParaRPr lang="en-US" dirty="0"/>
          </a:p>
          <a:p>
            <a:r>
              <a:rPr lang="en-US" dirty="0"/>
              <a:t>Two types of statistical testing that are covered in the class</a:t>
            </a:r>
          </a:p>
          <a:p>
            <a:pPr lvl="1"/>
            <a:r>
              <a:rPr lang="en-US" dirty="0"/>
              <a:t>Means comparison</a:t>
            </a:r>
          </a:p>
          <a:p>
            <a:pPr lvl="1"/>
            <a:r>
              <a:rPr lang="en-US" dirty="0"/>
              <a:t>Relationship analysis</a:t>
            </a:r>
          </a:p>
        </p:txBody>
      </p:sp>
    </p:spTree>
    <p:extLst>
      <p:ext uri="{BB962C8B-B14F-4D97-AF65-F5344CB8AC3E}">
        <p14:creationId xmlns:p14="http://schemas.microsoft.com/office/powerpoint/2010/main" val="31662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p:sp>
        <p:nvSpPr>
          <p:cNvPr id="3" name="Content Placeholder 2"/>
          <p:cNvSpPr>
            <a:spLocks noGrp="1"/>
          </p:cNvSpPr>
          <p:nvPr>
            <p:ph idx="1"/>
          </p:nvPr>
        </p:nvSpPr>
        <p:spPr>
          <a:xfrm>
            <a:off x="1435608" y="1447800"/>
            <a:ext cx="7403592" cy="5181600"/>
          </a:xfrm>
        </p:spPr>
        <p:txBody>
          <a:bodyPr>
            <a:normAutofit/>
          </a:bodyPr>
          <a:lstStyle/>
          <a:p>
            <a:r>
              <a:rPr lang="en-US" dirty="0"/>
              <a:t>The method of hypothesis testing can be summarized </a:t>
            </a:r>
            <a:r>
              <a:rPr lang="en-US"/>
              <a:t>in two steps</a:t>
            </a:r>
            <a:r>
              <a:rPr lang="en-US" dirty="0"/>
              <a:t>. </a:t>
            </a:r>
          </a:p>
          <a:p>
            <a:pPr marL="916686" lvl="1" indent="-514350">
              <a:buFont typeface="+mj-lt"/>
              <a:buAutoNum type="arabicPeriod"/>
            </a:pPr>
            <a:r>
              <a:rPr lang="en-US" dirty="0"/>
              <a:t>State the hypotheses </a:t>
            </a:r>
          </a:p>
          <a:p>
            <a:pPr marL="916686" lvl="1" indent="-514350">
              <a:buFont typeface="+mj-lt"/>
              <a:buAutoNum type="arabicPeriod"/>
            </a:pPr>
            <a:r>
              <a:rPr lang="en-US" dirty="0"/>
              <a:t>Compute the test statistic and make a decision</a:t>
            </a:r>
          </a:p>
        </p:txBody>
      </p:sp>
    </p:spTree>
    <p:extLst>
      <p:ext uri="{BB962C8B-B14F-4D97-AF65-F5344CB8AC3E}">
        <p14:creationId xmlns:p14="http://schemas.microsoft.com/office/powerpoint/2010/main" val="1483932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403592" cy="5181600"/>
          </a:xfrm>
        </p:spPr>
        <p:txBody>
          <a:bodyPr>
            <a:normAutofit/>
          </a:bodyPr>
          <a:lstStyle/>
          <a:p>
            <a:r>
              <a:rPr lang="en-US" b="1" dirty="0"/>
              <a:t>Null hypothesis (H0)</a:t>
            </a:r>
          </a:p>
          <a:p>
            <a:r>
              <a:rPr lang="en-US" b="1" dirty="0"/>
              <a:t>Alternative hypothesis (Ha)</a:t>
            </a:r>
            <a:endParaRPr lang="en-US" dirty="0"/>
          </a:p>
          <a:p>
            <a:endParaRPr lang="en-US" dirty="0"/>
          </a:p>
          <a:p>
            <a:endParaRPr lang="en-US" dirty="0"/>
          </a:p>
          <a:p>
            <a:r>
              <a:rPr lang="en-US" dirty="0"/>
              <a:t>H0 and Ha is opposite to each other</a:t>
            </a:r>
          </a:p>
          <a:p>
            <a:pPr lvl="1"/>
            <a:r>
              <a:rPr lang="en-US" sz="3200" dirty="0"/>
              <a:t>If </a:t>
            </a:r>
            <a:r>
              <a:rPr lang="en-US" sz="3200" b="1" dirty="0"/>
              <a:t>H0</a:t>
            </a:r>
            <a:r>
              <a:rPr lang="en-US" sz="3200" dirty="0"/>
              <a:t> = true,  </a:t>
            </a:r>
            <a:r>
              <a:rPr lang="en-US" sz="3200" b="1" dirty="0"/>
              <a:t>Ha</a:t>
            </a:r>
            <a:r>
              <a:rPr lang="en-US" sz="3200" dirty="0"/>
              <a:t>=false</a:t>
            </a:r>
          </a:p>
          <a:p>
            <a:pPr lvl="1"/>
            <a:r>
              <a:rPr lang="en-US" sz="3200" dirty="0"/>
              <a:t>If </a:t>
            </a:r>
            <a:r>
              <a:rPr lang="en-US" sz="3200" b="1" dirty="0"/>
              <a:t>H0</a:t>
            </a:r>
            <a:r>
              <a:rPr lang="en-US" sz="3200" dirty="0"/>
              <a:t> = equal, </a:t>
            </a:r>
            <a:r>
              <a:rPr lang="en-US" sz="3200" b="1" dirty="0"/>
              <a:t>Ha</a:t>
            </a:r>
            <a:r>
              <a:rPr lang="en-US" sz="3200" dirty="0"/>
              <a:t> = unequal</a:t>
            </a:r>
          </a:p>
          <a:p>
            <a:endParaRPr lang="en-US" dirty="0"/>
          </a:p>
        </p:txBody>
      </p:sp>
    </p:spTree>
    <p:extLst>
      <p:ext uri="{BB962C8B-B14F-4D97-AF65-F5344CB8AC3E}">
        <p14:creationId xmlns:p14="http://schemas.microsoft.com/office/powerpoint/2010/main" val="4410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539940" y="3212976"/>
            <a:ext cx="3856472" cy="1296144"/>
          </a:xfrm>
        </p:spPr>
        <p:txBody>
          <a:bodyPr>
            <a:normAutofit/>
          </a:bodyPr>
          <a:lstStyle/>
          <a:p>
            <a:r>
              <a:rPr lang="en-US" sz="2000" b="1" dirty="0"/>
              <a:t>Null hypothesis (H0)</a:t>
            </a:r>
          </a:p>
          <a:p>
            <a:pPr marL="402336" lvl="1" indent="0" algn="ctr">
              <a:buNone/>
            </a:pPr>
            <a:r>
              <a:rPr lang="en-US" sz="4400" dirty="0" smtClean="0"/>
              <a:t>=</a:t>
            </a:r>
            <a:r>
              <a:rPr lang="en-US" sz="4400" b="1" dirty="0" smtClean="0"/>
              <a:t> </a:t>
            </a:r>
            <a:r>
              <a:rPr lang="en-US" sz="4400" dirty="0"/>
              <a:t>, </a:t>
            </a:r>
            <a:r>
              <a:rPr lang="en-US" sz="4400" b="1" dirty="0"/>
              <a:t>≤</a:t>
            </a:r>
            <a:r>
              <a:rPr lang="en-US" sz="4400" dirty="0"/>
              <a:t>, </a:t>
            </a:r>
            <a:r>
              <a:rPr lang="en-US" sz="4400" b="1" dirty="0" smtClean="0"/>
              <a:t>≥</a:t>
            </a:r>
          </a:p>
          <a:p>
            <a:pPr lvl="1"/>
            <a:endParaRPr lang="en-US" b="1" dirty="0"/>
          </a:p>
          <a:p>
            <a:pPr marL="612648" lvl="2" indent="-283464">
              <a:spcBef>
                <a:spcPts val="600"/>
              </a:spcBef>
              <a:buSzPct val="80000"/>
              <a:buFont typeface="Wingdings 2"/>
              <a:buChar char=""/>
            </a:pPr>
            <a:endParaRPr lang="en-US" b="1" dirty="0"/>
          </a:p>
          <a:p>
            <a:endParaRPr lang="en-US" dirty="0"/>
          </a:p>
        </p:txBody>
      </p:sp>
      <p:sp>
        <p:nvSpPr>
          <p:cNvPr id="4" name="Content Placeholder 2"/>
          <p:cNvSpPr txBox="1">
            <a:spLocks/>
          </p:cNvSpPr>
          <p:nvPr/>
        </p:nvSpPr>
        <p:spPr>
          <a:xfrm>
            <a:off x="5036372" y="3212976"/>
            <a:ext cx="4102638" cy="129614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b="1" dirty="0" smtClean="0"/>
              <a:t>Alternative hypothesis (Ha)</a:t>
            </a:r>
          </a:p>
          <a:p>
            <a:pPr marL="402336" lvl="1" indent="0" algn="ctr">
              <a:buNone/>
            </a:pPr>
            <a:r>
              <a:rPr lang="en-US" sz="4400" b="1" dirty="0" smtClean="0"/>
              <a:t>≠ </a:t>
            </a:r>
            <a:r>
              <a:rPr lang="en-US" sz="4400" dirty="0" smtClean="0"/>
              <a:t>,</a:t>
            </a:r>
            <a:r>
              <a:rPr lang="en-US" sz="4400" b="1" dirty="0" smtClean="0"/>
              <a:t> </a:t>
            </a:r>
            <a:r>
              <a:rPr lang="en-US" sz="4400" dirty="0" smtClean="0"/>
              <a:t>&gt; ,&lt; </a:t>
            </a:r>
          </a:p>
          <a:p>
            <a:pPr marL="612648" lvl="2" indent="-283464">
              <a:spcBef>
                <a:spcPts val="600"/>
              </a:spcBef>
              <a:buSzPct val="80000"/>
              <a:buFont typeface="Wingdings 2"/>
              <a:buChar char=""/>
            </a:pPr>
            <a:endParaRPr lang="en-US" b="1" dirty="0" smtClean="0"/>
          </a:p>
          <a:p>
            <a:endParaRPr lang="en-US" dirty="0"/>
          </a:p>
        </p:txBody>
      </p:sp>
      <p:sp>
        <p:nvSpPr>
          <p:cNvPr id="5" name="TextBox 4"/>
          <p:cNvSpPr txBox="1"/>
          <p:nvPr/>
        </p:nvSpPr>
        <p:spPr>
          <a:xfrm>
            <a:off x="1619672" y="1417638"/>
            <a:ext cx="6912768" cy="1938992"/>
          </a:xfrm>
          <a:prstGeom prst="rect">
            <a:avLst/>
          </a:prstGeom>
          <a:noFill/>
        </p:spPr>
        <p:txBody>
          <a:bodyPr wrap="square" rtlCol="0">
            <a:spAutoFit/>
          </a:bodyPr>
          <a:lstStyle/>
          <a:p>
            <a:r>
              <a:rPr lang="en-US" sz="3200" dirty="0"/>
              <a:t>Mathematical </a:t>
            </a:r>
            <a:r>
              <a:rPr lang="en-US" sz="3200" dirty="0" smtClean="0"/>
              <a:t>Symbols</a:t>
            </a:r>
          </a:p>
          <a:p>
            <a:endParaRPr lang="en-US" sz="2400" dirty="0" smtClean="0"/>
          </a:p>
          <a:p>
            <a:r>
              <a:rPr lang="en-US" sz="2000" dirty="0" smtClean="0">
                <a:solidFill>
                  <a:srgbClr val="FF0000"/>
                </a:solidFill>
              </a:rPr>
              <a:t>Null </a:t>
            </a:r>
            <a:r>
              <a:rPr lang="en-US" sz="2000" dirty="0">
                <a:solidFill>
                  <a:srgbClr val="FF0000"/>
                </a:solidFill>
              </a:rPr>
              <a:t>hypothesis </a:t>
            </a:r>
            <a:r>
              <a:rPr lang="en-US" sz="2000" dirty="0" smtClean="0">
                <a:solidFill>
                  <a:srgbClr val="FF0000"/>
                </a:solidFill>
              </a:rPr>
              <a:t>always expresses an ‘equal sign’ (=).</a:t>
            </a:r>
          </a:p>
          <a:p>
            <a:r>
              <a:rPr lang="en-US" sz="2000" dirty="0" smtClean="0">
                <a:solidFill>
                  <a:srgbClr val="FF0000"/>
                </a:solidFill>
              </a:rPr>
              <a:t>Alternative hypothesis is the opposite to the null hypothesis.</a:t>
            </a:r>
          </a:p>
          <a:p>
            <a:endParaRPr lang="en-US" sz="2400" dirty="0"/>
          </a:p>
        </p:txBody>
      </p:sp>
      <p:sp>
        <p:nvSpPr>
          <p:cNvPr id="9" name="TextBox 8"/>
          <p:cNvSpPr txBox="1"/>
          <p:nvPr/>
        </p:nvSpPr>
        <p:spPr>
          <a:xfrm>
            <a:off x="1619672" y="4611231"/>
            <a:ext cx="7416824" cy="2246769"/>
          </a:xfrm>
          <a:prstGeom prst="rect">
            <a:avLst/>
          </a:prstGeom>
          <a:noFill/>
        </p:spPr>
        <p:txBody>
          <a:bodyPr wrap="square" rtlCol="0">
            <a:spAutoFit/>
          </a:bodyPr>
          <a:lstStyle/>
          <a:p>
            <a:r>
              <a:rPr lang="en-US" sz="2800" dirty="0" smtClean="0"/>
              <a:t>If </a:t>
            </a:r>
            <a:r>
              <a:rPr lang="en-US" sz="2800" b="1" dirty="0" smtClean="0"/>
              <a:t>H0</a:t>
            </a:r>
            <a:r>
              <a:rPr lang="en-US" sz="2800" dirty="0" smtClean="0"/>
              <a:t> suggests that X=0, </a:t>
            </a:r>
            <a:r>
              <a:rPr lang="en-US" sz="2800" b="1" dirty="0" smtClean="0"/>
              <a:t>Ha</a:t>
            </a:r>
            <a:r>
              <a:rPr lang="en-US" sz="2800" dirty="0" smtClean="0"/>
              <a:t> suggests that X</a:t>
            </a:r>
            <a:r>
              <a:rPr lang="en-US" sz="2800" dirty="0"/>
              <a:t> </a:t>
            </a:r>
            <a:r>
              <a:rPr lang="en-US" sz="2800" dirty="0" smtClean="0"/>
              <a:t>≠ 0</a:t>
            </a:r>
          </a:p>
          <a:p>
            <a:r>
              <a:rPr lang="en-US" sz="2800" dirty="0" smtClean="0"/>
              <a:t>If </a:t>
            </a:r>
            <a:r>
              <a:rPr lang="en-US" sz="2800" b="1" dirty="0"/>
              <a:t>H0</a:t>
            </a:r>
            <a:r>
              <a:rPr lang="en-US" sz="2800" dirty="0"/>
              <a:t> suggests that </a:t>
            </a:r>
            <a:r>
              <a:rPr lang="en-US" sz="2800" dirty="0" smtClean="0"/>
              <a:t>X</a:t>
            </a:r>
            <a:r>
              <a:rPr lang="en-US" sz="2800" b="1" dirty="0"/>
              <a:t> ≤ </a:t>
            </a:r>
            <a:r>
              <a:rPr lang="en-US" sz="2800" dirty="0" smtClean="0"/>
              <a:t>0, </a:t>
            </a:r>
            <a:r>
              <a:rPr lang="en-US" sz="2800" b="1" dirty="0"/>
              <a:t>Ha</a:t>
            </a:r>
            <a:r>
              <a:rPr lang="en-US" sz="2800" dirty="0"/>
              <a:t> suggests that X </a:t>
            </a:r>
            <a:r>
              <a:rPr lang="en-US" sz="2800" dirty="0" smtClean="0"/>
              <a:t>&gt; 0</a:t>
            </a:r>
          </a:p>
          <a:p>
            <a:r>
              <a:rPr lang="en-US" sz="2800" dirty="0" smtClean="0"/>
              <a:t>If </a:t>
            </a:r>
            <a:r>
              <a:rPr lang="en-US" sz="2800" b="1" dirty="0"/>
              <a:t>H0</a:t>
            </a:r>
            <a:r>
              <a:rPr lang="en-US" sz="2800" dirty="0"/>
              <a:t> suggests that X</a:t>
            </a:r>
            <a:r>
              <a:rPr lang="en-US" sz="2800" b="1" dirty="0"/>
              <a:t> ≥</a:t>
            </a:r>
            <a:r>
              <a:rPr lang="en-US" sz="2800" b="1" dirty="0" smtClean="0"/>
              <a:t> </a:t>
            </a:r>
            <a:r>
              <a:rPr lang="en-US" sz="2800" dirty="0" smtClean="0"/>
              <a:t>0, </a:t>
            </a:r>
            <a:r>
              <a:rPr lang="en-US" sz="2800" b="1" dirty="0"/>
              <a:t>Ha</a:t>
            </a:r>
            <a:r>
              <a:rPr lang="en-US" sz="2800" dirty="0"/>
              <a:t> suggests that X </a:t>
            </a:r>
            <a:r>
              <a:rPr lang="en-US" sz="2800" dirty="0" smtClean="0"/>
              <a:t>&lt; 0</a:t>
            </a:r>
            <a:endParaRPr lang="en-US" sz="2800" dirty="0"/>
          </a:p>
          <a:p>
            <a:endParaRPr lang="en-US" sz="2800" dirty="0"/>
          </a:p>
          <a:p>
            <a:r>
              <a:rPr lang="en-US" sz="2800" dirty="0" smtClean="0"/>
              <a:t> </a:t>
            </a:r>
            <a:endParaRPr lang="en-US" sz="2800" dirty="0"/>
          </a:p>
        </p:txBody>
      </p:sp>
    </p:spTree>
    <p:extLst>
      <p:ext uri="{BB962C8B-B14F-4D97-AF65-F5344CB8AC3E}">
        <p14:creationId xmlns:p14="http://schemas.microsoft.com/office/powerpoint/2010/main" val="34339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403592" cy="5181600"/>
          </a:xfrm>
        </p:spPr>
        <p:txBody>
          <a:bodyPr>
            <a:normAutofit/>
          </a:bodyPr>
          <a:lstStyle/>
          <a:p>
            <a:r>
              <a:rPr lang="en-US" b="1" dirty="0"/>
              <a:t>Null hypothesis (H0)</a:t>
            </a:r>
          </a:p>
          <a:p>
            <a:pPr lvl="2"/>
            <a:r>
              <a:rPr lang="en-US" b="1" dirty="0"/>
              <a:t>Means comparison</a:t>
            </a:r>
          </a:p>
          <a:p>
            <a:pPr lvl="3"/>
            <a:r>
              <a:rPr lang="en-US" dirty="0"/>
              <a:t>Mean of A = Mean of B</a:t>
            </a:r>
          </a:p>
          <a:p>
            <a:pPr lvl="2"/>
            <a:r>
              <a:rPr lang="en-US" b="1" dirty="0"/>
              <a:t>Relationship analysis</a:t>
            </a:r>
          </a:p>
          <a:p>
            <a:pPr lvl="3"/>
            <a:r>
              <a:rPr lang="en-US" dirty="0"/>
              <a:t>Relationship between A and B = 0</a:t>
            </a:r>
          </a:p>
          <a:p>
            <a:pPr lvl="2"/>
            <a:endParaRPr lang="en-US" b="1" dirty="0"/>
          </a:p>
          <a:p>
            <a:r>
              <a:rPr lang="en-US" b="1" dirty="0"/>
              <a:t>Alternative hypothesis (Ha)</a:t>
            </a:r>
          </a:p>
          <a:p>
            <a:pPr lvl="2"/>
            <a:r>
              <a:rPr lang="en-US" b="1" dirty="0"/>
              <a:t>Means comparison</a:t>
            </a:r>
          </a:p>
          <a:p>
            <a:pPr lvl="3"/>
            <a:r>
              <a:rPr lang="en-US" dirty="0"/>
              <a:t>Means of A ≠ Mean of B</a:t>
            </a:r>
          </a:p>
          <a:p>
            <a:pPr lvl="2"/>
            <a:r>
              <a:rPr lang="en-US" b="1" dirty="0"/>
              <a:t>Relationship analysis</a:t>
            </a:r>
          </a:p>
          <a:p>
            <a:pPr lvl="3"/>
            <a:r>
              <a:rPr lang="en-US" dirty="0"/>
              <a:t>Relationship between A and B ≠ 0</a:t>
            </a:r>
          </a:p>
          <a:p>
            <a:pPr marL="612648" lvl="2" indent="-283464">
              <a:spcBef>
                <a:spcPts val="600"/>
              </a:spcBef>
              <a:buSzPct val="80000"/>
              <a:buFont typeface="Wingdings 2"/>
              <a:buChar char=""/>
            </a:pPr>
            <a:endParaRPr lang="en-US" b="1" dirty="0"/>
          </a:p>
          <a:p>
            <a:endParaRPr lang="en-US" dirty="0"/>
          </a:p>
        </p:txBody>
      </p:sp>
    </p:spTree>
    <p:extLst>
      <p:ext uri="{BB962C8B-B14F-4D97-AF65-F5344CB8AC3E}">
        <p14:creationId xmlns:p14="http://schemas.microsoft.com/office/powerpoint/2010/main" val="368888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555992" cy="5410200"/>
          </a:xfrm>
        </p:spPr>
        <p:txBody>
          <a:bodyPr>
            <a:normAutofit/>
          </a:bodyPr>
          <a:lstStyle/>
          <a:p>
            <a:r>
              <a:rPr lang="en-US" dirty="0"/>
              <a:t>The </a:t>
            </a:r>
            <a:r>
              <a:rPr lang="en-US" b="1" dirty="0"/>
              <a:t>Null hypothesis (H0) </a:t>
            </a:r>
            <a:r>
              <a:rPr lang="en-US" dirty="0"/>
              <a:t>reflects that there will be no observed effect for our experiment.</a:t>
            </a:r>
          </a:p>
          <a:p>
            <a:endParaRPr lang="en-US" dirty="0"/>
          </a:p>
          <a:p>
            <a:r>
              <a:rPr lang="en-US" dirty="0"/>
              <a:t>The null hypothesis is what we are attempting to overturn by our hypothesis test.</a:t>
            </a:r>
          </a:p>
          <a:p>
            <a:endParaRPr lang="en-US" dirty="0"/>
          </a:p>
          <a:p>
            <a:r>
              <a:rPr lang="en-US" dirty="0"/>
              <a:t>The only reason we are testing the null hypothesis is because we think it is wrong. </a:t>
            </a:r>
          </a:p>
          <a:p>
            <a:endParaRPr lang="en-US" dirty="0"/>
          </a:p>
          <a:p>
            <a:endParaRPr lang="en-US" dirty="0"/>
          </a:p>
        </p:txBody>
      </p:sp>
    </p:spTree>
    <p:extLst>
      <p:ext uri="{BB962C8B-B14F-4D97-AF65-F5344CB8AC3E}">
        <p14:creationId xmlns:p14="http://schemas.microsoft.com/office/powerpoint/2010/main" val="43392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variables in spreadsheet</a:t>
            </a:r>
          </a:p>
        </p:txBody>
      </p:sp>
      <p:sp>
        <p:nvSpPr>
          <p:cNvPr id="3" name="Content Placeholder 2"/>
          <p:cNvSpPr>
            <a:spLocks noGrp="1"/>
          </p:cNvSpPr>
          <p:nvPr>
            <p:ph idx="1"/>
          </p:nvPr>
        </p:nvSpPr>
        <p:spPr>
          <a:xfrm>
            <a:off x="1435608" y="1447800"/>
            <a:ext cx="7672896" cy="2197224"/>
          </a:xfrm>
        </p:spPr>
        <p:txBody>
          <a:bodyPr/>
          <a:lstStyle/>
          <a:p>
            <a:r>
              <a:rPr lang="en-US" dirty="0"/>
              <a:t>Variables measured on a </a:t>
            </a:r>
            <a:r>
              <a:rPr lang="en-US" b="1" dirty="0"/>
              <a:t>ordinal scale</a:t>
            </a:r>
            <a:r>
              <a:rPr lang="en-US" dirty="0"/>
              <a:t>:</a:t>
            </a:r>
          </a:p>
          <a:p>
            <a:pPr lvl="2"/>
            <a:r>
              <a:rPr lang="en-US" dirty="0"/>
              <a:t>Assign the number to each category based on its rank. </a:t>
            </a:r>
          </a:p>
          <a:p>
            <a:pPr lvl="3"/>
            <a:r>
              <a:rPr lang="en-US" dirty="0"/>
              <a:t>The group that is ranked the lowest get the smallest number</a:t>
            </a:r>
          </a:p>
          <a:p>
            <a:pPr lvl="3"/>
            <a:r>
              <a:rPr lang="en-US" dirty="0"/>
              <a:t>The group that is ranked the highest get the biggest number. </a:t>
            </a:r>
          </a:p>
          <a:p>
            <a:pPr lvl="2"/>
            <a:endParaRPr lang="en-US" dirty="0"/>
          </a:p>
          <a:p>
            <a:pPr lvl="2"/>
            <a:endParaRPr lang="en-US" dirty="0"/>
          </a:p>
        </p:txBody>
      </p:sp>
      <p:graphicFrame>
        <p:nvGraphicFramePr>
          <p:cNvPr id="5" name="Table 4"/>
          <p:cNvGraphicFramePr>
            <a:graphicFrameLocks noGrp="1"/>
          </p:cNvGraphicFramePr>
          <p:nvPr>
            <p:extLst/>
          </p:nvPr>
        </p:nvGraphicFramePr>
        <p:xfrm>
          <a:off x="3275856" y="4149080"/>
          <a:ext cx="3888432" cy="1800200"/>
        </p:xfrm>
        <a:graphic>
          <a:graphicData uri="http://schemas.openxmlformats.org/drawingml/2006/table">
            <a:tbl>
              <a:tblPr firstRow="1" firstCol="1" bandRow="1">
                <a:tableStyleId>{5C22544A-7EE6-4342-B048-85BDC9FD1C3A}</a:tableStyleId>
              </a:tblPr>
              <a:tblGrid>
                <a:gridCol w="2750354">
                  <a:extLst>
                    <a:ext uri="{9D8B030D-6E8A-4147-A177-3AD203B41FA5}">
                      <a16:colId xmlns:a16="http://schemas.microsoft.com/office/drawing/2014/main" xmlns="" val="20000"/>
                    </a:ext>
                  </a:extLst>
                </a:gridCol>
                <a:gridCol w="1138078">
                  <a:extLst>
                    <a:ext uri="{9D8B030D-6E8A-4147-A177-3AD203B41FA5}">
                      <a16:colId xmlns:a16="http://schemas.microsoft.com/office/drawing/2014/main" xmlns="" val="20001"/>
                    </a:ext>
                  </a:extLst>
                </a:gridCol>
              </a:tblGrid>
              <a:tr h="360040">
                <a:tc>
                  <a:txBody>
                    <a:bodyPr/>
                    <a:lstStyle/>
                    <a:p>
                      <a:pPr marL="0" marR="0" algn="just">
                        <a:lnSpc>
                          <a:spcPct val="115000"/>
                        </a:lnSpc>
                        <a:spcBef>
                          <a:spcPts val="0"/>
                        </a:spcBef>
                        <a:spcAft>
                          <a:spcPts val="0"/>
                        </a:spcAft>
                      </a:pPr>
                      <a:r>
                        <a:rPr lang="en-US" sz="1600" dirty="0">
                          <a:effectLst/>
                        </a:rPr>
                        <a:t>Education</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a:effectLst/>
                        </a:rPr>
                        <a:t>Value</a:t>
                      </a:r>
                      <a:endParaRPr lang="en-US" sz="14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360040">
                <a:tc>
                  <a:txBody>
                    <a:bodyPr/>
                    <a:lstStyle/>
                    <a:p>
                      <a:pPr marL="0" marR="0" algn="just">
                        <a:lnSpc>
                          <a:spcPct val="115000"/>
                        </a:lnSpc>
                        <a:spcBef>
                          <a:spcPts val="0"/>
                        </a:spcBef>
                        <a:spcAft>
                          <a:spcPts val="0"/>
                        </a:spcAft>
                      </a:pPr>
                      <a:r>
                        <a:rPr lang="en-US" sz="1600" dirty="0">
                          <a:effectLst/>
                        </a:rPr>
                        <a:t>Below Bachelor’s degree</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1</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1"/>
                  </a:ext>
                </a:extLst>
              </a:tr>
              <a:tr h="360040">
                <a:tc>
                  <a:txBody>
                    <a:bodyPr/>
                    <a:lstStyle/>
                    <a:p>
                      <a:pPr marL="0" marR="0" algn="just">
                        <a:lnSpc>
                          <a:spcPct val="115000"/>
                        </a:lnSpc>
                        <a:spcBef>
                          <a:spcPts val="0"/>
                        </a:spcBef>
                        <a:spcAft>
                          <a:spcPts val="0"/>
                        </a:spcAft>
                      </a:pPr>
                      <a:r>
                        <a:rPr lang="en-US" sz="1600" dirty="0">
                          <a:effectLst/>
                        </a:rPr>
                        <a:t>Bachelor’s degree:</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2</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2"/>
                  </a:ext>
                </a:extLst>
              </a:tr>
              <a:tr h="360040">
                <a:tc>
                  <a:txBody>
                    <a:bodyPr/>
                    <a:lstStyle/>
                    <a:p>
                      <a:pPr marL="0" marR="0">
                        <a:lnSpc>
                          <a:spcPct val="115000"/>
                        </a:lnSpc>
                        <a:spcBef>
                          <a:spcPts val="0"/>
                        </a:spcBef>
                        <a:spcAft>
                          <a:spcPts val="0"/>
                        </a:spcAft>
                      </a:pPr>
                      <a:r>
                        <a:rPr lang="en-US" sz="1600">
                          <a:effectLst/>
                        </a:rPr>
                        <a:t>Master’s degree:</a:t>
                      </a:r>
                      <a:endParaRPr lang="en-US" sz="14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3</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3"/>
                  </a:ext>
                </a:extLst>
              </a:tr>
              <a:tr h="360040">
                <a:tc>
                  <a:txBody>
                    <a:bodyPr/>
                    <a:lstStyle/>
                    <a:p>
                      <a:pPr marL="0" marR="0">
                        <a:lnSpc>
                          <a:spcPct val="115000"/>
                        </a:lnSpc>
                        <a:spcBef>
                          <a:spcPts val="0"/>
                        </a:spcBef>
                        <a:spcAft>
                          <a:spcPts val="0"/>
                        </a:spcAft>
                      </a:pPr>
                      <a:r>
                        <a:rPr lang="en-US" sz="1600">
                          <a:effectLst/>
                        </a:rPr>
                        <a:t>Doctoral degree:</a:t>
                      </a:r>
                      <a:endParaRPr lang="en-US" sz="140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4</a:t>
                      </a:r>
                      <a:endPar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53533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403592" cy="5410200"/>
          </a:xfrm>
        </p:spPr>
        <p:txBody>
          <a:bodyPr>
            <a:normAutofit/>
          </a:bodyPr>
          <a:lstStyle/>
          <a:p>
            <a:pPr marL="82296" indent="0">
              <a:buNone/>
            </a:pPr>
            <a:r>
              <a:rPr lang="en-US" dirty="0"/>
              <a:t>Example:</a:t>
            </a:r>
          </a:p>
          <a:p>
            <a:pPr marL="82296" indent="0">
              <a:buNone/>
            </a:pPr>
            <a:endParaRPr lang="en-US" dirty="0"/>
          </a:p>
          <a:p>
            <a:pPr marL="594360" indent="-457200"/>
            <a:r>
              <a:rPr lang="en-US" dirty="0"/>
              <a:t>Means comparison</a:t>
            </a:r>
          </a:p>
          <a:p>
            <a:pPr marL="658368" lvl="2" indent="0">
              <a:buNone/>
            </a:pPr>
            <a:r>
              <a:rPr lang="en-US" dirty="0"/>
              <a:t>Average salary of Male = Average salary of Female</a:t>
            </a:r>
          </a:p>
          <a:p>
            <a:pPr marL="658368" lvl="2" indent="0">
              <a:buNone/>
            </a:pPr>
            <a:endParaRPr lang="en-US" dirty="0"/>
          </a:p>
          <a:p>
            <a:pPr marL="594360" indent="-457200"/>
            <a:r>
              <a:rPr lang="en-US" dirty="0"/>
              <a:t>Relationship analysis</a:t>
            </a:r>
          </a:p>
          <a:p>
            <a:pPr marL="658368" lvl="2" indent="0">
              <a:buNone/>
            </a:pPr>
            <a:r>
              <a:rPr lang="en-US" dirty="0"/>
              <a:t>The relationship between age and income = 0</a:t>
            </a:r>
          </a:p>
          <a:p>
            <a:pPr lvl="2"/>
            <a:endParaRPr lang="en-US" dirty="0"/>
          </a:p>
          <a:p>
            <a:endParaRPr lang="en-US" dirty="0"/>
          </a:p>
          <a:p>
            <a:endParaRPr lang="en-US" dirty="0"/>
          </a:p>
        </p:txBody>
      </p:sp>
    </p:spTree>
    <p:extLst>
      <p:ext uri="{BB962C8B-B14F-4D97-AF65-F5344CB8AC3E}">
        <p14:creationId xmlns:p14="http://schemas.microsoft.com/office/powerpoint/2010/main" val="90284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403592" cy="5181600"/>
          </a:xfrm>
        </p:spPr>
        <p:txBody>
          <a:bodyPr>
            <a:normAutofit/>
          </a:bodyPr>
          <a:lstStyle/>
          <a:p>
            <a:r>
              <a:rPr lang="en-US" dirty="0"/>
              <a:t>We state what we think is wrong about the null hypothesis in an </a:t>
            </a:r>
            <a:r>
              <a:rPr lang="en-US" b="1" dirty="0"/>
              <a:t>Alternative hypothesis (Ha).</a:t>
            </a:r>
          </a:p>
          <a:p>
            <a:endParaRPr lang="en-US" b="1" dirty="0"/>
          </a:p>
          <a:p>
            <a:r>
              <a:rPr lang="en-US" dirty="0"/>
              <a:t>An alternative hypothesis is a statement that directly contradicts a null hypothesis</a:t>
            </a:r>
          </a:p>
          <a:p>
            <a:endParaRPr lang="en-US" dirty="0"/>
          </a:p>
          <a:p>
            <a:endParaRPr lang="en-US" dirty="0"/>
          </a:p>
        </p:txBody>
      </p:sp>
    </p:spTree>
    <p:extLst>
      <p:ext uri="{BB962C8B-B14F-4D97-AF65-F5344CB8AC3E}">
        <p14:creationId xmlns:p14="http://schemas.microsoft.com/office/powerpoint/2010/main" val="2310116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708392" cy="5181600"/>
          </a:xfrm>
        </p:spPr>
        <p:txBody>
          <a:bodyPr>
            <a:normAutofit fontScale="92500"/>
          </a:bodyPr>
          <a:lstStyle/>
          <a:p>
            <a:pPr marL="365760" lvl="2" indent="-283464">
              <a:spcBef>
                <a:spcPts val="600"/>
              </a:spcBef>
              <a:buClr>
                <a:schemeClr val="accent1"/>
              </a:buClr>
              <a:buSzPct val="80000"/>
              <a:buFont typeface="Wingdings 2"/>
              <a:buChar char=""/>
            </a:pPr>
            <a:r>
              <a:rPr lang="en-US" sz="3000" b="1" dirty="0"/>
              <a:t>Example:  Means comparison</a:t>
            </a:r>
          </a:p>
          <a:p>
            <a:pPr marL="576072" lvl="3" indent="-283464">
              <a:spcBef>
                <a:spcPts val="600"/>
              </a:spcBef>
              <a:buClr>
                <a:schemeClr val="accent1"/>
              </a:buClr>
              <a:buSzPct val="80000"/>
              <a:buFont typeface="Wingdings 2"/>
              <a:buChar char=""/>
            </a:pPr>
            <a:r>
              <a:rPr lang="en-US" sz="2600" b="1" dirty="0"/>
              <a:t>Does </a:t>
            </a:r>
            <a:r>
              <a:rPr lang="en-US" sz="2600" b="1" dirty="0">
                <a:solidFill>
                  <a:srgbClr val="FF0000"/>
                </a:solidFill>
              </a:rPr>
              <a:t>Males</a:t>
            </a:r>
            <a:r>
              <a:rPr lang="en-US" sz="2600" b="1" dirty="0"/>
              <a:t> and </a:t>
            </a:r>
            <a:r>
              <a:rPr lang="en-US" sz="2600" b="1" dirty="0">
                <a:solidFill>
                  <a:srgbClr val="FF0000"/>
                </a:solidFill>
              </a:rPr>
              <a:t>Females</a:t>
            </a:r>
            <a:r>
              <a:rPr lang="en-US" sz="2600" b="1" dirty="0"/>
              <a:t> earn the same level of salary?</a:t>
            </a:r>
          </a:p>
          <a:p>
            <a:pPr marL="365760" lvl="2" indent="-283464">
              <a:spcBef>
                <a:spcPts val="600"/>
              </a:spcBef>
              <a:buClr>
                <a:schemeClr val="accent1"/>
              </a:buClr>
              <a:buSzPct val="80000"/>
              <a:buFont typeface="Wingdings 2"/>
              <a:buChar char=""/>
            </a:pPr>
            <a:endParaRPr lang="en-US" sz="3000" b="1" dirty="0"/>
          </a:p>
          <a:p>
            <a:pPr marL="365760" lvl="2" indent="-283464">
              <a:spcBef>
                <a:spcPts val="600"/>
              </a:spcBef>
              <a:buClr>
                <a:schemeClr val="accent1"/>
              </a:buClr>
              <a:buSzPct val="80000"/>
              <a:buFont typeface="Wingdings 2"/>
              <a:buChar char=""/>
            </a:pPr>
            <a:r>
              <a:rPr lang="en-US" sz="3000" b="1" dirty="0"/>
              <a:t>Null hypothesis:</a:t>
            </a:r>
          </a:p>
          <a:p>
            <a:pPr marL="576072" lvl="3" indent="-283464">
              <a:spcBef>
                <a:spcPts val="600"/>
              </a:spcBef>
              <a:buClr>
                <a:schemeClr val="accent1"/>
              </a:buClr>
              <a:buSzPct val="80000"/>
              <a:buFont typeface="Wingdings 2"/>
              <a:buChar char=""/>
            </a:pPr>
            <a:r>
              <a:rPr lang="en-US" sz="2800" dirty="0"/>
              <a:t>Average salary of </a:t>
            </a:r>
            <a:r>
              <a:rPr lang="en-US" sz="2800" dirty="0">
                <a:solidFill>
                  <a:srgbClr val="FF0000"/>
                </a:solidFill>
              </a:rPr>
              <a:t>Male</a:t>
            </a:r>
            <a:r>
              <a:rPr lang="en-US" sz="2800" dirty="0"/>
              <a:t> = Average Salary of </a:t>
            </a:r>
            <a:r>
              <a:rPr lang="en-US" sz="2800" dirty="0">
                <a:solidFill>
                  <a:srgbClr val="FF0000"/>
                </a:solidFill>
              </a:rPr>
              <a:t>Female</a:t>
            </a:r>
          </a:p>
          <a:p>
            <a:pPr marL="365760" lvl="2" indent="-283464">
              <a:spcBef>
                <a:spcPts val="600"/>
              </a:spcBef>
              <a:buClr>
                <a:schemeClr val="accent1"/>
              </a:buClr>
              <a:buSzPct val="80000"/>
              <a:buFont typeface="Wingdings 2"/>
              <a:buChar char=""/>
            </a:pPr>
            <a:endParaRPr lang="en-US" sz="3000" dirty="0"/>
          </a:p>
          <a:p>
            <a:pPr marL="365760" lvl="2" indent="-283464">
              <a:spcBef>
                <a:spcPts val="600"/>
              </a:spcBef>
              <a:buClr>
                <a:schemeClr val="accent1"/>
              </a:buClr>
              <a:buSzPct val="80000"/>
              <a:buFont typeface="Wingdings 2"/>
              <a:buChar char=""/>
            </a:pPr>
            <a:r>
              <a:rPr lang="en-US" sz="3000" b="1" dirty="0"/>
              <a:t>Alternative hypothesis:</a:t>
            </a:r>
          </a:p>
          <a:p>
            <a:pPr marL="576072" lvl="3" indent="-283464">
              <a:spcBef>
                <a:spcPts val="600"/>
              </a:spcBef>
              <a:buClr>
                <a:schemeClr val="accent1"/>
              </a:buClr>
              <a:buSzPct val="80000"/>
              <a:buFont typeface="Wingdings 2"/>
              <a:buChar char=""/>
            </a:pPr>
            <a:r>
              <a:rPr lang="en-US" sz="2800" dirty="0"/>
              <a:t>Average Salary of Male ≠ Average Salary of Female</a:t>
            </a:r>
          </a:p>
          <a:p>
            <a:pPr marL="777240" lvl="4" indent="-283464">
              <a:spcBef>
                <a:spcPts val="600"/>
              </a:spcBef>
              <a:buClr>
                <a:schemeClr val="accent1"/>
              </a:buClr>
              <a:buSzPct val="80000"/>
              <a:buFont typeface="Wingdings 2"/>
              <a:buChar char=""/>
            </a:pPr>
            <a:r>
              <a:rPr lang="en-US" sz="2400" dirty="0"/>
              <a:t>Average Salary of </a:t>
            </a:r>
            <a:r>
              <a:rPr lang="en-US" sz="2400" dirty="0">
                <a:solidFill>
                  <a:srgbClr val="FF0000"/>
                </a:solidFill>
              </a:rPr>
              <a:t>Male</a:t>
            </a:r>
            <a:r>
              <a:rPr lang="en-US" sz="2400" dirty="0"/>
              <a:t> &gt; Average Salary of </a:t>
            </a:r>
            <a:r>
              <a:rPr lang="en-US" sz="2400" dirty="0">
                <a:solidFill>
                  <a:srgbClr val="FF0000"/>
                </a:solidFill>
              </a:rPr>
              <a:t>Female</a:t>
            </a:r>
          </a:p>
          <a:p>
            <a:pPr marL="777240" lvl="4" indent="-283464">
              <a:spcBef>
                <a:spcPts val="600"/>
              </a:spcBef>
              <a:buClr>
                <a:schemeClr val="accent1"/>
              </a:buClr>
              <a:buSzPct val="80000"/>
              <a:buFont typeface="Wingdings 2"/>
              <a:buChar char=""/>
            </a:pPr>
            <a:r>
              <a:rPr lang="en-US" sz="2400" dirty="0"/>
              <a:t>Average Salary of </a:t>
            </a:r>
            <a:r>
              <a:rPr lang="en-US" sz="2400" dirty="0">
                <a:solidFill>
                  <a:srgbClr val="FF0000"/>
                </a:solidFill>
              </a:rPr>
              <a:t>Male</a:t>
            </a:r>
            <a:r>
              <a:rPr lang="en-US" sz="2400" dirty="0"/>
              <a:t> &lt; Average Salary of </a:t>
            </a:r>
            <a:r>
              <a:rPr lang="en-US" sz="2400" dirty="0">
                <a:solidFill>
                  <a:srgbClr val="FF0000"/>
                </a:solidFill>
              </a:rPr>
              <a:t>Female</a:t>
            </a:r>
          </a:p>
          <a:p>
            <a:pPr marL="777240" lvl="4" indent="-283464">
              <a:spcBef>
                <a:spcPts val="600"/>
              </a:spcBef>
              <a:buClr>
                <a:schemeClr val="accent1"/>
              </a:buClr>
              <a:buSzPct val="80000"/>
              <a:buFont typeface="Wingdings 2"/>
              <a:buChar char=""/>
            </a:pPr>
            <a:endParaRPr lang="en-US" sz="2400" dirty="0"/>
          </a:p>
          <a:p>
            <a:pPr marL="576072" lvl="3" indent="-283464">
              <a:spcBef>
                <a:spcPts val="600"/>
              </a:spcBef>
              <a:buClr>
                <a:schemeClr val="accent1"/>
              </a:buClr>
              <a:buSzPct val="80000"/>
              <a:buFont typeface="Wingdings 2"/>
              <a:buChar char=""/>
            </a:pPr>
            <a:endParaRPr lang="en-US" sz="2600" dirty="0"/>
          </a:p>
          <a:p>
            <a:endParaRPr lang="en-US" dirty="0"/>
          </a:p>
          <a:p>
            <a:endParaRPr lang="en-US" dirty="0"/>
          </a:p>
        </p:txBody>
      </p:sp>
    </p:spTree>
    <p:extLst>
      <p:ext uri="{BB962C8B-B14F-4D97-AF65-F5344CB8AC3E}">
        <p14:creationId xmlns:p14="http://schemas.microsoft.com/office/powerpoint/2010/main" val="30663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708392" cy="5181600"/>
          </a:xfrm>
        </p:spPr>
        <p:txBody>
          <a:bodyPr>
            <a:normAutofit fontScale="92500" lnSpcReduction="10000"/>
          </a:bodyPr>
          <a:lstStyle/>
          <a:p>
            <a:pPr marL="365760" lvl="2" indent="-283464">
              <a:spcBef>
                <a:spcPts val="600"/>
              </a:spcBef>
              <a:buClr>
                <a:schemeClr val="accent1"/>
              </a:buClr>
              <a:buSzPct val="80000"/>
              <a:buFont typeface="Wingdings 2"/>
              <a:buChar char=""/>
            </a:pPr>
            <a:r>
              <a:rPr lang="en-US" sz="3000" b="1" dirty="0"/>
              <a:t>Example: </a:t>
            </a:r>
            <a:r>
              <a:rPr lang="en-US" sz="3200" dirty="0"/>
              <a:t>Relationship analysis</a:t>
            </a:r>
            <a:endParaRPr lang="en-US" sz="3000" b="1" dirty="0"/>
          </a:p>
          <a:p>
            <a:pPr marL="576072" lvl="3" indent="-283464">
              <a:spcBef>
                <a:spcPts val="600"/>
              </a:spcBef>
              <a:buClr>
                <a:schemeClr val="accent1"/>
              </a:buClr>
              <a:buSzPct val="80000"/>
              <a:buFont typeface="Wingdings 2"/>
              <a:buChar char=""/>
            </a:pPr>
            <a:r>
              <a:rPr lang="en-US" sz="2600" b="1" dirty="0"/>
              <a:t>The relationship between age and income</a:t>
            </a:r>
          </a:p>
          <a:p>
            <a:pPr marL="365760" lvl="2" indent="-283464">
              <a:spcBef>
                <a:spcPts val="600"/>
              </a:spcBef>
              <a:buClr>
                <a:schemeClr val="accent1"/>
              </a:buClr>
              <a:buSzPct val="80000"/>
              <a:buFont typeface="Wingdings 2"/>
              <a:buChar char=""/>
            </a:pPr>
            <a:endParaRPr lang="en-US" sz="3000" b="1" dirty="0"/>
          </a:p>
          <a:p>
            <a:pPr marL="365760" lvl="2" indent="-283464">
              <a:spcBef>
                <a:spcPts val="600"/>
              </a:spcBef>
              <a:buClr>
                <a:schemeClr val="accent1"/>
              </a:buClr>
              <a:buSzPct val="80000"/>
              <a:buFont typeface="Wingdings 2"/>
              <a:buChar char=""/>
            </a:pPr>
            <a:r>
              <a:rPr lang="en-US" sz="3000" b="1" dirty="0"/>
              <a:t>Null hypothesis:</a:t>
            </a:r>
          </a:p>
          <a:p>
            <a:pPr marL="576072" lvl="3" indent="-283464">
              <a:spcBef>
                <a:spcPts val="600"/>
              </a:spcBef>
              <a:buClr>
                <a:schemeClr val="accent1"/>
              </a:buClr>
              <a:buSzPct val="80000"/>
              <a:buFont typeface="Wingdings 2"/>
              <a:buChar char=""/>
            </a:pPr>
            <a:r>
              <a:rPr lang="en-US" sz="2400" dirty="0"/>
              <a:t>The relationship between age and income = 0</a:t>
            </a:r>
            <a:endParaRPr lang="en-US" sz="2800" dirty="0">
              <a:solidFill>
                <a:srgbClr val="FF0000"/>
              </a:solidFill>
            </a:endParaRPr>
          </a:p>
          <a:p>
            <a:pPr marL="365760" lvl="2" indent="-283464">
              <a:spcBef>
                <a:spcPts val="600"/>
              </a:spcBef>
              <a:buClr>
                <a:schemeClr val="accent1"/>
              </a:buClr>
              <a:buSzPct val="80000"/>
              <a:buFont typeface="Wingdings 2"/>
              <a:buChar char=""/>
            </a:pPr>
            <a:endParaRPr lang="en-US" sz="3000" dirty="0"/>
          </a:p>
          <a:p>
            <a:pPr marL="365760" lvl="2" indent="-283464">
              <a:spcBef>
                <a:spcPts val="600"/>
              </a:spcBef>
              <a:buClr>
                <a:schemeClr val="accent1"/>
              </a:buClr>
              <a:buSzPct val="80000"/>
              <a:buFont typeface="Wingdings 2"/>
              <a:buChar char=""/>
            </a:pPr>
            <a:r>
              <a:rPr lang="en-US" sz="3000" b="1" dirty="0"/>
              <a:t>Alternative hypothesis:</a:t>
            </a:r>
          </a:p>
          <a:p>
            <a:pPr marL="576072" lvl="3" indent="-283464">
              <a:spcBef>
                <a:spcPts val="600"/>
              </a:spcBef>
              <a:buClr>
                <a:schemeClr val="accent1"/>
              </a:buClr>
              <a:buSzPct val="80000"/>
              <a:buFont typeface="Wingdings 2"/>
              <a:buChar char=""/>
            </a:pPr>
            <a:r>
              <a:rPr lang="en-US" sz="2800" dirty="0"/>
              <a:t>The relationship between age and income ≠ 0</a:t>
            </a:r>
            <a:endParaRPr lang="en-US" sz="2600" b="1" dirty="0"/>
          </a:p>
          <a:p>
            <a:pPr marL="777240" lvl="4" indent="-283464">
              <a:spcBef>
                <a:spcPts val="600"/>
              </a:spcBef>
              <a:buClr>
                <a:schemeClr val="accent1"/>
              </a:buClr>
              <a:buSzPct val="80000"/>
              <a:buFont typeface="Wingdings 2"/>
              <a:buChar char=""/>
            </a:pPr>
            <a:r>
              <a:rPr lang="en-US" sz="2400" dirty="0"/>
              <a:t>The relationship between age and income &gt; 0 </a:t>
            </a:r>
            <a:br>
              <a:rPr lang="en-US" sz="2400" dirty="0"/>
            </a:br>
            <a:r>
              <a:rPr lang="en-US" sz="2400" dirty="0"/>
              <a:t> </a:t>
            </a:r>
            <a:r>
              <a:rPr lang="en-US" sz="2400" dirty="0">
                <a:solidFill>
                  <a:srgbClr val="FF0000"/>
                </a:solidFill>
              </a:rPr>
              <a:t>(Positive relationship)</a:t>
            </a:r>
          </a:p>
          <a:p>
            <a:pPr marL="777240" lvl="4" indent="-283464">
              <a:spcBef>
                <a:spcPts val="600"/>
              </a:spcBef>
              <a:buClr>
                <a:schemeClr val="accent1"/>
              </a:buClr>
              <a:buSzPct val="80000"/>
              <a:buFont typeface="Wingdings 2"/>
              <a:buChar char=""/>
            </a:pPr>
            <a:r>
              <a:rPr lang="en-US" sz="2400" dirty="0"/>
              <a:t>The relationship between age and income &lt; 0</a:t>
            </a:r>
          </a:p>
          <a:p>
            <a:pPr marL="292608" lvl="3" indent="0">
              <a:spcBef>
                <a:spcPts val="600"/>
              </a:spcBef>
              <a:buClr>
                <a:schemeClr val="accent1"/>
              </a:buClr>
              <a:buSzPct val="80000"/>
              <a:buNone/>
            </a:pPr>
            <a:r>
              <a:rPr lang="en-US" sz="2400" dirty="0">
                <a:solidFill>
                  <a:srgbClr val="FF0000"/>
                </a:solidFill>
              </a:rPr>
              <a:t>       (Negative relationship)</a:t>
            </a:r>
          </a:p>
          <a:p>
            <a:pPr marL="777240" lvl="4" indent="-283464">
              <a:spcBef>
                <a:spcPts val="600"/>
              </a:spcBef>
              <a:buClr>
                <a:schemeClr val="accent1"/>
              </a:buClr>
              <a:buSzPct val="80000"/>
              <a:buFont typeface="Wingdings 2"/>
              <a:buChar char=""/>
            </a:pPr>
            <a:endParaRPr lang="en-US" sz="2400" dirty="0"/>
          </a:p>
          <a:p>
            <a:pPr marL="576072" lvl="3" indent="-283464">
              <a:spcBef>
                <a:spcPts val="600"/>
              </a:spcBef>
              <a:buClr>
                <a:schemeClr val="accent1"/>
              </a:buClr>
              <a:buSzPct val="80000"/>
              <a:buFont typeface="Wingdings 2"/>
              <a:buChar char=""/>
            </a:pPr>
            <a:endParaRPr lang="en-US" sz="2600" dirty="0"/>
          </a:p>
          <a:p>
            <a:endParaRPr lang="en-US" dirty="0"/>
          </a:p>
          <a:p>
            <a:endParaRPr lang="en-US" dirty="0"/>
          </a:p>
        </p:txBody>
      </p:sp>
    </p:spTree>
    <p:extLst>
      <p:ext uri="{BB962C8B-B14F-4D97-AF65-F5344CB8AC3E}">
        <p14:creationId xmlns:p14="http://schemas.microsoft.com/office/powerpoint/2010/main" val="40757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State the hypotheses. </a:t>
            </a:r>
          </a:p>
        </p:txBody>
      </p:sp>
      <p:sp>
        <p:nvSpPr>
          <p:cNvPr id="3" name="Content Placeholder 2"/>
          <p:cNvSpPr>
            <a:spLocks noGrp="1"/>
          </p:cNvSpPr>
          <p:nvPr>
            <p:ph idx="1"/>
          </p:nvPr>
        </p:nvSpPr>
        <p:spPr>
          <a:xfrm>
            <a:off x="1435608" y="1447800"/>
            <a:ext cx="7708392" cy="5410200"/>
          </a:xfrm>
        </p:spPr>
        <p:txBody>
          <a:bodyPr>
            <a:normAutofit/>
          </a:bodyPr>
          <a:lstStyle/>
          <a:p>
            <a:pPr marL="365760" lvl="2" indent="-283464">
              <a:spcBef>
                <a:spcPts val="600"/>
              </a:spcBef>
              <a:buClr>
                <a:schemeClr val="accent1"/>
              </a:buClr>
              <a:buSzPct val="80000"/>
              <a:buFont typeface="Wingdings 2"/>
              <a:buChar char=""/>
            </a:pPr>
            <a:r>
              <a:rPr lang="en-US" sz="3000" b="1" dirty="0"/>
              <a:t>One-tailed </a:t>
            </a:r>
            <a:r>
              <a:rPr lang="en-US" sz="3000" dirty="0"/>
              <a:t>test</a:t>
            </a:r>
            <a:r>
              <a:rPr lang="en-US" sz="3000" b="1" dirty="0"/>
              <a:t> </a:t>
            </a:r>
            <a:r>
              <a:rPr lang="en-US" sz="3000" dirty="0"/>
              <a:t>VS</a:t>
            </a:r>
            <a:r>
              <a:rPr lang="en-US" sz="3000" b="1" dirty="0"/>
              <a:t> Two-tailed </a:t>
            </a:r>
            <a:r>
              <a:rPr lang="en-US" sz="3000" dirty="0"/>
              <a:t>test</a:t>
            </a:r>
            <a:endParaRPr lang="en-US" sz="2600" dirty="0"/>
          </a:p>
          <a:p>
            <a:pPr marL="365760" lvl="2" indent="-283464">
              <a:spcBef>
                <a:spcPts val="600"/>
              </a:spcBef>
              <a:buClr>
                <a:schemeClr val="accent1"/>
              </a:buClr>
              <a:buSzPct val="80000"/>
              <a:buFont typeface="Wingdings 2"/>
              <a:buChar char=""/>
            </a:pPr>
            <a:endParaRPr lang="en-US" sz="3000" b="1" dirty="0"/>
          </a:p>
          <a:p>
            <a:pPr marL="365760" lvl="2" indent="-283464">
              <a:spcBef>
                <a:spcPts val="600"/>
              </a:spcBef>
              <a:buClr>
                <a:schemeClr val="accent1"/>
              </a:buClr>
              <a:buSzPct val="80000"/>
              <a:buFont typeface="Wingdings 2"/>
              <a:buChar char=""/>
            </a:pPr>
            <a:r>
              <a:rPr lang="en-US" sz="3000" b="1" dirty="0"/>
              <a:t>One-tailed test</a:t>
            </a:r>
          </a:p>
          <a:p>
            <a:pPr marL="777240" lvl="4" indent="-283464">
              <a:spcBef>
                <a:spcPts val="600"/>
              </a:spcBef>
              <a:buClr>
                <a:schemeClr val="accent1"/>
              </a:buClr>
              <a:buSzPct val="80000"/>
              <a:buFont typeface="Wingdings 2"/>
              <a:buChar char=""/>
            </a:pPr>
            <a:r>
              <a:rPr lang="en-US" sz="2400" dirty="0"/>
              <a:t>Average Salary of </a:t>
            </a:r>
            <a:r>
              <a:rPr lang="en-US" sz="2400" dirty="0">
                <a:solidFill>
                  <a:srgbClr val="FF0000"/>
                </a:solidFill>
              </a:rPr>
              <a:t>Male</a:t>
            </a:r>
            <a:r>
              <a:rPr lang="en-US" sz="2400" dirty="0"/>
              <a:t> &gt; Average Salary of </a:t>
            </a:r>
            <a:r>
              <a:rPr lang="en-US" sz="2400" dirty="0">
                <a:solidFill>
                  <a:srgbClr val="FF0000"/>
                </a:solidFill>
              </a:rPr>
              <a:t>Female</a:t>
            </a:r>
          </a:p>
          <a:p>
            <a:pPr marL="493776" lvl="4" indent="0">
              <a:spcBef>
                <a:spcPts val="600"/>
              </a:spcBef>
              <a:buClr>
                <a:schemeClr val="accent1"/>
              </a:buClr>
              <a:buSzPct val="80000"/>
              <a:buNone/>
            </a:pPr>
            <a:r>
              <a:rPr lang="en-US" sz="2400" dirty="0">
                <a:solidFill>
                  <a:srgbClr val="FF0000"/>
                </a:solidFill>
              </a:rPr>
              <a:t>                               </a:t>
            </a:r>
            <a:r>
              <a:rPr lang="en-US" sz="2400" dirty="0"/>
              <a:t>“</a:t>
            </a:r>
            <a:r>
              <a:rPr lang="en-US" sz="2400" b="1" dirty="0"/>
              <a:t>OR”</a:t>
            </a:r>
          </a:p>
          <a:p>
            <a:pPr marL="777240" lvl="4" indent="-283464">
              <a:spcBef>
                <a:spcPts val="600"/>
              </a:spcBef>
              <a:buClr>
                <a:schemeClr val="accent1"/>
              </a:buClr>
              <a:buSzPct val="80000"/>
              <a:buFont typeface="Wingdings 2"/>
              <a:buChar char=""/>
            </a:pPr>
            <a:r>
              <a:rPr lang="en-US" sz="2400" dirty="0"/>
              <a:t>Average Salary of </a:t>
            </a:r>
            <a:r>
              <a:rPr lang="en-US" sz="2400" dirty="0">
                <a:solidFill>
                  <a:srgbClr val="FF0000"/>
                </a:solidFill>
              </a:rPr>
              <a:t>Male</a:t>
            </a:r>
            <a:r>
              <a:rPr lang="en-US" sz="2400" dirty="0"/>
              <a:t> &lt; Average Salary of </a:t>
            </a:r>
            <a:r>
              <a:rPr lang="en-US" sz="2400" dirty="0">
                <a:solidFill>
                  <a:srgbClr val="FF0000"/>
                </a:solidFill>
              </a:rPr>
              <a:t>Female</a:t>
            </a:r>
          </a:p>
          <a:p>
            <a:pPr marL="777240" lvl="4" indent="-283464">
              <a:spcBef>
                <a:spcPts val="600"/>
              </a:spcBef>
              <a:buClr>
                <a:schemeClr val="accent1"/>
              </a:buClr>
              <a:buSzPct val="80000"/>
              <a:buFont typeface="Wingdings 2"/>
              <a:buChar char=""/>
            </a:pPr>
            <a:endParaRPr lang="en-US" sz="2400" dirty="0">
              <a:solidFill>
                <a:srgbClr val="FF0000"/>
              </a:solidFill>
            </a:endParaRPr>
          </a:p>
          <a:p>
            <a:pPr marL="365760" lvl="2" indent="-283464">
              <a:spcBef>
                <a:spcPts val="600"/>
              </a:spcBef>
              <a:buClr>
                <a:schemeClr val="accent1"/>
              </a:buClr>
              <a:buSzPct val="80000"/>
              <a:buFont typeface="Wingdings 2"/>
              <a:buChar char=""/>
            </a:pPr>
            <a:r>
              <a:rPr lang="en-US" sz="3200" b="1" dirty="0"/>
              <a:t>Two-tailed test</a:t>
            </a:r>
          </a:p>
          <a:p>
            <a:pPr marL="777240" lvl="4" indent="-283464">
              <a:spcBef>
                <a:spcPts val="600"/>
              </a:spcBef>
              <a:buClr>
                <a:schemeClr val="accent1"/>
              </a:buClr>
              <a:buSzPct val="80000"/>
              <a:buFont typeface="Wingdings 2"/>
              <a:buChar char=""/>
            </a:pPr>
            <a:r>
              <a:rPr lang="en-US" sz="2400" dirty="0"/>
              <a:t>Average Salary of </a:t>
            </a:r>
            <a:r>
              <a:rPr lang="en-US" sz="2400" dirty="0">
                <a:solidFill>
                  <a:srgbClr val="FF0000"/>
                </a:solidFill>
              </a:rPr>
              <a:t>Male</a:t>
            </a:r>
            <a:r>
              <a:rPr lang="en-US" sz="2400" dirty="0"/>
              <a:t> &gt; Average Salary of </a:t>
            </a:r>
            <a:r>
              <a:rPr lang="en-US" sz="2400" dirty="0">
                <a:solidFill>
                  <a:srgbClr val="FF0000"/>
                </a:solidFill>
              </a:rPr>
              <a:t>Female</a:t>
            </a:r>
          </a:p>
          <a:p>
            <a:pPr marL="1325880" lvl="8" indent="0">
              <a:spcBef>
                <a:spcPts val="600"/>
              </a:spcBef>
              <a:buClr>
                <a:schemeClr val="accent1"/>
              </a:buClr>
              <a:buSzPct val="80000"/>
              <a:buNone/>
            </a:pPr>
            <a:r>
              <a:rPr lang="en-US" sz="2400" b="1" dirty="0"/>
              <a:t>                     “AND”</a:t>
            </a:r>
          </a:p>
          <a:p>
            <a:pPr marL="777240" lvl="4" indent="-283464">
              <a:spcBef>
                <a:spcPts val="600"/>
              </a:spcBef>
              <a:buClr>
                <a:schemeClr val="accent1"/>
              </a:buClr>
              <a:buSzPct val="80000"/>
              <a:buFont typeface="Wingdings 2"/>
              <a:buChar char=""/>
            </a:pPr>
            <a:r>
              <a:rPr lang="en-US" sz="2400" dirty="0"/>
              <a:t>Average Salary of </a:t>
            </a:r>
            <a:r>
              <a:rPr lang="en-US" sz="2400" dirty="0">
                <a:solidFill>
                  <a:srgbClr val="FF0000"/>
                </a:solidFill>
              </a:rPr>
              <a:t>Male</a:t>
            </a:r>
            <a:r>
              <a:rPr lang="en-US" sz="2400" dirty="0"/>
              <a:t> &lt; Average Salary of </a:t>
            </a:r>
            <a:r>
              <a:rPr lang="en-US" sz="2400" dirty="0">
                <a:solidFill>
                  <a:srgbClr val="FF0000"/>
                </a:solidFill>
              </a:rPr>
              <a:t>Female</a:t>
            </a:r>
          </a:p>
          <a:p>
            <a:pPr marL="777240" lvl="4" indent="-283464">
              <a:spcBef>
                <a:spcPts val="600"/>
              </a:spcBef>
              <a:buClr>
                <a:schemeClr val="accent1"/>
              </a:buClr>
              <a:buSzPct val="80000"/>
              <a:buFont typeface="Wingdings 2"/>
              <a:buChar char=""/>
            </a:pPr>
            <a:endParaRPr lang="en-US" sz="2400" dirty="0"/>
          </a:p>
          <a:p>
            <a:pPr marL="576072" lvl="3" indent="-283464">
              <a:spcBef>
                <a:spcPts val="600"/>
              </a:spcBef>
              <a:buClr>
                <a:schemeClr val="accent1"/>
              </a:buClr>
              <a:buSzPct val="80000"/>
              <a:buFont typeface="Wingdings 2"/>
              <a:buChar char=""/>
            </a:pPr>
            <a:endParaRPr lang="en-US" sz="2600" dirty="0"/>
          </a:p>
          <a:p>
            <a:endParaRPr lang="en-US" dirty="0"/>
          </a:p>
          <a:p>
            <a:endParaRPr lang="en-US" dirty="0"/>
          </a:p>
        </p:txBody>
      </p:sp>
    </p:spTree>
    <p:extLst>
      <p:ext uri="{BB962C8B-B14F-4D97-AF65-F5344CB8AC3E}">
        <p14:creationId xmlns:p14="http://schemas.microsoft.com/office/powerpoint/2010/main" val="398256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860792" cy="1143000"/>
          </a:xfrm>
        </p:spPr>
        <p:txBody>
          <a:bodyPr>
            <a:noAutofit/>
          </a:bodyPr>
          <a:lstStyle/>
          <a:p>
            <a:r>
              <a:rPr lang="en-US" sz="2800" b="1" dirty="0"/>
              <a:t>Step 2: </a:t>
            </a:r>
            <a:r>
              <a:rPr lang="en-US" sz="2800" dirty="0"/>
              <a:t>Make a decision from statistical analysis</a:t>
            </a:r>
          </a:p>
        </p:txBody>
      </p:sp>
      <p:sp>
        <p:nvSpPr>
          <p:cNvPr id="3" name="Content Placeholder 2"/>
          <p:cNvSpPr>
            <a:spLocks noGrp="1"/>
          </p:cNvSpPr>
          <p:nvPr>
            <p:ph idx="1"/>
          </p:nvPr>
        </p:nvSpPr>
        <p:spPr>
          <a:xfrm>
            <a:off x="1435608" y="1447800"/>
            <a:ext cx="7403592" cy="5181600"/>
          </a:xfrm>
        </p:spPr>
        <p:txBody>
          <a:bodyPr>
            <a:normAutofit fontScale="92500" lnSpcReduction="10000"/>
          </a:bodyPr>
          <a:lstStyle/>
          <a:p>
            <a:r>
              <a:rPr lang="en-US" dirty="0"/>
              <a:t>The </a:t>
            </a:r>
            <a:r>
              <a:rPr lang="en-US" b="1" dirty="0"/>
              <a:t>test statistic </a:t>
            </a:r>
            <a:r>
              <a:rPr lang="en-US" dirty="0"/>
              <a:t>is a mathematical formula that allows researchers to determine the likelihood of obtaining sample outcomes if the null hypothesis were true.</a:t>
            </a:r>
          </a:p>
          <a:p>
            <a:endParaRPr lang="en-US" dirty="0"/>
          </a:p>
          <a:p>
            <a:r>
              <a:rPr lang="en-US" dirty="0"/>
              <a:t>For example: t-statistics, F-statistics</a:t>
            </a:r>
          </a:p>
          <a:p>
            <a:endParaRPr lang="en-US" dirty="0"/>
          </a:p>
          <a:p>
            <a:r>
              <a:rPr lang="en-US" dirty="0"/>
              <a:t>The value of the test statistic is used to make a decision regarding the null hypothesis. </a:t>
            </a:r>
          </a:p>
        </p:txBody>
      </p:sp>
    </p:spTree>
    <p:extLst>
      <p:ext uri="{BB962C8B-B14F-4D97-AF65-F5344CB8AC3E}">
        <p14:creationId xmlns:p14="http://schemas.microsoft.com/office/powerpoint/2010/main" val="283918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860792" cy="1143000"/>
          </a:xfrm>
        </p:spPr>
        <p:txBody>
          <a:bodyPr>
            <a:noAutofit/>
          </a:bodyPr>
          <a:lstStyle/>
          <a:p>
            <a:r>
              <a:rPr lang="en-US" sz="2800" b="1" dirty="0"/>
              <a:t>Step 2: </a:t>
            </a:r>
            <a:r>
              <a:rPr lang="en-US" sz="2800" dirty="0"/>
              <a:t>Make a decision from statistical analysis .</a:t>
            </a:r>
          </a:p>
        </p:txBody>
      </p:sp>
      <p:sp>
        <p:nvSpPr>
          <p:cNvPr id="3" name="Content Placeholder 2"/>
          <p:cNvSpPr>
            <a:spLocks noGrp="1"/>
          </p:cNvSpPr>
          <p:nvPr>
            <p:ph idx="1"/>
          </p:nvPr>
        </p:nvSpPr>
        <p:spPr>
          <a:xfrm>
            <a:off x="1435608" y="1447800"/>
            <a:ext cx="7632192" cy="5181600"/>
          </a:xfrm>
        </p:spPr>
        <p:txBody>
          <a:bodyPr>
            <a:normAutofit fontScale="85000" lnSpcReduction="20000"/>
          </a:bodyPr>
          <a:lstStyle/>
          <a:p>
            <a:r>
              <a:rPr lang="en-US" dirty="0"/>
              <a:t>To set the criteria for a decision, we state the </a:t>
            </a:r>
            <a:r>
              <a:rPr lang="en-US" b="1" dirty="0"/>
              <a:t>level of significance </a:t>
            </a:r>
            <a:r>
              <a:rPr lang="en-US" dirty="0"/>
              <a:t>for a test</a:t>
            </a:r>
          </a:p>
          <a:p>
            <a:pPr marL="82296" indent="0">
              <a:buNone/>
            </a:pPr>
            <a:r>
              <a:rPr lang="en-US" dirty="0"/>
              <a:t>. </a:t>
            </a:r>
          </a:p>
          <a:p>
            <a:r>
              <a:rPr lang="en-US" b="1" dirty="0"/>
              <a:t>Level of significance</a:t>
            </a:r>
            <a:r>
              <a:rPr lang="en-US" dirty="0"/>
              <a:t>, or </a:t>
            </a:r>
            <a:r>
              <a:rPr lang="en-US" b="1" dirty="0"/>
              <a:t>significance level</a:t>
            </a:r>
            <a:r>
              <a:rPr lang="en-US" dirty="0"/>
              <a:t>, refers to a criterion of judgment upon which a decision is made regarding the value stated in a null hypothesis. </a:t>
            </a:r>
          </a:p>
          <a:p>
            <a:endParaRPr lang="en-US" dirty="0"/>
          </a:p>
          <a:p>
            <a:r>
              <a:rPr lang="en-US" dirty="0"/>
              <a:t>The criterion is based on the probability of obtaining a statistic measured in a sample if the value stated in the null hypothesis were true. </a:t>
            </a:r>
          </a:p>
          <a:p>
            <a:endParaRPr lang="en-US" dirty="0"/>
          </a:p>
          <a:p>
            <a:r>
              <a:rPr lang="en-US" dirty="0"/>
              <a:t>In behavioral science, the criterion or level of significance is typically set at 5% (0.05) </a:t>
            </a:r>
          </a:p>
          <a:p>
            <a:endParaRPr lang="en-US" dirty="0"/>
          </a:p>
        </p:txBody>
      </p:sp>
    </p:spTree>
    <p:extLst>
      <p:ext uri="{BB962C8B-B14F-4D97-AF65-F5344CB8AC3E}">
        <p14:creationId xmlns:p14="http://schemas.microsoft.com/office/powerpoint/2010/main" val="3671844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860792" cy="1143000"/>
          </a:xfrm>
        </p:spPr>
        <p:txBody>
          <a:bodyPr>
            <a:normAutofit/>
          </a:bodyPr>
          <a:lstStyle/>
          <a:p>
            <a:r>
              <a:rPr lang="en-US" sz="2800" b="1" dirty="0"/>
              <a:t>Step 2: </a:t>
            </a:r>
            <a:r>
              <a:rPr lang="en-US" sz="2800" dirty="0"/>
              <a:t>Make a decision from statistical analysis</a:t>
            </a:r>
          </a:p>
        </p:txBody>
      </p:sp>
      <p:sp>
        <p:nvSpPr>
          <p:cNvPr id="3" name="Content Placeholder 2"/>
          <p:cNvSpPr>
            <a:spLocks noGrp="1"/>
          </p:cNvSpPr>
          <p:nvPr>
            <p:ph idx="1"/>
          </p:nvPr>
        </p:nvSpPr>
        <p:spPr>
          <a:xfrm>
            <a:off x="1435608" y="1447800"/>
            <a:ext cx="7708392" cy="5181600"/>
          </a:xfrm>
        </p:spPr>
        <p:txBody>
          <a:bodyPr>
            <a:normAutofit fontScale="85000" lnSpcReduction="10000"/>
          </a:bodyPr>
          <a:lstStyle/>
          <a:p>
            <a:r>
              <a:rPr lang="en-US" dirty="0"/>
              <a:t>A </a:t>
            </a:r>
            <a:r>
              <a:rPr lang="en-US" b="1" i="1" dirty="0"/>
              <a:t>p-</a:t>
            </a:r>
            <a:r>
              <a:rPr lang="en-US" b="1" dirty="0"/>
              <a:t>value </a:t>
            </a:r>
            <a:r>
              <a:rPr lang="en-US" dirty="0"/>
              <a:t>is the probability of obtaining a sample outcome, given that the value stated in the null hypothesis is true. </a:t>
            </a:r>
          </a:p>
          <a:p>
            <a:endParaRPr lang="en-US" dirty="0"/>
          </a:p>
          <a:p>
            <a:r>
              <a:rPr lang="en-US" dirty="0"/>
              <a:t>We reject the null hypothesis when the </a:t>
            </a:r>
            <a:r>
              <a:rPr lang="en-US" i="1" dirty="0"/>
              <a:t>p </a:t>
            </a:r>
            <a:r>
              <a:rPr lang="en-US" dirty="0"/>
              <a:t>value is less than 5% (</a:t>
            </a:r>
            <a:r>
              <a:rPr lang="en-US" i="1" dirty="0"/>
              <a:t>p </a:t>
            </a:r>
            <a:r>
              <a:rPr lang="en-US" dirty="0"/>
              <a:t>&lt; 0.05)</a:t>
            </a:r>
          </a:p>
          <a:p>
            <a:endParaRPr lang="en-US" dirty="0"/>
          </a:p>
          <a:p>
            <a:r>
              <a:rPr lang="en-US" dirty="0"/>
              <a:t>If the null hypothesis is </a:t>
            </a:r>
            <a:r>
              <a:rPr lang="en-US" u="sng" dirty="0"/>
              <a:t>rejected</a:t>
            </a:r>
            <a:r>
              <a:rPr lang="en-US" dirty="0"/>
              <a:t> (p &lt; 0.05), then  </a:t>
            </a:r>
            <a:r>
              <a:rPr lang="en-US" u="sng" dirty="0"/>
              <a:t>the alternative hypothesis is true</a:t>
            </a:r>
            <a:r>
              <a:rPr lang="en-US" dirty="0"/>
              <a:t>.</a:t>
            </a:r>
          </a:p>
          <a:p>
            <a:pPr marL="82296" indent="0">
              <a:buNone/>
            </a:pPr>
            <a:r>
              <a:rPr lang="en-US" dirty="0"/>
              <a:t> </a:t>
            </a:r>
          </a:p>
          <a:p>
            <a:r>
              <a:rPr lang="en-US" dirty="0"/>
              <a:t>If we </a:t>
            </a:r>
            <a:r>
              <a:rPr lang="en-US" u="sng" dirty="0"/>
              <a:t>fail to reject</a:t>
            </a:r>
            <a:r>
              <a:rPr lang="en-US" dirty="0"/>
              <a:t> the null hypothesis is (p&gt;0.05), then </a:t>
            </a:r>
            <a:r>
              <a:rPr lang="en-US" u="sng" dirty="0"/>
              <a:t>the alternative hypothesis is false</a:t>
            </a:r>
            <a:r>
              <a:rPr lang="en-US" dirty="0"/>
              <a:t>. </a:t>
            </a:r>
          </a:p>
          <a:p>
            <a:endParaRPr lang="en-US" dirty="0"/>
          </a:p>
        </p:txBody>
      </p:sp>
    </p:spTree>
    <p:extLst>
      <p:ext uri="{BB962C8B-B14F-4D97-AF65-F5344CB8AC3E}">
        <p14:creationId xmlns:p14="http://schemas.microsoft.com/office/powerpoint/2010/main" val="164802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860792" cy="1143000"/>
          </a:xfrm>
        </p:spPr>
        <p:txBody>
          <a:bodyPr>
            <a:normAutofit/>
          </a:bodyPr>
          <a:lstStyle/>
          <a:p>
            <a:r>
              <a:rPr lang="en-US" sz="2800" b="1" dirty="0"/>
              <a:t>Step 2: </a:t>
            </a:r>
            <a:r>
              <a:rPr lang="en-US" sz="2800" dirty="0"/>
              <a:t>Make a decision from statistical analysis</a:t>
            </a:r>
          </a:p>
        </p:txBody>
      </p:sp>
      <p:sp>
        <p:nvSpPr>
          <p:cNvPr id="3" name="Content Placeholder 2"/>
          <p:cNvSpPr>
            <a:spLocks noGrp="1"/>
          </p:cNvSpPr>
          <p:nvPr>
            <p:ph idx="1"/>
          </p:nvPr>
        </p:nvSpPr>
        <p:spPr>
          <a:xfrm>
            <a:off x="1435608" y="1447800"/>
            <a:ext cx="7708392" cy="5181600"/>
          </a:xfrm>
        </p:spPr>
        <p:txBody>
          <a:bodyPr>
            <a:normAutofit/>
          </a:bodyPr>
          <a:lstStyle/>
          <a:p>
            <a:r>
              <a:rPr lang="en-US" sz="2800" dirty="0"/>
              <a:t>H</a:t>
            </a:r>
            <a:r>
              <a:rPr lang="en-US" sz="2800" baseline="-25000" dirty="0"/>
              <a:t>0</a:t>
            </a:r>
            <a:r>
              <a:rPr lang="en-US" sz="2800" dirty="0"/>
              <a:t>: Average salary </a:t>
            </a:r>
            <a:r>
              <a:rPr lang="en-US" sz="2800" baseline="-25000" dirty="0"/>
              <a:t>Male</a:t>
            </a:r>
            <a:r>
              <a:rPr lang="en-US" sz="2800" dirty="0"/>
              <a:t> = Average salary</a:t>
            </a:r>
            <a:r>
              <a:rPr lang="en-US" sz="2800" baseline="-25000" dirty="0"/>
              <a:t> Female</a:t>
            </a:r>
            <a:endParaRPr lang="en-US" sz="2800" dirty="0"/>
          </a:p>
          <a:p>
            <a:r>
              <a:rPr lang="en-US" sz="2800" dirty="0"/>
              <a:t>H</a:t>
            </a:r>
            <a:r>
              <a:rPr lang="en-US" sz="2800" baseline="-25000" dirty="0"/>
              <a:t>a</a:t>
            </a:r>
            <a:r>
              <a:rPr lang="en-US" sz="2800" dirty="0"/>
              <a:t>: Average salary </a:t>
            </a:r>
            <a:r>
              <a:rPr lang="en-US" sz="2800" baseline="-25000" dirty="0"/>
              <a:t>Male</a:t>
            </a:r>
            <a:r>
              <a:rPr lang="en-US" sz="2800" dirty="0"/>
              <a:t> ≠ Average salary</a:t>
            </a:r>
            <a:r>
              <a:rPr lang="en-US" sz="2800" baseline="-25000" dirty="0"/>
              <a:t> Female</a:t>
            </a:r>
            <a:endParaRPr lang="en-US" sz="2800" dirty="0"/>
          </a:p>
          <a:p>
            <a:endParaRPr lang="en-US" i="1" dirty="0"/>
          </a:p>
          <a:p>
            <a:pPr marL="82296" indent="0">
              <a:buNone/>
            </a:pPr>
            <a:r>
              <a:rPr lang="en-US" i="1" dirty="0"/>
              <a:t>If p-value </a:t>
            </a:r>
            <a:r>
              <a:rPr lang="en-US" dirty="0"/>
              <a:t>= 0.02, then</a:t>
            </a:r>
          </a:p>
          <a:p>
            <a:pPr marL="82296" indent="0">
              <a:buNone/>
            </a:pPr>
            <a:r>
              <a:rPr lang="en-US" dirty="0"/>
              <a:t>				Reject H</a:t>
            </a:r>
            <a:r>
              <a:rPr lang="en-US" baseline="-25000" dirty="0"/>
              <a:t>0</a:t>
            </a:r>
          </a:p>
          <a:p>
            <a:pPr marL="82296" indent="0">
              <a:buNone/>
            </a:pPr>
            <a:endParaRPr lang="en-US" dirty="0"/>
          </a:p>
          <a:p>
            <a:pPr marL="82296" indent="0">
              <a:buNone/>
            </a:pPr>
            <a:r>
              <a:rPr lang="en-US" dirty="0"/>
              <a:t>Conclusion</a:t>
            </a:r>
          </a:p>
          <a:p>
            <a:pPr lvl="1"/>
            <a:r>
              <a:rPr lang="en-US" sz="3200" dirty="0"/>
              <a:t>Average salary </a:t>
            </a:r>
            <a:r>
              <a:rPr lang="en-US" sz="3200" baseline="-25000" dirty="0"/>
              <a:t>Male</a:t>
            </a:r>
            <a:r>
              <a:rPr lang="en-US" sz="3200" dirty="0"/>
              <a:t> ≠ Average salary</a:t>
            </a:r>
            <a:r>
              <a:rPr lang="en-US" sz="3200" baseline="-25000" dirty="0"/>
              <a:t> Female</a:t>
            </a:r>
            <a:endParaRPr lang="en-US" sz="3200" dirty="0"/>
          </a:p>
          <a:p>
            <a:endParaRPr lang="en-US" dirty="0"/>
          </a:p>
          <a:p>
            <a:endParaRPr lang="en-US" dirty="0"/>
          </a:p>
        </p:txBody>
      </p:sp>
    </p:spTree>
    <p:extLst>
      <p:ext uri="{BB962C8B-B14F-4D97-AF65-F5344CB8AC3E}">
        <p14:creationId xmlns:p14="http://schemas.microsoft.com/office/powerpoint/2010/main" val="30985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860792" cy="1143000"/>
          </a:xfrm>
        </p:spPr>
        <p:txBody>
          <a:bodyPr>
            <a:normAutofit/>
          </a:bodyPr>
          <a:lstStyle/>
          <a:p>
            <a:r>
              <a:rPr lang="en-US" sz="2800" b="1" dirty="0"/>
              <a:t>Step 2: </a:t>
            </a:r>
            <a:r>
              <a:rPr lang="en-US" sz="2800" dirty="0"/>
              <a:t>Make a decision from statistical analysis</a:t>
            </a:r>
          </a:p>
        </p:txBody>
      </p:sp>
      <p:sp>
        <p:nvSpPr>
          <p:cNvPr id="3" name="Content Placeholder 2"/>
          <p:cNvSpPr>
            <a:spLocks noGrp="1"/>
          </p:cNvSpPr>
          <p:nvPr>
            <p:ph idx="1"/>
          </p:nvPr>
        </p:nvSpPr>
        <p:spPr>
          <a:xfrm>
            <a:off x="1435608" y="1447800"/>
            <a:ext cx="7708392" cy="5181600"/>
          </a:xfrm>
        </p:spPr>
        <p:txBody>
          <a:bodyPr>
            <a:normAutofit/>
          </a:bodyPr>
          <a:lstStyle/>
          <a:p>
            <a:r>
              <a:rPr lang="en-US" sz="2800" dirty="0"/>
              <a:t>H</a:t>
            </a:r>
            <a:r>
              <a:rPr lang="en-US" sz="2800" baseline="-25000" dirty="0"/>
              <a:t>0</a:t>
            </a:r>
            <a:r>
              <a:rPr lang="en-US" sz="2800" dirty="0"/>
              <a:t>: Average salary </a:t>
            </a:r>
            <a:r>
              <a:rPr lang="en-US" sz="2800" baseline="-25000" dirty="0"/>
              <a:t>Male</a:t>
            </a:r>
            <a:r>
              <a:rPr lang="en-US" sz="2800" dirty="0"/>
              <a:t> = Average salary</a:t>
            </a:r>
            <a:r>
              <a:rPr lang="en-US" sz="2800" baseline="-25000" dirty="0"/>
              <a:t> Female</a:t>
            </a:r>
            <a:endParaRPr lang="en-US" sz="2800" dirty="0"/>
          </a:p>
          <a:p>
            <a:r>
              <a:rPr lang="en-US" sz="2800" dirty="0"/>
              <a:t>H</a:t>
            </a:r>
            <a:r>
              <a:rPr lang="en-US" sz="2800" baseline="-25000" dirty="0"/>
              <a:t>a</a:t>
            </a:r>
            <a:r>
              <a:rPr lang="en-US" sz="2800" dirty="0"/>
              <a:t>: Average salary </a:t>
            </a:r>
            <a:r>
              <a:rPr lang="en-US" sz="2800" baseline="-25000" dirty="0"/>
              <a:t>Male</a:t>
            </a:r>
            <a:r>
              <a:rPr lang="en-US" sz="2800" dirty="0"/>
              <a:t> ≠ Average salary</a:t>
            </a:r>
            <a:r>
              <a:rPr lang="en-US" sz="2800" baseline="-25000" dirty="0"/>
              <a:t> Female</a:t>
            </a:r>
            <a:endParaRPr lang="en-US" sz="2800" dirty="0"/>
          </a:p>
          <a:p>
            <a:endParaRPr lang="en-US" i="1" dirty="0"/>
          </a:p>
          <a:p>
            <a:pPr marL="82296" indent="0">
              <a:buNone/>
            </a:pPr>
            <a:r>
              <a:rPr lang="en-US" i="1" dirty="0"/>
              <a:t>If p-value </a:t>
            </a:r>
            <a:r>
              <a:rPr lang="en-US" dirty="0"/>
              <a:t>= 0.63, then</a:t>
            </a:r>
          </a:p>
          <a:p>
            <a:pPr marL="82296" indent="0">
              <a:buNone/>
            </a:pPr>
            <a:r>
              <a:rPr lang="en-US" dirty="0"/>
              <a:t>				Fail to reject H</a:t>
            </a:r>
            <a:r>
              <a:rPr lang="en-US" baseline="-25000" dirty="0"/>
              <a:t>0</a:t>
            </a:r>
          </a:p>
          <a:p>
            <a:pPr marL="82296" indent="0">
              <a:buNone/>
            </a:pPr>
            <a:endParaRPr lang="en-US" dirty="0"/>
          </a:p>
          <a:p>
            <a:pPr marL="82296" indent="0">
              <a:buNone/>
            </a:pPr>
            <a:r>
              <a:rPr lang="en-US" dirty="0"/>
              <a:t>Conclusion</a:t>
            </a:r>
          </a:p>
          <a:p>
            <a:pPr lvl="1"/>
            <a:r>
              <a:rPr lang="en-US" sz="3200" dirty="0"/>
              <a:t>Average salary </a:t>
            </a:r>
            <a:r>
              <a:rPr lang="en-US" sz="3200" baseline="-25000" dirty="0"/>
              <a:t>Male</a:t>
            </a:r>
            <a:r>
              <a:rPr lang="en-US" sz="3200" dirty="0"/>
              <a:t> = Average salary</a:t>
            </a:r>
            <a:r>
              <a:rPr lang="en-US" sz="3200" baseline="-25000" dirty="0"/>
              <a:t> Female</a:t>
            </a:r>
            <a:endParaRPr lang="en-US" sz="3200" dirty="0"/>
          </a:p>
          <a:p>
            <a:endParaRPr lang="en-US" dirty="0"/>
          </a:p>
          <a:p>
            <a:endParaRPr lang="en-US" dirty="0"/>
          </a:p>
        </p:txBody>
      </p:sp>
    </p:spTree>
    <p:extLst>
      <p:ext uri="{BB962C8B-B14F-4D97-AF65-F5344CB8AC3E}">
        <p14:creationId xmlns:p14="http://schemas.microsoft.com/office/powerpoint/2010/main" val="16993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variables in spreadsheet</a:t>
            </a:r>
          </a:p>
        </p:txBody>
      </p:sp>
      <p:sp>
        <p:nvSpPr>
          <p:cNvPr id="3" name="Content Placeholder 2"/>
          <p:cNvSpPr>
            <a:spLocks noGrp="1"/>
          </p:cNvSpPr>
          <p:nvPr>
            <p:ph idx="1"/>
          </p:nvPr>
        </p:nvSpPr>
        <p:spPr>
          <a:xfrm>
            <a:off x="1435608" y="1447800"/>
            <a:ext cx="7672896" cy="2197224"/>
          </a:xfrm>
        </p:spPr>
        <p:txBody>
          <a:bodyPr>
            <a:normAutofit/>
          </a:bodyPr>
          <a:lstStyle/>
          <a:p>
            <a:r>
              <a:rPr lang="en-US" sz="2800" dirty="0"/>
              <a:t>Variables measured on a </a:t>
            </a:r>
            <a:r>
              <a:rPr lang="en-US" sz="2800" b="1" dirty="0"/>
              <a:t>Ratio/Interval scale</a:t>
            </a:r>
            <a:r>
              <a:rPr lang="en-US" sz="2800" dirty="0"/>
              <a:t>:</a:t>
            </a:r>
          </a:p>
          <a:p>
            <a:pPr lvl="2"/>
            <a:r>
              <a:rPr lang="en-US" dirty="0"/>
              <a:t>Key in their actual values</a:t>
            </a:r>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689"/>
              </p:ext>
            </p:extLst>
          </p:nvPr>
        </p:nvGraphicFramePr>
        <p:xfrm>
          <a:off x="3624262" y="3322320"/>
          <a:ext cx="4188098" cy="1762865"/>
        </p:xfrm>
        <a:graphic>
          <a:graphicData uri="http://schemas.openxmlformats.org/drawingml/2006/table">
            <a:tbl>
              <a:tblPr firstRow="1" firstCol="1" bandRow="1">
                <a:tableStyleId>{5C22544A-7EE6-4342-B048-85BDC9FD1C3A}</a:tableStyleId>
              </a:tblPr>
              <a:tblGrid>
                <a:gridCol w="1120519">
                  <a:extLst>
                    <a:ext uri="{9D8B030D-6E8A-4147-A177-3AD203B41FA5}">
                      <a16:colId xmlns:a16="http://schemas.microsoft.com/office/drawing/2014/main" xmlns="" val="20000"/>
                    </a:ext>
                  </a:extLst>
                </a:gridCol>
                <a:gridCol w="3067579">
                  <a:extLst>
                    <a:ext uri="{9D8B030D-6E8A-4147-A177-3AD203B41FA5}">
                      <a16:colId xmlns:a16="http://schemas.microsoft.com/office/drawing/2014/main" xmlns="" val="20001"/>
                    </a:ext>
                  </a:extLst>
                </a:gridCol>
              </a:tblGrid>
              <a:tr h="352573">
                <a:tc>
                  <a:txBody>
                    <a:bodyPr/>
                    <a:lstStyle/>
                    <a:p>
                      <a:pPr marL="0" marR="0" algn="ctr">
                        <a:lnSpc>
                          <a:spcPct val="115000"/>
                        </a:lnSpc>
                        <a:spcBef>
                          <a:spcPts val="0"/>
                        </a:spcBef>
                        <a:spcAft>
                          <a:spcPts val="0"/>
                        </a:spcAft>
                      </a:pPr>
                      <a:r>
                        <a:rPr lang="en-US" sz="1600" dirty="0">
                          <a:effectLst/>
                        </a:rPr>
                        <a:t>Person</a:t>
                      </a:r>
                      <a:endParaRPr lang="en-US" sz="1400" dirty="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Age</a:t>
                      </a:r>
                      <a:r>
                        <a:rPr lang="en-US" sz="1600" baseline="0" dirty="0">
                          <a:effectLst/>
                        </a:rPr>
                        <a:t> </a:t>
                      </a:r>
                      <a:r>
                        <a:rPr lang="en-US" sz="1600" dirty="0">
                          <a:effectLst/>
                        </a:rPr>
                        <a:t>(in years)</a:t>
                      </a:r>
                      <a:endParaRPr lang="en-US" sz="1400" dirty="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352573">
                <a:tc>
                  <a:txBody>
                    <a:bodyPr/>
                    <a:lstStyle/>
                    <a:p>
                      <a:pPr marL="0" marR="0" algn="ctr">
                        <a:lnSpc>
                          <a:spcPct val="115000"/>
                        </a:lnSpc>
                        <a:spcBef>
                          <a:spcPts val="0"/>
                        </a:spcBef>
                        <a:spcAft>
                          <a:spcPts val="0"/>
                        </a:spcAft>
                      </a:pPr>
                      <a:r>
                        <a:rPr lang="en-US" sz="1600">
                          <a:effectLst/>
                        </a:rPr>
                        <a:t>1</a:t>
                      </a:r>
                      <a:endParaRPr lang="en-US" sz="140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32</a:t>
                      </a:r>
                      <a:endParaRPr lang="en-US" sz="1400" dirty="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1"/>
                  </a:ext>
                </a:extLst>
              </a:tr>
              <a:tr h="352573">
                <a:tc>
                  <a:txBody>
                    <a:bodyPr/>
                    <a:lstStyle/>
                    <a:p>
                      <a:pPr marL="0" marR="0" algn="ctr">
                        <a:lnSpc>
                          <a:spcPct val="115000"/>
                        </a:lnSpc>
                        <a:spcBef>
                          <a:spcPts val="0"/>
                        </a:spcBef>
                        <a:spcAft>
                          <a:spcPts val="0"/>
                        </a:spcAft>
                      </a:pPr>
                      <a:r>
                        <a:rPr lang="en-US" sz="1600">
                          <a:effectLst/>
                        </a:rPr>
                        <a:t>2</a:t>
                      </a:r>
                      <a:endParaRPr lang="en-US" sz="140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22</a:t>
                      </a:r>
                      <a:endParaRPr lang="en-US" sz="1400" dirty="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2"/>
                  </a:ext>
                </a:extLst>
              </a:tr>
              <a:tr h="352573">
                <a:tc>
                  <a:txBody>
                    <a:bodyPr/>
                    <a:lstStyle/>
                    <a:p>
                      <a:pPr marL="0" marR="0" algn="ctr">
                        <a:lnSpc>
                          <a:spcPct val="115000"/>
                        </a:lnSpc>
                        <a:spcBef>
                          <a:spcPts val="0"/>
                        </a:spcBef>
                        <a:spcAft>
                          <a:spcPts val="0"/>
                        </a:spcAft>
                      </a:pPr>
                      <a:r>
                        <a:rPr lang="en-US" sz="1600">
                          <a:effectLst/>
                        </a:rPr>
                        <a:t>3</a:t>
                      </a:r>
                      <a:endParaRPr lang="en-US" sz="140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54</a:t>
                      </a:r>
                      <a:endParaRPr lang="en-US" sz="1400" dirty="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3"/>
                  </a:ext>
                </a:extLst>
              </a:tr>
              <a:tr h="352573">
                <a:tc>
                  <a:txBody>
                    <a:bodyPr/>
                    <a:lstStyle/>
                    <a:p>
                      <a:pPr marL="0" marR="0" algn="ctr">
                        <a:lnSpc>
                          <a:spcPct val="115000"/>
                        </a:lnSpc>
                        <a:spcBef>
                          <a:spcPts val="0"/>
                        </a:spcBef>
                        <a:spcAft>
                          <a:spcPts val="0"/>
                        </a:spcAft>
                      </a:pPr>
                      <a:r>
                        <a:rPr lang="en-US" sz="1600">
                          <a:effectLst/>
                        </a:rPr>
                        <a:t>4</a:t>
                      </a:r>
                      <a:endParaRPr lang="en-US" sz="140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15000"/>
                        </a:lnSpc>
                        <a:spcBef>
                          <a:spcPts val="0"/>
                        </a:spcBef>
                        <a:spcAft>
                          <a:spcPts val="0"/>
                        </a:spcAft>
                      </a:pPr>
                      <a:r>
                        <a:rPr lang="en-US" sz="1600" dirty="0">
                          <a:effectLst/>
                        </a:rPr>
                        <a:t>21</a:t>
                      </a:r>
                      <a:endParaRPr lang="en-US" sz="1400" dirty="0">
                        <a:solidFill>
                          <a:srgbClr val="E36C0A"/>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07854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Step 2: </a:t>
            </a:r>
            <a:r>
              <a:rPr lang="en-US" sz="2800" dirty="0"/>
              <a:t>Make a decision from statistical analysis</a:t>
            </a:r>
          </a:p>
        </p:txBody>
      </p:sp>
      <p:graphicFrame>
        <p:nvGraphicFramePr>
          <p:cNvPr id="4" name="Table 3"/>
          <p:cNvGraphicFramePr>
            <a:graphicFrameLocks noGrp="1"/>
          </p:cNvGraphicFramePr>
          <p:nvPr>
            <p:extLst/>
          </p:nvPr>
        </p:nvGraphicFramePr>
        <p:xfrm>
          <a:off x="1331640" y="1700808"/>
          <a:ext cx="7488832" cy="4320480"/>
        </p:xfrm>
        <a:graphic>
          <a:graphicData uri="http://schemas.openxmlformats.org/drawingml/2006/table">
            <a:tbl>
              <a:tblPr firstRow="1" firstCol="1" bandRow="1">
                <a:tableStyleId>{5C22544A-7EE6-4342-B048-85BDC9FD1C3A}</a:tableStyleId>
              </a:tblPr>
              <a:tblGrid>
                <a:gridCol w="2408826">
                  <a:extLst>
                    <a:ext uri="{9D8B030D-6E8A-4147-A177-3AD203B41FA5}">
                      <a16:colId xmlns:a16="http://schemas.microsoft.com/office/drawing/2014/main" xmlns="" val="20000"/>
                    </a:ext>
                  </a:extLst>
                </a:gridCol>
                <a:gridCol w="3855870">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tblGrid>
              <a:tr h="1080120">
                <a:tc>
                  <a:txBody>
                    <a:bodyPr/>
                    <a:lstStyle/>
                    <a:p>
                      <a:pPr marL="0" marR="0" algn="ctr">
                        <a:lnSpc>
                          <a:spcPct val="115000"/>
                        </a:lnSpc>
                        <a:spcBef>
                          <a:spcPts val="0"/>
                        </a:spcBef>
                        <a:spcAft>
                          <a:spcPts val="0"/>
                        </a:spcAft>
                      </a:pPr>
                      <a:r>
                        <a:rPr lang="en-US" sz="2000" dirty="0">
                          <a:effectLst/>
                        </a:rPr>
                        <a:t>P-value</a:t>
                      </a:r>
                      <a:endParaRPr lang="en-US" sz="1600" dirty="0">
                        <a:effectLst/>
                        <a:latin typeface="Calibri"/>
                        <a:ea typeface="Times New Roman"/>
                        <a:cs typeface="Cordia New"/>
                      </a:endParaRPr>
                    </a:p>
                  </a:txBody>
                  <a:tcPr marL="68580" marR="68580" marT="0" marB="0"/>
                </a:tc>
                <a:tc gridSpan="2">
                  <a:txBody>
                    <a:bodyPr/>
                    <a:lstStyle/>
                    <a:p>
                      <a:pPr marL="0" marR="0" algn="ctr">
                        <a:lnSpc>
                          <a:spcPct val="115000"/>
                        </a:lnSpc>
                        <a:spcBef>
                          <a:spcPts val="0"/>
                        </a:spcBef>
                        <a:spcAft>
                          <a:spcPts val="0"/>
                        </a:spcAft>
                      </a:pPr>
                      <a:r>
                        <a:rPr lang="en-US" sz="2000" dirty="0">
                          <a:effectLst/>
                        </a:rPr>
                        <a:t>Level of statistical significant that can</a:t>
                      </a:r>
                      <a:r>
                        <a:rPr lang="en-US" sz="2000" baseline="0" dirty="0">
                          <a:effectLst/>
                        </a:rPr>
                        <a:t> reject null hypothesis</a:t>
                      </a:r>
                      <a:endParaRPr lang="en-US" sz="1600" dirty="0">
                        <a:effectLst/>
                        <a:latin typeface="Calibri"/>
                        <a:ea typeface="Times New Roman"/>
                        <a:cs typeface="Cordia New"/>
                      </a:endParaRP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1080120">
                <a:tc>
                  <a:txBody>
                    <a:bodyPr/>
                    <a:lstStyle/>
                    <a:p>
                      <a:pPr marL="0" marR="0" algn="ctr">
                        <a:lnSpc>
                          <a:spcPct val="115000"/>
                        </a:lnSpc>
                        <a:spcBef>
                          <a:spcPts val="0"/>
                        </a:spcBef>
                        <a:spcAft>
                          <a:spcPts val="0"/>
                        </a:spcAft>
                      </a:pPr>
                      <a:r>
                        <a:rPr lang="en-US" sz="2000" b="1" dirty="0">
                          <a:effectLst/>
                        </a:rPr>
                        <a:t>.01 &lt; p-value ≤ .05</a:t>
                      </a:r>
                      <a:endParaRPr lang="en-US" sz="1600" b="1" dirty="0">
                        <a:effectLst/>
                        <a:latin typeface="Calibri"/>
                        <a:ea typeface="Times New Roman"/>
                        <a:cs typeface="Cordia New"/>
                      </a:endParaRPr>
                    </a:p>
                  </a:txBody>
                  <a:tcPr marL="68580" marR="68580" marT="0" marB="0"/>
                </a:tc>
                <a:tc>
                  <a:txBody>
                    <a:bodyPr/>
                    <a:lstStyle/>
                    <a:p>
                      <a:pPr marL="0" marR="0" algn="ctr">
                        <a:lnSpc>
                          <a:spcPct val="115000"/>
                        </a:lnSpc>
                        <a:spcBef>
                          <a:spcPts val="0"/>
                        </a:spcBef>
                        <a:spcAft>
                          <a:spcPts val="0"/>
                        </a:spcAft>
                      </a:pPr>
                      <a:r>
                        <a:rPr lang="en-US" sz="2000" dirty="0">
                          <a:effectLst/>
                        </a:rPr>
                        <a:t>Significant at the 5 percent level</a:t>
                      </a:r>
                      <a:endParaRPr lang="en-US" sz="1600" dirty="0">
                        <a:effectLst/>
                        <a:latin typeface="Calibri"/>
                        <a:ea typeface="Times New Roman"/>
                        <a:cs typeface="Cordia New"/>
                      </a:endParaRPr>
                    </a:p>
                  </a:txBody>
                  <a:tcPr marL="68580" marR="68580" marT="0" marB="0"/>
                </a:tc>
                <a:tc>
                  <a:txBody>
                    <a:bodyPr/>
                    <a:lstStyle/>
                    <a:p>
                      <a:pPr marL="0" marR="0" algn="ctr">
                        <a:lnSpc>
                          <a:spcPct val="115000"/>
                        </a:lnSpc>
                        <a:spcBef>
                          <a:spcPts val="0"/>
                        </a:spcBef>
                        <a:spcAft>
                          <a:spcPts val="0"/>
                        </a:spcAft>
                      </a:pPr>
                      <a:r>
                        <a:rPr lang="en-US" sz="2000" dirty="0">
                          <a:effectLst/>
                          <a:latin typeface="+mn-lt"/>
                          <a:ea typeface="+mn-ea"/>
                          <a:cs typeface="+mn-cs"/>
                        </a:rPr>
                        <a:t>Sufficient</a:t>
                      </a:r>
                    </a:p>
                    <a:p>
                      <a:pPr marL="0" marR="0" algn="ctr">
                        <a:lnSpc>
                          <a:spcPct val="115000"/>
                        </a:lnSpc>
                        <a:spcBef>
                          <a:spcPts val="0"/>
                        </a:spcBef>
                        <a:spcAft>
                          <a:spcPts val="0"/>
                        </a:spcAft>
                      </a:pPr>
                      <a:r>
                        <a:rPr lang="en-US" sz="2000" dirty="0">
                          <a:effectLst/>
                          <a:latin typeface="+mn-lt"/>
                          <a:ea typeface="+mn-ea"/>
                          <a:cs typeface="+mn-cs"/>
                        </a:rPr>
                        <a:t>*</a:t>
                      </a:r>
                      <a:endParaRPr lang="en-US" sz="1600" dirty="0">
                        <a:effectLst/>
                        <a:latin typeface="Calibri"/>
                        <a:ea typeface="Times New Roman"/>
                        <a:cs typeface="Cordia New"/>
                      </a:endParaRPr>
                    </a:p>
                  </a:txBody>
                  <a:tcPr marL="68580" marR="68580" marT="0" marB="0"/>
                </a:tc>
                <a:extLst>
                  <a:ext uri="{0D108BD9-81ED-4DB2-BD59-A6C34878D82A}">
                    <a16:rowId xmlns:a16="http://schemas.microsoft.com/office/drawing/2014/main" xmlns="" val="10001"/>
                  </a:ext>
                </a:extLst>
              </a:tr>
              <a:tr h="1080120">
                <a:tc>
                  <a:txBody>
                    <a:bodyPr/>
                    <a:lstStyle/>
                    <a:p>
                      <a:pPr marL="0" marR="0" algn="ctr">
                        <a:lnSpc>
                          <a:spcPct val="115000"/>
                        </a:lnSpc>
                        <a:spcBef>
                          <a:spcPts val="0"/>
                        </a:spcBef>
                        <a:spcAft>
                          <a:spcPts val="0"/>
                        </a:spcAft>
                      </a:pPr>
                      <a:r>
                        <a:rPr lang="en-US" sz="2000" b="1" dirty="0">
                          <a:effectLst/>
                        </a:rPr>
                        <a:t>.001 &lt; p-value ≤ .01</a:t>
                      </a:r>
                      <a:endParaRPr lang="en-US" sz="1600" b="1" dirty="0">
                        <a:effectLst/>
                        <a:latin typeface="Calibri"/>
                        <a:ea typeface="Times New Roman"/>
                        <a:cs typeface="Cordia New"/>
                      </a:endParaRPr>
                    </a:p>
                  </a:txBody>
                  <a:tcPr marL="68580" marR="68580" marT="0" marB="0"/>
                </a:tc>
                <a:tc>
                  <a:txBody>
                    <a:bodyPr/>
                    <a:lstStyle/>
                    <a:p>
                      <a:pPr marL="0" marR="0" algn="ctr">
                        <a:lnSpc>
                          <a:spcPct val="115000"/>
                        </a:lnSpc>
                        <a:spcBef>
                          <a:spcPts val="0"/>
                        </a:spcBef>
                        <a:spcAft>
                          <a:spcPts val="0"/>
                        </a:spcAft>
                      </a:pPr>
                      <a:r>
                        <a:rPr lang="en-US" sz="2000" dirty="0">
                          <a:effectLst/>
                        </a:rPr>
                        <a:t>Significant at the 1 percent level</a:t>
                      </a:r>
                      <a:endParaRPr lang="en-US" sz="1600" dirty="0">
                        <a:effectLst/>
                        <a:latin typeface="Calibri"/>
                        <a:ea typeface="Times New Roman"/>
                        <a:cs typeface="Cordia New"/>
                      </a:endParaRPr>
                    </a:p>
                  </a:txBody>
                  <a:tcPr marL="68580" marR="68580" marT="0" marB="0"/>
                </a:tc>
                <a:tc>
                  <a:txBody>
                    <a:bodyPr/>
                    <a:lstStyle/>
                    <a:p>
                      <a:pPr marL="0" marR="0" algn="ctr">
                        <a:lnSpc>
                          <a:spcPct val="115000"/>
                        </a:lnSpc>
                        <a:spcBef>
                          <a:spcPts val="0"/>
                        </a:spcBef>
                        <a:spcAft>
                          <a:spcPts val="0"/>
                        </a:spcAft>
                      </a:pPr>
                      <a:r>
                        <a:rPr lang="en-US" sz="2000" dirty="0">
                          <a:effectLst/>
                        </a:rPr>
                        <a:t>Strong</a:t>
                      </a:r>
                    </a:p>
                    <a:p>
                      <a:pPr marL="0" marR="0" algn="ctr">
                        <a:lnSpc>
                          <a:spcPct val="115000"/>
                        </a:lnSpc>
                        <a:spcBef>
                          <a:spcPts val="0"/>
                        </a:spcBef>
                        <a:spcAft>
                          <a:spcPts val="0"/>
                        </a:spcAft>
                      </a:pPr>
                      <a:r>
                        <a:rPr lang="en-US" sz="2000" dirty="0">
                          <a:effectLst/>
                          <a:latin typeface="Calibri"/>
                          <a:ea typeface="Times New Roman"/>
                          <a:cs typeface="Cordia New"/>
                        </a:rPr>
                        <a:t>**</a:t>
                      </a:r>
                      <a:endParaRPr lang="en-US" sz="1600" dirty="0">
                        <a:effectLst/>
                        <a:latin typeface="Calibri"/>
                        <a:ea typeface="Times New Roman"/>
                        <a:cs typeface="Cordia New"/>
                      </a:endParaRPr>
                    </a:p>
                  </a:txBody>
                  <a:tcPr marL="68580" marR="68580" marT="0" marB="0"/>
                </a:tc>
                <a:extLst>
                  <a:ext uri="{0D108BD9-81ED-4DB2-BD59-A6C34878D82A}">
                    <a16:rowId xmlns:a16="http://schemas.microsoft.com/office/drawing/2014/main" xmlns="" val="10002"/>
                  </a:ext>
                </a:extLst>
              </a:tr>
              <a:tr h="1080120">
                <a:tc>
                  <a:txBody>
                    <a:bodyPr/>
                    <a:lstStyle/>
                    <a:p>
                      <a:pPr marL="0" marR="0" algn="ctr">
                        <a:lnSpc>
                          <a:spcPct val="115000"/>
                        </a:lnSpc>
                        <a:spcBef>
                          <a:spcPts val="0"/>
                        </a:spcBef>
                        <a:spcAft>
                          <a:spcPts val="0"/>
                        </a:spcAft>
                      </a:pPr>
                      <a:r>
                        <a:rPr lang="en-US" sz="2000" b="1" dirty="0">
                          <a:effectLst/>
                        </a:rPr>
                        <a:t>p-value ≤ .001</a:t>
                      </a:r>
                      <a:endParaRPr lang="en-US" sz="1600" b="1" dirty="0">
                        <a:effectLst/>
                        <a:latin typeface="Calibri"/>
                        <a:ea typeface="Times New Roman"/>
                        <a:cs typeface="Cordia New"/>
                      </a:endParaRPr>
                    </a:p>
                  </a:txBody>
                  <a:tcPr marL="68580" marR="68580" marT="0" marB="0"/>
                </a:tc>
                <a:tc>
                  <a:txBody>
                    <a:bodyPr/>
                    <a:lstStyle/>
                    <a:p>
                      <a:pPr marL="0" marR="0" algn="ctr">
                        <a:lnSpc>
                          <a:spcPct val="115000"/>
                        </a:lnSpc>
                        <a:spcBef>
                          <a:spcPts val="0"/>
                        </a:spcBef>
                        <a:spcAft>
                          <a:spcPts val="0"/>
                        </a:spcAft>
                      </a:pPr>
                      <a:r>
                        <a:rPr lang="en-US" sz="2000" dirty="0">
                          <a:effectLst/>
                        </a:rPr>
                        <a:t>Significant at the .1 percent level</a:t>
                      </a:r>
                      <a:endParaRPr lang="en-US" sz="1600" dirty="0">
                        <a:effectLst/>
                        <a:latin typeface="Calibri"/>
                        <a:ea typeface="Times New Roman"/>
                        <a:cs typeface="Cordia New"/>
                      </a:endParaRPr>
                    </a:p>
                  </a:txBody>
                  <a:tcPr marL="68580" marR="68580" marT="0" marB="0"/>
                </a:tc>
                <a:tc>
                  <a:txBody>
                    <a:bodyPr/>
                    <a:lstStyle/>
                    <a:p>
                      <a:pPr marL="0" marR="0" algn="ctr">
                        <a:lnSpc>
                          <a:spcPct val="115000"/>
                        </a:lnSpc>
                        <a:spcBef>
                          <a:spcPts val="0"/>
                        </a:spcBef>
                        <a:spcAft>
                          <a:spcPts val="0"/>
                        </a:spcAft>
                      </a:pPr>
                      <a:r>
                        <a:rPr lang="en-US" sz="2000" dirty="0">
                          <a:effectLst/>
                        </a:rPr>
                        <a:t>Strongest</a:t>
                      </a:r>
                    </a:p>
                    <a:p>
                      <a:pPr marL="0" marR="0" algn="ctr">
                        <a:lnSpc>
                          <a:spcPct val="115000"/>
                        </a:lnSpc>
                        <a:spcBef>
                          <a:spcPts val="0"/>
                        </a:spcBef>
                        <a:spcAft>
                          <a:spcPts val="0"/>
                        </a:spcAft>
                      </a:pPr>
                      <a:r>
                        <a:rPr lang="en-US" sz="2000" dirty="0">
                          <a:effectLst/>
                          <a:latin typeface="Calibri"/>
                          <a:ea typeface="Times New Roman"/>
                          <a:cs typeface="Cordia New"/>
                        </a:rPr>
                        <a:t>***</a:t>
                      </a:r>
                      <a:endParaRPr lang="en-US" sz="1600" dirty="0">
                        <a:effectLst/>
                        <a:latin typeface="Calibri"/>
                        <a:ea typeface="Times New Roman"/>
                        <a:cs typeface="Cordia New"/>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34926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860792" cy="1143000"/>
          </a:xfrm>
        </p:spPr>
        <p:txBody>
          <a:bodyPr>
            <a:normAutofit/>
          </a:bodyPr>
          <a:lstStyle/>
          <a:p>
            <a:r>
              <a:rPr lang="en-US" sz="2800" b="1" dirty="0"/>
              <a:t>Step 2: </a:t>
            </a:r>
            <a:r>
              <a:rPr lang="en-US" sz="2800" dirty="0"/>
              <a:t>Make a decision from statistical analysis</a:t>
            </a:r>
          </a:p>
        </p:txBody>
      </p:sp>
      <p:sp>
        <p:nvSpPr>
          <p:cNvPr id="3" name="Content Placeholder 2"/>
          <p:cNvSpPr>
            <a:spLocks noGrp="1"/>
          </p:cNvSpPr>
          <p:nvPr>
            <p:ph idx="1"/>
          </p:nvPr>
        </p:nvSpPr>
        <p:spPr>
          <a:xfrm>
            <a:off x="1187624" y="1447800"/>
            <a:ext cx="7776864" cy="5257800"/>
          </a:xfrm>
        </p:spPr>
        <p:txBody>
          <a:bodyPr>
            <a:normAutofit fontScale="85000" lnSpcReduction="20000"/>
          </a:bodyPr>
          <a:lstStyle/>
          <a:p>
            <a:r>
              <a:rPr lang="en-US" b="1" dirty="0"/>
              <a:t>Type I Error (False positive).</a:t>
            </a:r>
          </a:p>
          <a:p>
            <a:pPr lvl="1"/>
            <a:r>
              <a:rPr lang="en-US" dirty="0"/>
              <a:t>Your reject the null hypothesis when it is true in reality.</a:t>
            </a:r>
          </a:p>
          <a:p>
            <a:pPr lvl="1"/>
            <a:endParaRPr lang="en-US" dirty="0"/>
          </a:p>
          <a:p>
            <a:pPr lvl="2"/>
            <a:r>
              <a:rPr lang="en-US" sz="2800" dirty="0"/>
              <a:t>Just because a other people judge that a person is “guilty“ does not mean that a person is actually guilty in reality. </a:t>
            </a:r>
          </a:p>
          <a:p>
            <a:pPr lvl="1"/>
            <a:endParaRPr lang="en-US" dirty="0"/>
          </a:p>
          <a:p>
            <a:r>
              <a:rPr lang="en-US" b="1" dirty="0"/>
              <a:t>Type II Error (False negative).</a:t>
            </a:r>
          </a:p>
          <a:p>
            <a:pPr lvl="1"/>
            <a:r>
              <a:rPr lang="en-US" dirty="0"/>
              <a:t>You fail to reject the null hypothesis when it is false in reality.</a:t>
            </a:r>
          </a:p>
          <a:p>
            <a:pPr lvl="1"/>
            <a:endParaRPr lang="en-US" dirty="0"/>
          </a:p>
          <a:p>
            <a:pPr lvl="2"/>
            <a:r>
              <a:rPr lang="en-US" sz="2800" dirty="0"/>
              <a:t>Just because a other people judge that a person is “innocent“ does not mean that a person is actually innocent in reality. </a:t>
            </a:r>
          </a:p>
        </p:txBody>
      </p:sp>
    </p:spTree>
    <p:extLst>
      <p:ext uri="{BB962C8B-B14F-4D97-AF65-F5344CB8AC3E}">
        <p14:creationId xmlns:p14="http://schemas.microsoft.com/office/powerpoint/2010/main" val="1438322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Means comparison techniques</a:t>
            </a:r>
          </a:p>
        </p:txBody>
      </p:sp>
      <p:sp>
        <p:nvSpPr>
          <p:cNvPr id="5" name="Subtitle 4"/>
          <p:cNvSpPr>
            <a:spLocks noGrp="1"/>
          </p:cNvSpPr>
          <p:nvPr>
            <p:ph type="subTitle" idx="1"/>
          </p:nvPr>
        </p:nvSpPr>
        <p:spPr>
          <a:xfrm>
            <a:off x="1371600" y="2971800"/>
            <a:ext cx="7863840" cy="1752600"/>
          </a:xfrm>
        </p:spPr>
        <p:txBody>
          <a:bodyPr>
            <a:noAutofit/>
          </a:bodyPr>
          <a:lstStyle/>
          <a:p>
            <a:r>
              <a:rPr lang="en-US" sz="3600" dirty="0"/>
              <a:t>T-Test</a:t>
            </a:r>
          </a:p>
          <a:p>
            <a:r>
              <a:rPr lang="en-US" sz="3600" dirty="0"/>
              <a:t>One way analysis of variance (ANOVA)</a:t>
            </a:r>
          </a:p>
        </p:txBody>
      </p:sp>
    </p:spTree>
    <p:extLst>
      <p:ext uri="{BB962C8B-B14F-4D97-AF65-F5344CB8AC3E}">
        <p14:creationId xmlns:p14="http://schemas.microsoft.com/office/powerpoint/2010/main" val="2622302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Samples “T-test”</a:t>
            </a:r>
          </a:p>
        </p:txBody>
      </p:sp>
      <p:sp>
        <p:nvSpPr>
          <p:cNvPr id="3" name="Content Placeholder 2"/>
          <p:cNvSpPr>
            <a:spLocks noGrp="1"/>
          </p:cNvSpPr>
          <p:nvPr>
            <p:ph idx="1"/>
          </p:nvPr>
        </p:nvSpPr>
        <p:spPr/>
        <p:txBody>
          <a:bodyPr/>
          <a:lstStyle/>
          <a:p>
            <a:r>
              <a:rPr lang="en-US" dirty="0"/>
              <a:t>The Independent Samples t-test can be used to see if two means are different from each other when the two samples that the means are based on were taken from different individuals who have not been matched.</a:t>
            </a:r>
          </a:p>
        </p:txBody>
      </p:sp>
    </p:spTree>
    <p:extLst>
      <p:ext uri="{BB962C8B-B14F-4D97-AF65-F5344CB8AC3E}">
        <p14:creationId xmlns:p14="http://schemas.microsoft.com/office/powerpoint/2010/main" val="4042426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Samples “T-test”</a:t>
            </a:r>
          </a:p>
        </p:txBody>
      </p:sp>
      <p:sp>
        <p:nvSpPr>
          <p:cNvPr id="3" name="Content Placeholder 2"/>
          <p:cNvSpPr>
            <a:spLocks noGrp="1"/>
          </p:cNvSpPr>
          <p:nvPr>
            <p:ph idx="1"/>
          </p:nvPr>
        </p:nvSpPr>
        <p:spPr>
          <a:xfrm>
            <a:off x="1435608" y="1447800"/>
            <a:ext cx="7498080" cy="5181600"/>
          </a:xfrm>
        </p:spPr>
        <p:txBody>
          <a:bodyPr>
            <a:normAutofit fontScale="92500" lnSpcReduction="10000"/>
          </a:bodyPr>
          <a:lstStyle/>
          <a:p>
            <a:pPr marL="365760" lvl="2" indent="-283464">
              <a:spcBef>
                <a:spcPts val="600"/>
              </a:spcBef>
              <a:buClr>
                <a:schemeClr val="accent1"/>
              </a:buClr>
              <a:buSzPct val="80000"/>
              <a:buFont typeface="Wingdings 2"/>
              <a:buChar char=""/>
            </a:pPr>
            <a:r>
              <a:rPr lang="en-US" sz="3000" b="1" dirty="0"/>
              <a:t>Null hypothesis (H0):</a:t>
            </a:r>
          </a:p>
          <a:p>
            <a:pPr marL="576072" lvl="3" indent="-283464">
              <a:spcBef>
                <a:spcPts val="600"/>
              </a:spcBef>
              <a:buClr>
                <a:schemeClr val="accent1"/>
              </a:buClr>
              <a:buSzPct val="80000"/>
              <a:buFont typeface="Wingdings 2"/>
              <a:buChar char=""/>
            </a:pPr>
            <a:r>
              <a:rPr lang="en-US" sz="2800" dirty="0"/>
              <a:t>Mean Salary of </a:t>
            </a:r>
            <a:r>
              <a:rPr lang="en-US" sz="2800" dirty="0">
                <a:solidFill>
                  <a:srgbClr val="FF0000"/>
                </a:solidFill>
              </a:rPr>
              <a:t>Male</a:t>
            </a:r>
            <a:r>
              <a:rPr lang="en-US" sz="2800" dirty="0"/>
              <a:t> = Mean Salary of </a:t>
            </a:r>
            <a:r>
              <a:rPr lang="en-US" sz="2800" dirty="0">
                <a:solidFill>
                  <a:srgbClr val="FF0000"/>
                </a:solidFill>
              </a:rPr>
              <a:t>Female</a:t>
            </a:r>
          </a:p>
          <a:p>
            <a:pPr marL="365760" lvl="2" indent="-283464">
              <a:spcBef>
                <a:spcPts val="600"/>
              </a:spcBef>
              <a:buClr>
                <a:schemeClr val="accent1"/>
              </a:buClr>
              <a:buSzPct val="80000"/>
              <a:buFont typeface="Wingdings 2"/>
              <a:buChar char=""/>
            </a:pPr>
            <a:endParaRPr lang="en-US" sz="3000" dirty="0"/>
          </a:p>
          <a:p>
            <a:pPr marL="365760" lvl="2" indent="-283464">
              <a:spcBef>
                <a:spcPts val="600"/>
              </a:spcBef>
              <a:buClr>
                <a:schemeClr val="accent1"/>
              </a:buClr>
              <a:buSzPct val="80000"/>
              <a:buFont typeface="Wingdings 2"/>
              <a:buChar char=""/>
            </a:pPr>
            <a:r>
              <a:rPr lang="en-US" sz="3000" b="1" dirty="0"/>
              <a:t>Alternative hypothesis (Ha):</a:t>
            </a:r>
          </a:p>
          <a:p>
            <a:pPr marL="576072" lvl="3" indent="-283464">
              <a:spcBef>
                <a:spcPts val="600"/>
              </a:spcBef>
              <a:buClr>
                <a:schemeClr val="accent1"/>
              </a:buClr>
              <a:buSzPct val="80000"/>
              <a:buFont typeface="Wingdings 2"/>
              <a:buChar char=""/>
            </a:pPr>
            <a:r>
              <a:rPr lang="en-US" sz="2800" dirty="0"/>
              <a:t>Mean Salary of Male ≠ Mean Salary of Female</a:t>
            </a:r>
          </a:p>
          <a:p>
            <a:pPr marL="777240" lvl="4" indent="-283464">
              <a:spcBef>
                <a:spcPts val="600"/>
              </a:spcBef>
              <a:buClr>
                <a:schemeClr val="accent1"/>
              </a:buClr>
              <a:buSzPct val="80000"/>
              <a:buFont typeface="Wingdings 2"/>
              <a:buChar char=""/>
            </a:pPr>
            <a:r>
              <a:rPr lang="en-US" sz="2400" dirty="0"/>
              <a:t>Mean Salary of </a:t>
            </a:r>
            <a:r>
              <a:rPr lang="en-US" sz="2400" dirty="0">
                <a:solidFill>
                  <a:srgbClr val="FF0000"/>
                </a:solidFill>
              </a:rPr>
              <a:t>Male</a:t>
            </a:r>
            <a:r>
              <a:rPr lang="en-US" sz="2400" dirty="0"/>
              <a:t> &gt; Mean Salary of </a:t>
            </a:r>
            <a:r>
              <a:rPr lang="en-US" sz="2400" dirty="0">
                <a:solidFill>
                  <a:srgbClr val="FF0000"/>
                </a:solidFill>
              </a:rPr>
              <a:t>Female</a:t>
            </a:r>
          </a:p>
          <a:p>
            <a:pPr marL="777240" lvl="4" indent="-283464">
              <a:spcBef>
                <a:spcPts val="600"/>
              </a:spcBef>
              <a:buClr>
                <a:schemeClr val="accent1"/>
              </a:buClr>
              <a:buSzPct val="80000"/>
              <a:buFont typeface="Wingdings 2"/>
              <a:buChar char=""/>
            </a:pPr>
            <a:r>
              <a:rPr lang="en-US" sz="2400" dirty="0"/>
              <a:t>Mean Salary of </a:t>
            </a:r>
            <a:r>
              <a:rPr lang="en-US" sz="2400" dirty="0">
                <a:solidFill>
                  <a:srgbClr val="FF0000"/>
                </a:solidFill>
              </a:rPr>
              <a:t>Male</a:t>
            </a:r>
            <a:r>
              <a:rPr lang="en-US" sz="2400" dirty="0"/>
              <a:t> &lt; Mean Salary of </a:t>
            </a:r>
            <a:r>
              <a:rPr lang="en-US" sz="2400" dirty="0">
                <a:solidFill>
                  <a:srgbClr val="FF0000"/>
                </a:solidFill>
              </a:rPr>
              <a:t>Female</a:t>
            </a:r>
          </a:p>
          <a:p>
            <a:pPr marL="365760" lvl="1" indent="-283464">
              <a:spcBef>
                <a:spcPts val="600"/>
              </a:spcBef>
              <a:buSzPct val="80000"/>
              <a:buFont typeface="Wingdings 2"/>
              <a:buChar char=""/>
            </a:pPr>
            <a:endParaRPr lang="en-US" dirty="0"/>
          </a:p>
          <a:p>
            <a:pPr marL="365760" lvl="1" indent="-283464">
              <a:spcBef>
                <a:spcPts val="600"/>
              </a:spcBef>
              <a:buSzPct val="80000"/>
              <a:buFont typeface="Wingdings 2"/>
              <a:buChar char=""/>
            </a:pPr>
            <a:r>
              <a:rPr lang="en-US" dirty="0"/>
              <a:t>If the p-value from the T-test is &lt;0.05, then</a:t>
            </a:r>
          </a:p>
          <a:p>
            <a:pPr marL="612648" lvl="2" indent="-283464">
              <a:spcBef>
                <a:spcPts val="600"/>
              </a:spcBef>
              <a:buSzPct val="80000"/>
              <a:buFont typeface="Wingdings 2"/>
              <a:buChar char=""/>
            </a:pPr>
            <a:r>
              <a:rPr lang="en-US" dirty="0"/>
              <a:t>Reject H0 (Means of salary of Male </a:t>
            </a:r>
            <a:r>
              <a:rPr lang="en-US" dirty="0" err="1"/>
              <a:t>vs</a:t>
            </a:r>
            <a:r>
              <a:rPr lang="en-US" dirty="0"/>
              <a:t> Female are different)</a:t>
            </a:r>
          </a:p>
          <a:p>
            <a:pPr marL="365760" lvl="1" indent="-283464">
              <a:spcBef>
                <a:spcPts val="600"/>
              </a:spcBef>
              <a:buSzPct val="80000"/>
              <a:buFont typeface="Wingdings 2"/>
              <a:buChar char=""/>
            </a:pPr>
            <a:r>
              <a:rPr lang="en-US" dirty="0"/>
              <a:t>If the p-value from the T-test is &gt;0.05, then</a:t>
            </a:r>
          </a:p>
          <a:p>
            <a:pPr marL="612648" lvl="2" indent="-283464">
              <a:spcBef>
                <a:spcPts val="600"/>
              </a:spcBef>
              <a:buSzPct val="80000"/>
              <a:buFont typeface="Wingdings 2"/>
              <a:buChar char=""/>
            </a:pPr>
            <a:r>
              <a:rPr lang="en-US" dirty="0"/>
              <a:t>Fail to reject H0 (Means are not different)</a:t>
            </a:r>
          </a:p>
          <a:p>
            <a:pPr marL="612648" lvl="2" indent="-283464">
              <a:spcBef>
                <a:spcPts val="600"/>
              </a:spcBef>
              <a:buSzPct val="80000"/>
              <a:buFont typeface="Wingdings 2"/>
              <a:buChar char=""/>
            </a:pPr>
            <a:endParaRPr lang="en-US" dirty="0"/>
          </a:p>
          <a:p>
            <a:pPr marL="365760" lvl="1" indent="-283464">
              <a:spcBef>
                <a:spcPts val="600"/>
              </a:spcBef>
              <a:buSzPct val="80000"/>
              <a:buFont typeface="Wingdings 2"/>
              <a:buChar char=""/>
            </a:pPr>
            <a:endParaRPr lang="en-US" dirty="0"/>
          </a:p>
          <a:p>
            <a:endParaRPr lang="en-US" dirty="0"/>
          </a:p>
        </p:txBody>
      </p:sp>
    </p:spTree>
    <p:extLst>
      <p:ext uri="{BB962C8B-B14F-4D97-AF65-F5344CB8AC3E}">
        <p14:creationId xmlns:p14="http://schemas.microsoft.com/office/powerpoint/2010/main" val="1790054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Samples “T-test”</a:t>
            </a:r>
          </a:p>
        </p:txBody>
      </p:sp>
      <p:sp>
        <p:nvSpPr>
          <p:cNvPr id="3" name="Content Placeholder 2"/>
          <p:cNvSpPr>
            <a:spLocks noGrp="1"/>
          </p:cNvSpPr>
          <p:nvPr>
            <p:ph idx="1"/>
          </p:nvPr>
        </p:nvSpPr>
        <p:spPr>
          <a:xfrm>
            <a:off x="1435608" y="1447800"/>
            <a:ext cx="7498080" cy="5410200"/>
          </a:xfrm>
        </p:spPr>
        <p:txBody>
          <a:bodyPr>
            <a:normAutofit fontScale="77500" lnSpcReduction="20000"/>
          </a:bodyPr>
          <a:lstStyle/>
          <a:p>
            <a:r>
              <a:rPr lang="en-US" dirty="0"/>
              <a:t>The t-test assumes that “the variability of each group is approximately equal”.</a:t>
            </a:r>
          </a:p>
          <a:p>
            <a:endParaRPr lang="en-US" dirty="0"/>
          </a:p>
          <a:p>
            <a:r>
              <a:rPr lang="en-US" dirty="0"/>
              <a:t>"</a:t>
            </a:r>
            <a:r>
              <a:rPr lang="en-US" dirty="0" err="1"/>
              <a:t>Levene's</a:t>
            </a:r>
            <a:r>
              <a:rPr lang="en-US" dirty="0"/>
              <a:t> Test for Equality of Variances" tell us whether an assumption of the t-test has been met.</a:t>
            </a:r>
          </a:p>
          <a:p>
            <a:endParaRPr lang="en-US" dirty="0"/>
          </a:p>
          <a:p>
            <a:pPr lvl="1"/>
            <a:r>
              <a:rPr lang="en-US" b="1" dirty="0"/>
              <a:t>Null hypothesis (H0): </a:t>
            </a:r>
            <a:r>
              <a:rPr lang="en-US" dirty="0"/>
              <a:t>The variability of the two groups is </a:t>
            </a:r>
            <a:r>
              <a:rPr lang="en-US" u="sng" dirty="0"/>
              <a:t>equal</a:t>
            </a:r>
            <a:r>
              <a:rPr lang="en-US" dirty="0"/>
              <a:t> (Variance </a:t>
            </a:r>
            <a:r>
              <a:rPr lang="en-US" baseline="-25000" dirty="0"/>
              <a:t>Group A</a:t>
            </a:r>
            <a:r>
              <a:rPr lang="en-US" dirty="0"/>
              <a:t>= Variance</a:t>
            </a:r>
            <a:r>
              <a:rPr lang="en-US" baseline="-25000" dirty="0"/>
              <a:t> Group B</a:t>
            </a:r>
            <a:r>
              <a:rPr lang="en-US" dirty="0"/>
              <a:t>)</a:t>
            </a:r>
          </a:p>
          <a:p>
            <a:pPr lvl="1"/>
            <a:endParaRPr lang="en-US" dirty="0"/>
          </a:p>
          <a:p>
            <a:pPr lvl="1"/>
            <a:r>
              <a:rPr lang="en-US" b="1" dirty="0"/>
              <a:t>Alternative hypothesis (Ha): </a:t>
            </a:r>
            <a:r>
              <a:rPr lang="en-US" dirty="0"/>
              <a:t>The variability of the two groups is </a:t>
            </a:r>
            <a:r>
              <a:rPr lang="en-US" u="sng" dirty="0"/>
              <a:t>unequal</a:t>
            </a:r>
            <a:r>
              <a:rPr lang="en-US" dirty="0"/>
              <a:t> (Variance </a:t>
            </a:r>
            <a:r>
              <a:rPr lang="en-US" baseline="-25000" dirty="0"/>
              <a:t>Group A</a:t>
            </a:r>
            <a:r>
              <a:rPr lang="en-US" dirty="0"/>
              <a:t> ≠ Variance</a:t>
            </a:r>
            <a:r>
              <a:rPr lang="en-US" baseline="-25000" dirty="0"/>
              <a:t> Group B</a:t>
            </a:r>
            <a:r>
              <a:rPr lang="en-US" dirty="0"/>
              <a:t>)</a:t>
            </a:r>
          </a:p>
          <a:p>
            <a:pPr lvl="1"/>
            <a:endParaRPr lang="en-US" dirty="0"/>
          </a:p>
          <a:p>
            <a:pPr lvl="1"/>
            <a:endParaRPr lang="en-US" dirty="0"/>
          </a:p>
          <a:p>
            <a:pPr lvl="1"/>
            <a:r>
              <a:rPr lang="en-US" dirty="0"/>
              <a:t>The p-value of the </a:t>
            </a:r>
            <a:r>
              <a:rPr lang="en-US" dirty="0" err="1"/>
              <a:t>Levene's</a:t>
            </a:r>
            <a:r>
              <a:rPr lang="en-US" dirty="0"/>
              <a:t> Test should be &gt;0.05 to satisfy the </a:t>
            </a:r>
            <a:r>
              <a:rPr lang="en-US" dirty="0" err="1"/>
              <a:t>Levene's</a:t>
            </a:r>
            <a:r>
              <a:rPr lang="en-US" dirty="0"/>
              <a:t> Test for Equality of Variances</a:t>
            </a:r>
          </a:p>
          <a:p>
            <a:pPr lvl="1"/>
            <a:endParaRPr lang="en-US" dirty="0"/>
          </a:p>
        </p:txBody>
      </p:sp>
    </p:spTree>
    <p:extLst>
      <p:ext uri="{BB962C8B-B14F-4D97-AF65-F5344CB8AC3E}">
        <p14:creationId xmlns:p14="http://schemas.microsoft.com/office/powerpoint/2010/main" val="2991740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Samples “T-test”</a:t>
            </a:r>
          </a:p>
        </p:txBody>
      </p:sp>
      <p:pic>
        <p:nvPicPr>
          <p:cNvPr id="1026" name="Picture 2"/>
          <p:cNvPicPr>
            <a:picLocks noChangeAspect="1" noChangeArrowheads="1"/>
          </p:cNvPicPr>
          <p:nvPr/>
        </p:nvPicPr>
        <p:blipFill>
          <a:blip r:embed="rId2"/>
          <a:srcRect/>
          <a:stretch>
            <a:fillRect/>
          </a:stretch>
        </p:blipFill>
        <p:spPr bwMode="auto">
          <a:xfrm>
            <a:off x="1142976" y="1428736"/>
            <a:ext cx="7691753" cy="5072098"/>
          </a:xfrm>
          <a:prstGeom prst="rect">
            <a:avLst/>
          </a:prstGeom>
          <a:noFill/>
          <a:ln w="9525">
            <a:noFill/>
            <a:miter lim="800000"/>
            <a:headEnd/>
            <a:tailEnd/>
          </a:ln>
          <a:effectLst/>
        </p:spPr>
      </p:pic>
    </p:spTree>
    <p:extLst>
      <p:ext uri="{BB962C8B-B14F-4D97-AF65-F5344CB8AC3E}">
        <p14:creationId xmlns:p14="http://schemas.microsoft.com/office/powerpoint/2010/main" val="2991740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Samples “T-test”</a:t>
            </a:r>
          </a:p>
        </p:txBody>
      </p:sp>
      <p:pic>
        <p:nvPicPr>
          <p:cNvPr id="2050" name="Picture 2"/>
          <p:cNvPicPr>
            <a:picLocks noChangeAspect="1" noChangeArrowheads="1"/>
          </p:cNvPicPr>
          <p:nvPr/>
        </p:nvPicPr>
        <p:blipFill>
          <a:blip r:embed="rId2"/>
          <a:srcRect/>
          <a:stretch>
            <a:fillRect/>
          </a:stretch>
        </p:blipFill>
        <p:spPr bwMode="auto">
          <a:xfrm>
            <a:off x="1214414" y="1357298"/>
            <a:ext cx="6915150" cy="28575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15008" y="4357694"/>
            <a:ext cx="2857520" cy="2309829"/>
          </a:xfrm>
          <a:prstGeom prst="rect">
            <a:avLst/>
          </a:prstGeom>
          <a:noFill/>
          <a:ln w="9525">
            <a:noFill/>
            <a:miter lim="800000"/>
            <a:headEnd/>
            <a:tailEnd/>
          </a:ln>
          <a:effectLst/>
        </p:spPr>
      </p:pic>
      <p:sp>
        <p:nvSpPr>
          <p:cNvPr id="6" name="TextBox 5"/>
          <p:cNvSpPr txBox="1"/>
          <p:nvPr/>
        </p:nvSpPr>
        <p:spPr>
          <a:xfrm>
            <a:off x="1643042" y="5000636"/>
            <a:ext cx="3895490" cy="369332"/>
          </a:xfrm>
          <a:prstGeom prst="rect">
            <a:avLst/>
          </a:prstGeom>
          <a:noFill/>
        </p:spPr>
        <p:txBody>
          <a:bodyPr wrap="none" rtlCol="0">
            <a:spAutoFit/>
          </a:bodyPr>
          <a:lstStyle/>
          <a:p>
            <a:r>
              <a:rPr lang="en-US" dirty="0"/>
              <a:t>We earlier set Male = 1 and Female = 0</a:t>
            </a:r>
            <a:endParaRPr lang="th-TH" dirty="0"/>
          </a:p>
        </p:txBody>
      </p:sp>
    </p:spTree>
    <p:extLst>
      <p:ext uri="{BB962C8B-B14F-4D97-AF65-F5344CB8AC3E}">
        <p14:creationId xmlns:p14="http://schemas.microsoft.com/office/powerpoint/2010/main" val="2991740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Samples “T-test”</a:t>
            </a:r>
          </a:p>
        </p:txBody>
      </p:sp>
      <p:pic>
        <p:nvPicPr>
          <p:cNvPr id="3074" name="Picture 2"/>
          <p:cNvPicPr>
            <a:picLocks noChangeAspect="1" noChangeArrowheads="1"/>
          </p:cNvPicPr>
          <p:nvPr/>
        </p:nvPicPr>
        <p:blipFill>
          <a:blip r:embed="rId2"/>
          <a:srcRect/>
          <a:stretch>
            <a:fillRect/>
          </a:stretch>
        </p:blipFill>
        <p:spPr bwMode="auto">
          <a:xfrm>
            <a:off x="1691680" y="1212048"/>
            <a:ext cx="4781550" cy="10382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78747" y="2264233"/>
            <a:ext cx="8965253" cy="1685924"/>
          </a:xfrm>
          <a:prstGeom prst="rect">
            <a:avLst/>
          </a:prstGeom>
          <a:noFill/>
          <a:ln w="9525">
            <a:noFill/>
            <a:miter lim="800000"/>
            <a:headEnd/>
            <a:tailEnd/>
          </a:ln>
          <a:effectLst/>
        </p:spPr>
      </p:pic>
      <p:sp>
        <p:nvSpPr>
          <p:cNvPr id="9" name="ลูกศรขึ้น 8"/>
          <p:cNvSpPr/>
          <p:nvPr/>
        </p:nvSpPr>
        <p:spPr>
          <a:xfrm>
            <a:off x="2928926" y="3764431"/>
            <a:ext cx="857256" cy="456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ลูกศรขึ้น 9"/>
          <p:cNvSpPr/>
          <p:nvPr/>
        </p:nvSpPr>
        <p:spPr>
          <a:xfrm>
            <a:off x="5143504" y="3764431"/>
            <a:ext cx="857256" cy="456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TextBox 10"/>
          <p:cNvSpPr txBox="1"/>
          <p:nvPr/>
        </p:nvSpPr>
        <p:spPr>
          <a:xfrm>
            <a:off x="1071538" y="4223040"/>
            <a:ext cx="4143404" cy="1569660"/>
          </a:xfrm>
          <a:prstGeom prst="rect">
            <a:avLst/>
          </a:prstGeom>
          <a:noFill/>
        </p:spPr>
        <p:txBody>
          <a:bodyPr wrap="square" rtlCol="0">
            <a:spAutoFit/>
          </a:bodyPr>
          <a:lstStyle/>
          <a:p>
            <a:r>
              <a:rPr lang="en-US" sz="1600" dirty="0"/>
              <a:t>Significant level of the </a:t>
            </a:r>
            <a:r>
              <a:rPr lang="en-US" sz="1600" dirty="0" err="1"/>
              <a:t>Levene’s</a:t>
            </a:r>
            <a:r>
              <a:rPr lang="en-US" sz="1600" dirty="0"/>
              <a:t> test</a:t>
            </a:r>
          </a:p>
          <a:p>
            <a:endParaRPr lang="en-US" sz="1600" dirty="0"/>
          </a:p>
          <a:p>
            <a:r>
              <a:rPr lang="en-US" sz="1600" dirty="0"/>
              <a:t>If it is </a:t>
            </a:r>
            <a:r>
              <a:rPr lang="en-US" sz="1600" dirty="0" smtClean="0"/>
              <a:t>&gt; </a:t>
            </a:r>
            <a:r>
              <a:rPr lang="en-US" sz="1600" dirty="0"/>
              <a:t>than 0.05, use the results</a:t>
            </a:r>
          </a:p>
          <a:p>
            <a:r>
              <a:rPr lang="en-US" sz="1600" dirty="0"/>
              <a:t>from the row “Equal variances assumed”</a:t>
            </a:r>
          </a:p>
          <a:p>
            <a:r>
              <a:rPr lang="en-US" sz="1600" dirty="0"/>
              <a:t>If it is </a:t>
            </a:r>
            <a:r>
              <a:rPr lang="en-US" sz="1600" dirty="0" smtClean="0"/>
              <a:t>&lt; 0.05, </a:t>
            </a:r>
            <a:r>
              <a:rPr lang="en-US" sz="1600" dirty="0"/>
              <a:t>use the results</a:t>
            </a:r>
          </a:p>
          <a:p>
            <a:r>
              <a:rPr lang="en-US" sz="1600" dirty="0"/>
              <a:t>from the row “Equal variances not assumed”</a:t>
            </a:r>
          </a:p>
        </p:txBody>
      </p:sp>
      <p:sp>
        <p:nvSpPr>
          <p:cNvPr id="13" name="TextBox 12"/>
          <p:cNvSpPr txBox="1"/>
          <p:nvPr/>
        </p:nvSpPr>
        <p:spPr>
          <a:xfrm>
            <a:off x="5143504" y="4221088"/>
            <a:ext cx="4000496" cy="1815882"/>
          </a:xfrm>
          <a:prstGeom prst="rect">
            <a:avLst/>
          </a:prstGeom>
          <a:noFill/>
        </p:spPr>
        <p:txBody>
          <a:bodyPr wrap="square" rtlCol="0">
            <a:spAutoFit/>
          </a:bodyPr>
          <a:lstStyle/>
          <a:p>
            <a:r>
              <a:rPr lang="en-US" sz="1600" dirty="0"/>
              <a:t>Significant level of the t-test</a:t>
            </a:r>
          </a:p>
          <a:p>
            <a:endParaRPr lang="en-US" sz="1600" dirty="0"/>
          </a:p>
          <a:p>
            <a:r>
              <a:rPr lang="en-US" sz="1600" dirty="0"/>
              <a:t>P-value &lt; 0.05: </a:t>
            </a:r>
            <a:r>
              <a:rPr lang="en-US" sz="1600" dirty="0" smtClean="0"/>
              <a:t>means </a:t>
            </a:r>
            <a:r>
              <a:rPr lang="en-US" sz="1600" dirty="0"/>
              <a:t>difference </a:t>
            </a:r>
            <a:r>
              <a:rPr lang="en-US" sz="1600" dirty="0" smtClean="0"/>
              <a:t>is  </a:t>
            </a:r>
            <a:r>
              <a:rPr lang="en-US" sz="1600" dirty="0"/>
              <a:t>	        </a:t>
            </a:r>
            <a:br>
              <a:rPr lang="en-US" sz="1600" dirty="0"/>
            </a:br>
            <a:r>
              <a:rPr lang="en-US" sz="1600" dirty="0"/>
              <a:t>                      statistically significant.</a:t>
            </a:r>
          </a:p>
          <a:p>
            <a:r>
              <a:rPr lang="en-US" sz="1600" dirty="0"/>
              <a:t>P-value &gt; 0.05: </a:t>
            </a:r>
            <a:r>
              <a:rPr lang="en-US" sz="1600" dirty="0" smtClean="0"/>
              <a:t>means </a:t>
            </a:r>
            <a:r>
              <a:rPr lang="en-US" sz="1600" dirty="0"/>
              <a:t>difference </a:t>
            </a:r>
            <a:r>
              <a:rPr lang="en-US" sz="1600" dirty="0" smtClean="0"/>
              <a:t>is </a:t>
            </a:r>
            <a:r>
              <a:rPr lang="en-US" sz="1600" dirty="0"/>
              <a:t>NOT	        </a:t>
            </a:r>
            <a:br>
              <a:rPr lang="en-US" sz="1600" dirty="0"/>
            </a:br>
            <a:r>
              <a:rPr lang="en-US" sz="1600" dirty="0"/>
              <a:t>                      statistically significant.</a:t>
            </a:r>
          </a:p>
          <a:p>
            <a:endParaRPr lang="en-US" sz="1600" dirty="0"/>
          </a:p>
        </p:txBody>
      </p:sp>
      <p:sp>
        <p:nvSpPr>
          <p:cNvPr id="3" name="TextBox 2">
            <a:extLst>
              <a:ext uri="{FF2B5EF4-FFF2-40B4-BE49-F238E27FC236}">
                <a16:creationId xmlns:a16="http://schemas.microsoft.com/office/drawing/2014/main" xmlns="" id="{DC05A799-605D-46F5-9BA8-23B30C74877A}"/>
              </a:ext>
            </a:extLst>
          </p:cNvPr>
          <p:cNvSpPr txBox="1"/>
          <p:nvPr/>
        </p:nvSpPr>
        <p:spPr>
          <a:xfrm>
            <a:off x="1187624" y="5949280"/>
            <a:ext cx="7867538" cy="923330"/>
          </a:xfrm>
          <a:prstGeom prst="rect">
            <a:avLst/>
          </a:prstGeom>
          <a:noFill/>
        </p:spPr>
        <p:txBody>
          <a:bodyPr wrap="none" rtlCol="0">
            <a:spAutoFit/>
          </a:bodyPr>
          <a:lstStyle/>
          <a:p>
            <a:r>
              <a:rPr lang="en-US" b="1" dirty="0"/>
              <a:t>Conclusion: </a:t>
            </a:r>
            <a:r>
              <a:rPr lang="en-US" dirty="0"/>
              <a:t>Although males earned more salary than female by 10,206 THB, this </a:t>
            </a:r>
            <a:br>
              <a:rPr lang="en-US" dirty="0"/>
            </a:br>
            <a:r>
              <a:rPr lang="en-US" dirty="0"/>
              <a:t>                    mean difference is </a:t>
            </a:r>
            <a:r>
              <a:rPr lang="en-US" u="sng" dirty="0"/>
              <a:t>NOT statistically supported. </a:t>
            </a:r>
            <a:endParaRPr lang="en-US" dirty="0"/>
          </a:p>
          <a:p>
            <a:r>
              <a:rPr lang="en-US" dirty="0"/>
              <a:t>This result can’t be confirmed by significant testing</a:t>
            </a:r>
          </a:p>
        </p:txBody>
      </p:sp>
    </p:spTree>
    <p:extLst>
      <p:ext uri="{BB962C8B-B14F-4D97-AF65-F5344CB8AC3E}">
        <p14:creationId xmlns:p14="http://schemas.microsoft.com/office/powerpoint/2010/main" val="29917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sp>
        <p:nvSpPr>
          <p:cNvPr id="3" name="Content Placeholder 2"/>
          <p:cNvSpPr>
            <a:spLocks noGrp="1"/>
          </p:cNvSpPr>
          <p:nvPr>
            <p:ph idx="1"/>
          </p:nvPr>
        </p:nvSpPr>
        <p:spPr>
          <a:xfrm>
            <a:off x="1435608" y="1447800"/>
            <a:ext cx="7498080" cy="5181600"/>
          </a:xfrm>
        </p:spPr>
        <p:txBody>
          <a:bodyPr>
            <a:normAutofit/>
          </a:bodyPr>
          <a:lstStyle/>
          <a:p>
            <a:r>
              <a:rPr lang="en-US" dirty="0"/>
              <a:t>The one way analysis of variance (ANOVA) is an inferential statistical test that allows you to test if any of several means are different from each other.</a:t>
            </a:r>
          </a:p>
          <a:p>
            <a:endParaRPr lang="en-US" dirty="0"/>
          </a:p>
          <a:p>
            <a:r>
              <a:rPr lang="en-US" dirty="0"/>
              <a:t>ANOVA is used when you want to compare means among 3 or more groups.</a:t>
            </a:r>
          </a:p>
        </p:txBody>
      </p:sp>
    </p:spTree>
    <p:extLst>
      <p:ext uri="{BB962C8B-B14F-4D97-AF65-F5344CB8AC3E}">
        <p14:creationId xmlns:p14="http://schemas.microsoft.com/office/powerpoint/2010/main" val="265100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descriptive statistics</a:t>
            </a:r>
          </a:p>
        </p:txBody>
      </p:sp>
      <p:sp>
        <p:nvSpPr>
          <p:cNvPr id="3" name="Content Placeholder 2"/>
          <p:cNvSpPr>
            <a:spLocks noGrp="1"/>
          </p:cNvSpPr>
          <p:nvPr>
            <p:ph idx="1"/>
          </p:nvPr>
        </p:nvSpPr>
        <p:spPr/>
        <p:txBody>
          <a:bodyPr/>
          <a:lstStyle/>
          <a:p>
            <a:r>
              <a:rPr lang="en-US" dirty="0"/>
              <a:t>If the variable is measured using</a:t>
            </a:r>
            <a:br>
              <a:rPr lang="en-US" dirty="0"/>
            </a:br>
            <a:r>
              <a:rPr lang="en-US" dirty="0"/>
              <a:t>“ratio scale</a:t>
            </a:r>
            <a:r>
              <a:rPr lang="en-US" dirty="0" smtClean="0"/>
              <a:t>” (fill in a real number),</a:t>
            </a:r>
            <a:r>
              <a:rPr lang="en-US" dirty="0"/>
              <a:t/>
            </a:r>
            <a:br>
              <a:rPr lang="en-US" dirty="0"/>
            </a:br>
            <a:r>
              <a:rPr lang="en-US" dirty="0"/>
              <a:t>	report: </a:t>
            </a:r>
            <a:r>
              <a:rPr lang="en-US" u="sng" dirty="0"/>
              <a:t>Mean</a:t>
            </a:r>
            <a:r>
              <a:rPr lang="en-US" dirty="0"/>
              <a:t> and </a:t>
            </a:r>
            <a:r>
              <a:rPr lang="en-US" u="sng" dirty="0"/>
              <a:t>Standard deviation</a:t>
            </a:r>
          </a:p>
          <a:p>
            <a:pPr lvl="1"/>
            <a:endParaRPr lang="en-US" dirty="0"/>
          </a:p>
          <a:p>
            <a:r>
              <a:rPr lang="en-US" dirty="0"/>
              <a:t>If the variable is measured using</a:t>
            </a:r>
            <a:br>
              <a:rPr lang="en-US" dirty="0"/>
            </a:br>
            <a:r>
              <a:rPr lang="en-US" dirty="0"/>
              <a:t>“nominal scale” or “ordinal scale</a:t>
            </a:r>
            <a:r>
              <a:rPr lang="en-US" dirty="0" smtClean="0"/>
              <a:t>”, </a:t>
            </a:r>
            <a:br>
              <a:rPr lang="en-US" dirty="0" smtClean="0"/>
            </a:br>
            <a:r>
              <a:rPr lang="en-US" dirty="0" smtClean="0"/>
              <a:t>(grouping categories, ranges </a:t>
            </a:r>
            <a:r>
              <a:rPr lang="en-US" dirty="0"/>
              <a:t>of numbers, , or choices) </a:t>
            </a:r>
            <a:r>
              <a:rPr lang="en-US" dirty="0"/>
              <a:t/>
            </a:r>
            <a:br>
              <a:rPr lang="en-US" dirty="0"/>
            </a:br>
            <a:r>
              <a:rPr lang="en-US" dirty="0"/>
              <a:t>	report: </a:t>
            </a:r>
            <a:r>
              <a:rPr lang="en-US" u="sng" dirty="0"/>
              <a:t>Frequency</a:t>
            </a:r>
            <a:r>
              <a:rPr lang="en-US" dirty="0"/>
              <a:t> and </a:t>
            </a:r>
            <a:r>
              <a:rPr lang="en-US" u="sng" dirty="0"/>
              <a:t>Percentage</a:t>
            </a:r>
          </a:p>
          <a:p>
            <a:pPr lvl="1"/>
            <a:endParaRPr lang="en-US" dirty="0"/>
          </a:p>
        </p:txBody>
      </p:sp>
    </p:spTree>
    <p:extLst>
      <p:ext uri="{BB962C8B-B14F-4D97-AF65-F5344CB8AC3E}">
        <p14:creationId xmlns:p14="http://schemas.microsoft.com/office/powerpoint/2010/main" val="619612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sp>
        <p:nvSpPr>
          <p:cNvPr id="3" name="Content Placeholder 2"/>
          <p:cNvSpPr>
            <a:spLocks noGrp="1"/>
          </p:cNvSpPr>
          <p:nvPr>
            <p:ph idx="1"/>
          </p:nvPr>
        </p:nvSpPr>
        <p:spPr>
          <a:xfrm>
            <a:off x="1435608" y="1447800"/>
            <a:ext cx="7498080" cy="5410200"/>
          </a:xfrm>
        </p:spPr>
        <p:txBody>
          <a:bodyPr>
            <a:normAutofit fontScale="77500" lnSpcReduction="20000"/>
          </a:bodyPr>
          <a:lstStyle/>
          <a:p>
            <a:r>
              <a:rPr lang="en-US" dirty="0"/>
              <a:t>The ANOVA assumes that “the variability of each group is approximately equal”.</a:t>
            </a:r>
          </a:p>
          <a:p>
            <a:endParaRPr lang="en-US" dirty="0"/>
          </a:p>
          <a:p>
            <a:r>
              <a:rPr lang="en-US" dirty="0"/>
              <a:t>"Test of Homogeneity of Variances" tell us whether an assumption of the ANOVA has been met.</a:t>
            </a:r>
          </a:p>
          <a:p>
            <a:endParaRPr lang="en-US" dirty="0"/>
          </a:p>
          <a:p>
            <a:pPr lvl="1"/>
            <a:r>
              <a:rPr lang="en-US" b="1" dirty="0"/>
              <a:t>Null hypothesis (H0): </a:t>
            </a:r>
            <a:r>
              <a:rPr lang="en-US" dirty="0"/>
              <a:t>The variances are </a:t>
            </a:r>
            <a:r>
              <a:rPr lang="en-US" u="sng" dirty="0"/>
              <a:t>equal</a:t>
            </a:r>
            <a:r>
              <a:rPr lang="en-US" dirty="0"/>
              <a:t> </a:t>
            </a:r>
          </a:p>
          <a:p>
            <a:pPr lvl="1"/>
            <a:r>
              <a:rPr lang="en-US" dirty="0"/>
              <a:t>(Variance </a:t>
            </a:r>
            <a:r>
              <a:rPr lang="en-US" baseline="-25000" dirty="0"/>
              <a:t>Group A</a:t>
            </a:r>
            <a:r>
              <a:rPr lang="en-US" dirty="0"/>
              <a:t>= Variance</a:t>
            </a:r>
            <a:r>
              <a:rPr lang="en-US" baseline="-25000" dirty="0"/>
              <a:t> Group B</a:t>
            </a:r>
            <a:r>
              <a:rPr lang="en-US" dirty="0"/>
              <a:t> = Variance</a:t>
            </a:r>
            <a:r>
              <a:rPr lang="en-US" baseline="-25000" dirty="0"/>
              <a:t> Group C</a:t>
            </a:r>
            <a:r>
              <a:rPr lang="en-US" dirty="0"/>
              <a:t>)</a:t>
            </a:r>
          </a:p>
          <a:p>
            <a:pPr lvl="1"/>
            <a:endParaRPr lang="en-US" dirty="0"/>
          </a:p>
          <a:p>
            <a:pPr lvl="1"/>
            <a:r>
              <a:rPr lang="en-US" b="1" dirty="0"/>
              <a:t>Alternative hypothesis (Ha): </a:t>
            </a:r>
            <a:r>
              <a:rPr lang="en-US" dirty="0"/>
              <a:t>The variances are </a:t>
            </a:r>
            <a:r>
              <a:rPr lang="en-US" u="sng" dirty="0"/>
              <a:t>unequal</a:t>
            </a:r>
            <a:r>
              <a:rPr lang="en-US" dirty="0"/>
              <a:t> (Variance </a:t>
            </a:r>
            <a:r>
              <a:rPr lang="en-US" baseline="-25000" dirty="0"/>
              <a:t>Group A</a:t>
            </a:r>
            <a:r>
              <a:rPr lang="en-US" dirty="0"/>
              <a:t>≠ Variance</a:t>
            </a:r>
            <a:r>
              <a:rPr lang="en-US" baseline="-25000" dirty="0"/>
              <a:t> Group B</a:t>
            </a:r>
            <a:r>
              <a:rPr lang="en-US" dirty="0"/>
              <a:t> ≠ Variance</a:t>
            </a:r>
            <a:r>
              <a:rPr lang="en-US" baseline="-25000" dirty="0"/>
              <a:t> Group C</a:t>
            </a:r>
            <a:r>
              <a:rPr lang="en-US" dirty="0"/>
              <a:t>)</a:t>
            </a:r>
          </a:p>
          <a:p>
            <a:pPr lvl="1"/>
            <a:endParaRPr lang="en-US" dirty="0"/>
          </a:p>
          <a:p>
            <a:pPr lvl="1"/>
            <a:endParaRPr lang="en-US" dirty="0"/>
          </a:p>
          <a:p>
            <a:pPr lvl="1"/>
            <a:r>
              <a:rPr lang="en-US" dirty="0"/>
              <a:t>The p-value of the Test of Homogeneity of Variances should be &gt;0.05 to satisfy the requirement.</a:t>
            </a:r>
          </a:p>
          <a:p>
            <a:pPr lvl="1"/>
            <a:endParaRPr lang="en-US" dirty="0"/>
          </a:p>
        </p:txBody>
      </p:sp>
    </p:spTree>
    <p:extLst>
      <p:ext uri="{BB962C8B-B14F-4D97-AF65-F5344CB8AC3E}">
        <p14:creationId xmlns:p14="http://schemas.microsoft.com/office/powerpoint/2010/main" val="31238506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sp>
        <p:nvSpPr>
          <p:cNvPr id="3" name="Content Placeholder 2"/>
          <p:cNvSpPr>
            <a:spLocks noGrp="1"/>
          </p:cNvSpPr>
          <p:nvPr>
            <p:ph idx="1"/>
          </p:nvPr>
        </p:nvSpPr>
        <p:spPr>
          <a:xfrm>
            <a:off x="1435608" y="1447800"/>
            <a:ext cx="7498080" cy="5410200"/>
          </a:xfrm>
        </p:spPr>
        <p:txBody>
          <a:bodyPr>
            <a:normAutofit lnSpcReduction="10000"/>
          </a:bodyPr>
          <a:lstStyle/>
          <a:p>
            <a:r>
              <a:rPr lang="en-US" dirty="0"/>
              <a:t>F-statistics</a:t>
            </a:r>
          </a:p>
          <a:p>
            <a:pPr lvl="1"/>
            <a:r>
              <a:rPr lang="en-US" dirty="0"/>
              <a:t>F-statistics is used to determine if all the means are equal.</a:t>
            </a:r>
          </a:p>
          <a:p>
            <a:pPr lvl="1"/>
            <a:endParaRPr lang="en-US" dirty="0"/>
          </a:p>
          <a:p>
            <a:pPr lvl="1"/>
            <a:r>
              <a:rPr lang="en-US" dirty="0"/>
              <a:t>H0: Mean </a:t>
            </a:r>
            <a:r>
              <a:rPr lang="en-US" baseline="-25000" dirty="0"/>
              <a:t>Group A </a:t>
            </a:r>
            <a:r>
              <a:rPr lang="en-US" dirty="0"/>
              <a:t>= Mean </a:t>
            </a:r>
            <a:r>
              <a:rPr lang="en-US" baseline="-25000" dirty="0"/>
              <a:t>Group B=</a:t>
            </a:r>
            <a:r>
              <a:rPr lang="en-US" dirty="0"/>
              <a:t>Mean </a:t>
            </a:r>
            <a:r>
              <a:rPr lang="en-US" baseline="-25000" dirty="0"/>
              <a:t>Group C</a:t>
            </a:r>
          </a:p>
          <a:p>
            <a:pPr lvl="1"/>
            <a:endParaRPr lang="en-US" dirty="0"/>
          </a:p>
          <a:p>
            <a:pPr lvl="1"/>
            <a:r>
              <a:rPr lang="en-US" dirty="0"/>
              <a:t>Ha: Mean </a:t>
            </a:r>
            <a:r>
              <a:rPr lang="en-US" baseline="-25000" dirty="0"/>
              <a:t>Group A </a:t>
            </a:r>
            <a:r>
              <a:rPr lang="en-US" dirty="0"/>
              <a:t>≠ Mean </a:t>
            </a:r>
            <a:r>
              <a:rPr lang="en-US" baseline="-25000" dirty="0"/>
              <a:t>Group B </a:t>
            </a:r>
            <a:r>
              <a:rPr lang="en-US" dirty="0"/>
              <a:t>≠ Mean </a:t>
            </a:r>
            <a:r>
              <a:rPr lang="en-US" baseline="-25000" dirty="0"/>
              <a:t>Group C</a:t>
            </a:r>
            <a:endParaRPr lang="en-US" dirty="0"/>
          </a:p>
          <a:p>
            <a:pPr lvl="1"/>
            <a:endParaRPr lang="en-US" dirty="0"/>
          </a:p>
          <a:p>
            <a:pPr lvl="1"/>
            <a:endParaRPr lang="en-US" dirty="0"/>
          </a:p>
          <a:p>
            <a:pPr lvl="1"/>
            <a:r>
              <a:rPr lang="en-US" dirty="0"/>
              <a:t>If the p-value is less than 0.05, then you can reject H</a:t>
            </a:r>
            <a:r>
              <a:rPr lang="en-US" baseline="-25000" dirty="0"/>
              <a:t>0</a:t>
            </a:r>
            <a:r>
              <a:rPr lang="en-US" dirty="0"/>
              <a:t> that all the means are equal. </a:t>
            </a:r>
          </a:p>
        </p:txBody>
      </p:sp>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pic>
        <p:nvPicPr>
          <p:cNvPr id="4098" name="Picture 2"/>
          <p:cNvPicPr>
            <a:picLocks noChangeAspect="1" noChangeArrowheads="1"/>
          </p:cNvPicPr>
          <p:nvPr/>
        </p:nvPicPr>
        <p:blipFill>
          <a:blip r:embed="rId2"/>
          <a:srcRect/>
          <a:stretch>
            <a:fillRect/>
          </a:stretch>
        </p:blipFill>
        <p:spPr bwMode="auto">
          <a:xfrm>
            <a:off x="1285851" y="1285860"/>
            <a:ext cx="7522175" cy="4714908"/>
          </a:xfrm>
          <a:prstGeom prst="rect">
            <a:avLst/>
          </a:prstGeom>
          <a:noFill/>
          <a:ln w="9525">
            <a:noFill/>
            <a:miter lim="800000"/>
            <a:headEnd/>
            <a:tailEnd/>
          </a:ln>
          <a:effectLst/>
        </p:spPr>
      </p:pic>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pic>
        <p:nvPicPr>
          <p:cNvPr id="5123" name="Picture 3"/>
          <p:cNvPicPr>
            <a:picLocks noChangeAspect="1" noChangeArrowheads="1"/>
          </p:cNvPicPr>
          <p:nvPr/>
        </p:nvPicPr>
        <p:blipFill>
          <a:blip r:embed="rId2"/>
          <a:srcRect/>
          <a:stretch>
            <a:fillRect/>
          </a:stretch>
        </p:blipFill>
        <p:spPr bwMode="auto">
          <a:xfrm>
            <a:off x="5857884" y="3429000"/>
            <a:ext cx="3038475" cy="32766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857224" y="1214422"/>
            <a:ext cx="5286375" cy="3086100"/>
          </a:xfrm>
          <a:prstGeom prst="rect">
            <a:avLst/>
          </a:prstGeom>
          <a:noFill/>
          <a:ln w="9525">
            <a:noFill/>
            <a:miter lim="800000"/>
            <a:headEnd/>
            <a:tailEnd/>
          </a:ln>
          <a:effectLst/>
        </p:spPr>
      </p:pic>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pic>
        <p:nvPicPr>
          <p:cNvPr id="6146" name="Picture 2"/>
          <p:cNvPicPr>
            <a:picLocks noChangeAspect="1" noChangeArrowheads="1"/>
          </p:cNvPicPr>
          <p:nvPr/>
        </p:nvPicPr>
        <p:blipFill>
          <a:blip r:embed="rId2"/>
          <a:srcRect/>
          <a:stretch>
            <a:fillRect/>
          </a:stretch>
        </p:blipFill>
        <p:spPr bwMode="auto">
          <a:xfrm>
            <a:off x="1142976" y="1285860"/>
            <a:ext cx="6643734" cy="3908838"/>
          </a:xfrm>
          <a:prstGeom prst="rect">
            <a:avLst/>
          </a:prstGeom>
          <a:noFill/>
          <a:ln w="9525">
            <a:noFill/>
            <a:miter lim="800000"/>
            <a:headEnd/>
            <a:tailEnd/>
          </a:ln>
          <a:effectLst/>
        </p:spPr>
      </p:pic>
      <p:sp>
        <p:nvSpPr>
          <p:cNvPr id="7" name="TextBox 6"/>
          <p:cNvSpPr txBox="1"/>
          <p:nvPr/>
        </p:nvSpPr>
        <p:spPr>
          <a:xfrm>
            <a:off x="5500694" y="1643050"/>
            <a:ext cx="4143404" cy="1077218"/>
          </a:xfrm>
          <a:prstGeom prst="rect">
            <a:avLst/>
          </a:prstGeom>
          <a:noFill/>
        </p:spPr>
        <p:txBody>
          <a:bodyPr wrap="square" rtlCol="0">
            <a:spAutoFit/>
          </a:bodyPr>
          <a:lstStyle/>
          <a:p>
            <a:r>
              <a:rPr lang="en-US" sz="1600" dirty="0"/>
              <a:t>Significant level of the </a:t>
            </a:r>
            <a:r>
              <a:rPr lang="en-US" sz="1600" dirty="0" err="1"/>
              <a:t>Levene’s</a:t>
            </a:r>
            <a:r>
              <a:rPr lang="en-US" sz="1600" dirty="0"/>
              <a:t> test</a:t>
            </a:r>
          </a:p>
          <a:p>
            <a:endParaRPr lang="en-US" sz="1600" dirty="0"/>
          </a:p>
          <a:p>
            <a:r>
              <a:rPr lang="en-US" sz="1600" dirty="0"/>
              <a:t>If it is </a:t>
            </a:r>
            <a:r>
              <a:rPr lang="en-US" sz="1600" dirty="0" smtClean="0"/>
              <a:t>&lt; </a:t>
            </a:r>
            <a:r>
              <a:rPr lang="en-US" sz="1600" dirty="0"/>
              <a:t>0.05, equal variances not assumed</a:t>
            </a:r>
          </a:p>
          <a:p>
            <a:r>
              <a:rPr lang="en-US" sz="1600" dirty="0"/>
              <a:t>If it is </a:t>
            </a:r>
            <a:r>
              <a:rPr lang="en-US" sz="1600" dirty="0" smtClean="0"/>
              <a:t>&gt; </a:t>
            </a:r>
            <a:r>
              <a:rPr lang="en-US" sz="1600" dirty="0"/>
              <a:t>0.05, equal variances assumed</a:t>
            </a:r>
          </a:p>
        </p:txBody>
      </p:sp>
      <p:sp>
        <p:nvSpPr>
          <p:cNvPr id="8" name="ลูกศรซ้าย 7"/>
          <p:cNvSpPr/>
          <p:nvPr/>
        </p:nvSpPr>
        <p:spPr>
          <a:xfrm rot="18817438">
            <a:off x="5067161" y="1926322"/>
            <a:ext cx="571504"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p:cNvSpPr txBox="1"/>
          <p:nvPr/>
        </p:nvSpPr>
        <p:spPr>
          <a:xfrm>
            <a:off x="4071934" y="5429264"/>
            <a:ext cx="4000496" cy="1569660"/>
          </a:xfrm>
          <a:prstGeom prst="rect">
            <a:avLst/>
          </a:prstGeom>
          <a:noFill/>
        </p:spPr>
        <p:txBody>
          <a:bodyPr wrap="square" rtlCol="0">
            <a:spAutoFit/>
          </a:bodyPr>
          <a:lstStyle/>
          <a:p>
            <a:r>
              <a:rPr lang="en-US" sz="1600" dirty="0"/>
              <a:t>Significant level of the ANOVA test (F test)</a:t>
            </a:r>
          </a:p>
          <a:p>
            <a:endParaRPr lang="en-US" sz="1600" dirty="0"/>
          </a:p>
          <a:p>
            <a:r>
              <a:rPr lang="en-US" sz="1600" dirty="0"/>
              <a:t>P-value &gt; 0.05: all group have equal mean.</a:t>
            </a:r>
          </a:p>
          <a:p>
            <a:r>
              <a:rPr lang="en-US" sz="1600" dirty="0"/>
              <a:t>P-value &lt; 0.05: at least one pair of groups have unequal mean.</a:t>
            </a:r>
          </a:p>
          <a:p>
            <a:endParaRPr lang="en-US" sz="1600" dirty="0"/>
          </a:p>
        </p:txBody>
      </p:sp>
      <p:sp>
        <p:nvSpPr>
          <p:cNvPr id="10" name="ลูกศรซ้าย 9"/>
          <p:cNvSpPr/>
          <p:nvPr/>
        </p:nvSpPr>
        <p:spPr>
          <a:xfrm rot="7252087">
            <a:off x="6831391" y="4927240"/>
            <a:ext cx="571504"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pic>
        <p:nvPicPr>
          <p:cNvPr id="8194" name="Picture 2"/>
          <p:cNvPicPr>
            <a:picLocks noChangeAspect="1" noChangeArrowheads="1"/>
          </p:cNvPicPr>
          <p:nvPr/>
        </p:nvPicPr>
        <p:blipFill>
          <a:blip r:embed="rId2"/>
          <a:srcRect/>
          <a:stretch>
            <a:fillRect/>
          </a:stretch>
        </p:blipFill>
        <p:spPr bwMode="auto">
          <a:xfrm>
            <a:off x="3000364" y="2714620"/>
            <a:ext cx="5191125" cy="3067050"/>
          </a:xfrm>
          <a:prstGeom prst="rect">
            <a:avLst/>
          </a:prstGeom>
          <a:noFill/>
          <a:ln w="9525">
            <a:noFill/>
            <a:miter lim="800000"/>
            <a:headEnd/>
            <a:tailEnd/>
          </a:ln>
          <a:effectLst/>
        </p:spPr>
      </p:pic>
      <p:sp>
        <p:nvSpPr>
          <p:cNvPr id="11" name="TextBox 10"/>
          <p:cNvSpPr txBox="1"/>
          <p:nvPr/>
        </p:nvSpPr>
        <p:spPr>
          <a:xfrm>
            <a:off x="1428728" y="1500174"/>
            <a:ext cx="6429420" cy="830997"/>
          </a:xfrm>
          <a:prstGeom prst="rect">
            <a:avLst/>
          </a:prstGeom>
          <a:noFill/>
        </p:spPr>
        <p:txBody>
          <a:bodyPr wrap="square" rtlCol="0">
            <a:spAutoFit/>
          </a:bodyPr>
          <a:lstStyle/>
          <a:p>
            <a:r>
              <a:rPr lang="en-US" sz="2400" dirty="0"/>
              <a:t>If you want to see which pair of groups has unequal mean, you need a Post Hoc analysis</a:t>
            </a:r>
            <a:endParaRPr lang="th-TH" sz="2400" dirty="0"/>
          </a:p>
        </p:txBody>
      </p:sp>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sp>
        <p:nvSpPr>
          <p:cNvPr id="7" name="TextBox 6"/>
          <p:cNvSpPr txBox="1"/>
          <p:nvPr/>
        </p:nvSpPr>
        <p:spPr>
          <a:xfrm>
            <a:off x="1714480" y="1714488"/>
            <a:ext cx="4143404" cy="338554"/>
          </a:xfrm>
          <a:prstGeom prst="rect">
            <a:avLst/>
          </a:prstGeom>
          <a:noFill/>
        </p:spPr>
        <p:txBody>
          <a:bodyPr wrap="square" rtlCol="0">
            <a:spAutoFit/>
          </a:bodyPr>
          <a:lstStyle/>
          <a:p>
            <a:r>
              <a:rPr lang="en-US" sz="1600" dirty="0"/>
              <a:t>Use “Turkey” if Equal variances Assumed</a:t>
            </a:r>
          </a:p>
        </p:txBody>
      </p:sp>
      <p:sp>
        <p:nvSpPr>
          <p:cNvPr id="9" name="TextBox 8"/>
          <p:cNvSpPr txBox="1"/>
          <p:nvPr/>
        </p:nvSpPr>
        <p:spPr>
          <a:xfrm>
            <a:off x="3571868" y="6143644"/>
            <a:ext cx="4643470" cy="338554"/>
          </a:xfrm>
          <a:prstGeom prst="rect">
            <a:avLst/>
          </a:prstGeom>
          <a:noFill/>
        </p:spPr>
        <p:txBody>
          <a:bodyPr wrap="square" rtlCol="0">
            <a:spAutoFit/>
          </a:bodyPr>
          <a:lstStyle/>
          <a:p>
            <a:r>
              <a:rPr lang="en-US" sz="1600" dirty="0"/>
              <a:t>Use </a:t>
            </a:r>
            <a:r>
              <a:rPr lang="en-US" sz="1600" dirty="0" err="1"/>
              <a:t>Dunnett’s</a:t>
            </a:r>
            <a:r>
              <a:rPr lang="en-US" sz="1600" dirty="0"/>
              <a:t> C if Equal variances Not Assumed</a:t>
            </a:r>
          </a:p>
        </p:txBody>
      </p:sp>
      <p:sp>
        <p:nvSpPr>
          <p:cNvPr id="10" name="ลูกศรซ้าย 9"/>
          <p:cNvSpPr/>
          <p:nvPr/>
        </p:nvSpPr>
        <p:spPr>
          <a:xfrm rot="7252087">
            <a:off x="6831391" y="4927240"/>
            <a:ext cx="571504"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170" name="Picture 2"/>
          <p:cNvPicPr>
            <a:picLocks noChangeAspect="1" noChangeArrowheads="1"/>
          </p:cNvPicPr>
          <p:nvPr/>
        </p:nvPicPr>
        <p:blipFill>
          <a:blip r:embed="rId2"/>
          <a:srcRect/>
          <a:stretch>
            <a:fillRect/>
          </a:stretch>
        </p:blipFill>
        <p:spPr bwMode="auto">
          <a:xfrm>
            <a:off x="3143240" y="2428868"/>
            <a:ext cx="5153025" cy="3381375"/>
          </a:xfrm>
          <a:prstGeom prst="rect">
            <a:avLst/>
          </a:prstGeom>
          <a:noFill/>
          <a:ln w="9525">
            <a:noFill/>
            <a:miter lim="800000"/>
            <a:headEnd/>
            <a:tailEnd/>
          </a:ln>
          <a:effectLst/>
        </p:spPr>
      </p:pic>
      <p:sp>
        <p:nvSpPr>
          <p:cNvPr id="8" name="ลูกศรซ้าย 7"/>
          <p:cNvSpPr/>
          <p:nvPr/>
        </p:nvSpPr>
        <p:spPr>
          <a:xfrm rot="13784024">
            <a:off x="3346329" y="2527069"/>
            <a:ext cx="1392271"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ลูกศรซ้าย 10"/>
          <p:cNvSpPr/>
          <p:nvPr/>
        </p:nvSpPr>
        <p:spPr>
          <a:xfrm rot="5400000">
            <a:off x="6660181" y="5341349"/>
            <a:ext cx="1110049"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One way analysis of variance (ANOVA)</a:t>
            </a:r>
          </a:p>
        </p:txBody>
      </p:sp>
      <p:pic>
        <p:nvPicPr>
          <p:cNvPr id="9219" name="Picture 3"/>
          <p:cNvPicPr>
            <a:picLocks noChangeAspect="1" noChangeArrowheads="1"/>
          </p:cNvPicPr>
          <p:nvPr/>
        </p:nvPicPr>
        <p:blipFill>
          <a:blip r:embed="rId2"/>
          <a:srcRect/>
          <a:stretch>
            <a:fillRect/>
          </a:stretch>
        </p:blipFill>
        <p:spPr bwMode="auto">
          <a:xfrm>
            <a:off x="1000100" y="1357297"/>
            <a:ext cx="8143900" cy="5390207"/>
          </a:xfrm>
          <a:prstGeom prst="rect">
            <a:avLst/>
          </a:prstGeom>
          <a:noFill/>
          <a:ln w="9525">
            <a:noFill/>
            <a:miter lim="800000"/>
            <a:headEnd/>
            <a:tailEnd/>
          </a:ln>
          <a:effectLst/>
        </p:spPr>
      </p:pic>
    </p:spTree>
    <p:extLst>
      <p:ext uri="{BB962C8B-B14F-4D97-AF65-F5344CB8AC3E}">
        <p14:creationId xmlns:p14="http://schemas.microsoft.com/office/powerpoint/2010/main" val="229093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descriptive statistics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484784"/>
            <a:ext cx="36385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36" y="3645024"/>
            <a:ext cx="77628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41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descriptive statistics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28800"/>
            <a:ext cx="4419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29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descriptive statistics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6624736" cy="47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74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6082</TotalTime>
  <Words>2520</Words>
  <Application>Microsoft Office PowerPoint</Application>
  <PresentationFormat>On-screen Show (4:3)</PresentationFormat>
  <Paragraphs>508</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Solstice</vt:lpstr>
      <vt:lpstr>Image</vt:lpstr>
      <vt:lpstr> Creating variables in spreadsheet Descriptive Statistics Report Validity test Reliability test &amp; Computing variables  Dr. Peerayuth Charoensukmongkol, ICO NIDA</vt:lpstr>
      <vt:lpstr>Creating variables in spreadsheet</vt:lpstr>
      <vt:lpstr>Creating variables in spreadsheet</vt:lpstr>
      <vt:lpstr>Creating variables in spreadsheet</vt:lpstr>
      <vt:lpstr>Creating variables in spreadsheet</vt:lpstr>
      <vt:lpstr>Report descriptive statistics</vt:lpstr>
      <vt:lpstr>Report descriptive statistics</vt:lpstr>
      <vt:lpstr>Report descriptive statistics</vt:lpstr>
      <vt:lpstr>Report descriptive statistics</vt:lpstr>
      <vt:lpstr>Report descriptive statistics</vt:lpstr>
      <vt:lpstr>Validity test using Exploratory Factor Analysis (EFA)</vt:lpstr>
      <vt:lpstr>Validity test using Exploratory Factor Analysis (EFA)</vt:lpstr>
      <vt:lpstr>Validity test using Exploratory Factor Analysis (EFA)</vt:lpstr>
      <vt:lpstr>PowerPoint Presentation</vt:lpstr>
      <vt:lpstr>Validity test using Exploratory Factor Analysis (EFA)</vt:lpstr>
      <vt:lpstr>Validity test using Exploratory Factor Analysis (EFA)</vt:lpstr>
      <vt:lpstr>PowerPoint Presentation</vt:lpstr>
      <vt:lpstr>Validity test using Exploratory Factor Analysis (EFA)</vt:lpstr>
      <vt:lpstr>Validity test using Exploratory Factor Analysis (EFA)</vt:lpstr>
      <vt:lpstr>Validity test using Exploratory Factor Analysis (EFA)</vt:lpstr>
      <vt:lpstr>Validity test using Exploratory Factor Analysis (EFA)</vt:lpstr>
      <vt:lpstr>Validity test using Exploratory Factor Analysis (EFA)</vt:lpstr>
      <vt:lpstr>Validity test using Exploratory Factor Analysis (EFA)</vt:lpstr>
      <vt:lpstr>Validity test using Exploratory Factor Analysis (EFA)</vt:lpstr>
      <vt:lpstr>Validity test using Exploratory Factor Analysis (EFA)</vt:lpstr>
      <vt:lpstr>Reliability test using  Cronbach's alpha (α)</vt:lpstr>
      <vt:lpstr>Reliability test: Cronbach's alpha (α)</vt:lpstr>
      <vt:lpstr>Reliability</vt:lpstr>
      <vt:lpstr>PowerPoint Presentation</vt:lpstr>
      <vt:lpstr>PowerPoint Presentation</vt:lpstr>
      <vt:lpstr>Compute variables</vt:lpstr>
      <vt:lpstr>Compute summated score</vt:lpstr>
      <vt:lpstr>Hypothesis testing</vt:lpstr>
      <vt:lpstr>Hypothesis testing</vt:lpstr>
      <vt:lpstr>Hypothesis testing</vt:lpstr>
      <vt:lpstr>Step 1: State the hypotheses. </vt:lpstr>
      <vt:lpstr>Step 1: State the hypotheses. </vt:lpstr>
      <vt:lpstr>Step 1: State the hypotheses. </vt:lpstr>
      <vt:lpstr>Step 1: State the hypotheses. </vt:lpstr>
      <vt:lpstr>Step 1: State the hypotheses. </vt:lpstr>
      <vt:lpstr>Step 1: State the hypotheses. </vt:lpstr>
      <vt:lpstr>Step 1: State the hypotheses. </vt:lpstr>
      <vt:lpstr>Step 1: State the hypotheses. </vt:lpstr>
      <vt:lpstr>Step 1: State the hypotheses. </vt:lpstr>
      <vt:lpstr>Step 2: Make a decision from statistical analysis</vt:lpstr>
      <vt:lpstr>Step 2: Make a decision from statistical analysis .</vt:lpstr>
      <vt:lpstr>Step 2: Make a decision from statistical analysis</vt:lpstr>
      <vt:lpstr>Step 2: Make a decision from statistical analysis</vt:lpstr>
      <vt:lpstr>Step 2: Make a decision from statistical analysis</vt:lpstr>
      <vt:lpstr>Step 2: Make a decision from statistical analysis</vt:lpstr>
      <vt:lpstr>Step 2: Make a decision from statistical analysis</vt:lpstr>
      <vt:lpstr>Means comparison techniques</vt:lpstr>
      <vt:lpstr>Independent Samples “T-test”</vt:lpstr>
      <vt:lpstr>Independent Samples “T-test”</vt:lpstr>
      <vt:lpstr>Independent Samples “T-test”</vt:lpstr>
      <vt:lpstr>Independent Samples “T-test”</vt:lpstr>
      <vt:lpstr>Independent Samples “T-test”</vt:lpstr>
      <vt:lpstr>Independent Samples “T-test”</vt:lpstr>
      <vt:lpstr>One way analysis of variance (ANOVA)</vt:lpstr>
      <vt:lpstr>One way analysis of variance (ANOVA)</vt:lpstr>
      <vt:lpstr>One way analysis of variance (ANOVA)</vt:lpstr>
      <vt:lpstr>One way analysis of variance (ANOVA)</vt:lpstr>
      <vt:lpstr>One way analysis of variance (ANOVA)</vt:lpstr>
      <vt:lpstr>One way analysis of variance (ANOVA)</vt:lpstr>
      <vt:lpstr>One way analysis of variance (ANOVA)</vt:lpstr>
      <vt:lpstr>One way analysis of variance (ANOVA)</vt:lpstr>
      <vt:lpstr>One way analysis of variance (ANOVA)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peerayuth</dc:creator>
  <cp:lastModifiedBy>Peerayuth Charoensukmongkol</cp:lastModifiedBy>
  <cp:revision>189</cp:revision>
  <dcterms:created xsi:type="dcterms:W3CDTF">2013-06-15T08:09:37Z</dcterms:created>
  <dcterms:modified xsi:type="dcterms:W3CDTF">2018-10-06T09:00:23Z</dcterms:modified>
</cp:coreProperties>
</file>