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4"/>
  </p:notesMasterIdLst>
  <p:sldIdLst>
    <p:sldId id="256" r:id="rId2"/>
    <p:sldId id="306" r:id="rId3"/>
    <p:sldId id="307" r:id="rId4"/>
    <p:sldId id="260" r:id="rId5"/>
    <p:sldId id="267" r:id="rId6"/>
    <p:sldId id="284" r:id="rId7"/>
    <p:sldId id="268" r:id="rId8"/>
    <p:sldId id="285" r:id="rId9"/>
    <p:sldId id="309" r:id="rId10"/>
    <p:sldId id="314" r:id="rId11"/>
    <p:sldId id="315" r:id="rId12"/>
    <p:sldId id="316" r:id="rId13"/>
    <p:sldId id="264" r:id="rId14"/>
    <p:sldId id="320" r:id="rId15"/>
    <p:sldId id="257" r:id="rId16"/>
    <p:sldId id="258" r:id="rId17"/>
    <p:sldId id="262" r:id="rId18"/>
    <p:sldId id="259" r:id="rId19"/>
    <p:sldId id="261" r:id="rId20"/>
    <p:sldId id="274" r:id="rId21"/>
    <p:sldId id="280" r:id="rId22"/>
    <p:sldId id="290" r:id="rId23"/>
    <p:sldId id="310" r:id="rId24"/>
    <p:sldId id="311" r:id="rId25"/>
    <p:sldId id="275" r:id="rId26"/>
    <p:sldId id="276" r:id="rId27"/>
    <p:sldId id="277" r:id="rId28"/>
    <p:sldId id="278" r:id="rId29"/>
    <p:sldId id="279" r:id="rId30"/>
    <p:sldId id="269" r:id="rId31"/>
    <p:sldId id="265" r:id="rId32"/>
    <p:sldId id="263" r:id="rId33"/>
    <p:sldId id="281" r:id="rId34"/>
    <p:sldId id="282" r:id="rId35"/>
    <p:sldId id="283" r:id="rId36"/>
    <p:sldId id="286" r:id="rId37"/>
    <p:sldId id="287" r:id="rId38"/>
    <p:sldId id="312" r:id="rId39"/>
    <p:sldId id="292" r:id="rId40"/>
    <p:sldId id="288" r:id="rId41"/>
    <p:sldId id="289" r:id="rId42"/>
    <p:sldId id="297" r:id="rId43"/>
    <p:sldId id="299" r:id="rId44"/>
    <p:sldId id="300" r:id="rId45"/>
    <p:sldId id="301" r:id="rId46"/>
    <p:sldId id="302" r:id="rId47"/>
    <p:sldId id="303" r:id="rId48"/>
    <p:sldId id="313" r:id="rId49"/>
    <p:sldId id="308" r:id="rId50"/>
    <p:sldId id="304" r:id="rId51"/>
    <p:sldId id="305" r:id="rId52"/>
    <p:sldId id="321" r:id="rId53"/>
    <p:sldId id="293" r:id="rId54"/>
    <p:sldId id="294" r:id="rId55"/>
    <p:sldId id="295" r:id="rId56"/>
    <p:sldId id="296" r:id="rId57"/>
    <p:sldId id="327" r:id="rId58"/>
    <p:sldId id="328" r:id="rId59"/>
    <p:sldId id="329" r:id="rId60"/>
    <p:sldId id="330" r:id="rId61"/>
    <p:sldId id="332" r:id="rId62"/>
    <p:sldId id="331" r:id="rId63"/>
    <p:sldId id="333" r:id="rId64"/>
    <p:sldId id="317" r:id="rId65"/>
    <p:sldId id="318" r:id="rId66"/>
    <p:sldId id="319" r:id="rId67"/>
    <p:sldId id="322" r:id="rId68"/>
    <p:sldId id="323" r:id="rId69"/>
    <p:sldId id="324" r:id="rId70"/>
    <p:sldId id="326" r:id="rId71"/>
    <p:sldId id="325" r:id="rId72"/>
    <p:sldId id="334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87" d="100"/>
          <a:sy n="87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D92E4-60EA-4ED6-91B2-4279B891ABB0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1D7F6-EF9F-444D-B327-D63B877F5E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4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469-FF4F-41E6-A1E3-6AC3EF73569C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D422-EDFE-4EE9-B86D-B03D26918B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469-FF4F-41E6-A1E3-6AC3EF73569C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D422-EDFE-4EE9-B86D-B03D2691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469-FF4F-41E6-A1E3-6AC3EF73569C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D422-EDFE-4EE9-B86D-B03D2691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469-FF4F-41E6-A1E3-6AC3EF73569C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D422-EDFE-4EE9-B86D-B03D2691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469-FF4F-41E6-A1E3-6AC3EF73569C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D422-EDFE-4EE9-B86D-B03D26918B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469-FF4F-41E6-A1E3-6AC3EF73569C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D422-EDFE-4EE9-B86D-B03D2691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469-FF4F-41E6-A1E3-6AC3EF73569C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D422-EDFE-4EE9-B86D-B03D26918B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469-FF4F-41E6-A1E3-6AC3EF73569C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D422-EDFE-4EE9-B86D-B03D2691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469-FF4F-41E6-A1E3-6AC3EF73569C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D422-EDFE-4EE9-B86D-B03D2691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469-FF4F-41E6-A1E3-6AC3EF73569C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D422-EDFE-4EE9-B86D-B03D26918B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469-FF4F-41E6-A1E3-6AC3EF73569C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D422-EDFE-4EE9-B86D-B03D2691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CF5B469-FF4F-41E6-A1E3-6AC3EF73569C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59FD422-EDFE-4EE9-B86D-B03D2691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m/url?sa=i&amp;rct=j&amp;q=&amp;esrc=s&amp;frm=1&amp;source=images&amp;cd=&amp;cad=rja&amp;docid=xCFEE0enOsz8WM&amp;tbnid=UlzqYsMkpaPfuM:&amp;ved=0CAUQjRw&amp;url=http://ww2.tnstate.edu/ganter/BIO%20311%20Ch%2012%20Regression.html&amp;ei=JLLNUfG4NcqzrgeW-IGgBA&amp;bvm=bv.48572450,d.bmk&amp;psig=AFQjCNEyHHmUEyKsvQP3UXRM02G4cCeG5g&amp;ust=1372521374044270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229600" cy="1927225"/>
          </a:xfrm>
        </p:spPr>
        <p:txBody>
          <a:bodyPr/>
          <a:lstStyle/>
          <a:p>
            <a:r>
              <a:rPr lang="en-US" dirty="0" smtClean="0"/>
              <a:t>Correlation and</a:t>
            </a:r>
            <a:br>
              <a:rPr lang="en-US" dirty="0" smtClean="0"/>
            </a:br>
            <a:r>
              <a:rPr lang="en-US" dirty="0" smtClean="0"/>
              <a:t>Regression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3164160"/>
          </a:xfrm>
        </p:spPr>
        <p:txBody>
          <a:bodyPr>
            <a:normAutofit/>
          </a:bodyPr>
          <a:lstStyle/>
          <a:p>
            <a:r>
              <a:rPr lang="en-US" dirty="0" smtClean="0"/>
              <a:t>Research Methods in Management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err="1" smtClean="0"/>
              <a:t>Peerayuth</a:t>
            </a:r>
            <a:r>
              <a:rPr lang="en-US" sz="1800" dirty="0" smtClean="0"/>
              <a:t> </a:t>
            </a:r>
            <a:r>
              <a:rPr lang="en-US" sz="1800" dirty="0" err="1" smtClean="0"/>
              <a:t>Charoensukmongkol</a:t>
            </a:r>
            <a:r>
              <a:rPr lang="en-US" sz="1800" dirty="0" smtClean="0"/>
              <a:t>, Ph.D.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94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Correlation: Graphical representation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7825"/>
            <a:ext cx="43624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71" y="4267200"/>
            <a:ext cx="3448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0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Correlation: Graphical representation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57" y="1556657"/>
            <a:ext cx="6629400" cy="495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4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Correlation: Graphical representation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1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Regression </a:t>
            </a:r>
            <a:r>
              <a:rPr lang="en-US" sz="2800" b="1" dirty="0"/>
              <a:t>analysis</a:t>
            </a:r>
            <a:r>
              <a:rPr lang="en-US" sz="2800" dirty="0"/>
              <a:t> is a statistical technique for estimating the relationships among </a:t>
            </a:r>
            <a:r>
              <a:rPr lang="en-US" sz="2800" dirty="0" smtClean="0"/>
              <a:t>variables.</a:t>
            </a:r>
          </a:p>
          <a:p>
            <a:endParaRPr lang="en-US" sz="2800" dirty="0"/>
          </a:p>
          <a:p>
            <a:r>
              <a:rPr lang="en-US" sz="2800" dirty="0"/>
              <a:t>Regression analysis is used for “prediction”.</a:t>
            </a:r>
          </a:p>
          <a:p>
            <a:endParaRPr lang="en-US" sz="2800" dirty="0" smtClean="0"/>
          </a:p>
          <a:p>
            <a:r>
              <a:rPr lang="en-US" sz="2800" dirty="0" smtClean="0"/>
              <a:t>Regression </a:t>
            </a:r>
            <a:r>
              <a:rPr lang="en-US" sz="2800" dirty="0"/>
              <a:t>analysis helps one understand how the typical value of the dependent variable changes when any one of the independent variables is varied, while the other independent variables are held </a:t>
            </a:r>
            <a:r>
              <a:rPr lang="en-US" sz="2800" dirty="0" smtClean="0"/>
              <a:t>constant.</a:t>
            </a:r>
          </a:p>
        </p:txBody>
      </p:sp>
    </p:spTree>
    <p:extLst>
      <p:ext uri="{BB962C8B-B14F-4D97-AF65-F5344CB8AC3E}">
        <p14:creationId xmlns:p14="http://schemas.microsoft.com/office/powerpoint/2010/main" val="17304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Ordinary Least Square (OLS) regression</a:t>
            </a:r>
          </a:p>
          <a:p>
            <a:r>
              <a:rPr lang="en-US" sz="2800" dirty="0" smtClean="0"/>
              <a:t>Weighted Least Square (WLS) regression</a:t>
            </a:r>
          </a:p>
          <a:p>
            <a:r>
              <a:rPr lang="en-US" sz="2800" dirty="0" smtClean="0"/>
              <a:t>Ridge regression</a:t>
            </a:r>
          </a:p>
          <a:p>
            <a:r>
              <a:rPr lang="en-US" sz="2800" dirty="0" smtClean="0"/>
              <a:t>Two-Stage Least Squares (2SLS) regression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Logit</a:t>
            </a:r>
            <a:r>
              <a:rPr lang="en-US" sz="2800" dirty="0" smtClean="0"/>
              <a:t> regression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Probit</a:t>
            </a:r>
            <a:r>
              <a:rPr lang="en-US" sz="2800" dirty="0" smtClean="0"/>
              <a:t> regression</a:t>
            </a:r>
          </a:p>
          <a:p>
            <a:r>
              <a:rPr lang="en-US" sz="2800" dirty="0" smtClean="0"/>
              <a:t> Panel Data regression</a:t>
            </a:r>
          </a:p>
          <a:p>
            <a:r>
              <a:rPr lang="en-US" sz="2800" dirty="0" smtClean="0"/>
              <a:t> Partial Least Square (PLS) regression</a:t>
            </a:r>
          </a:p>
        </p:txBody>
      </p:sp>
    </p:spTree>
    <p:extLst>
      <p:ext uri="{BB962C8B-B14F-4D97-AF65-F5344CB8AC3E}">
        <p14:creationId xmlns:p14="http://schemas.microsoft.com/office/powerpoint/2010/main" val="17304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OLS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Y</a:t>
            </a:r>
            <a:r>
              <a:rPr lang="en-US" sz="3600" dirty="0" smtClean="0"/>
              <a:t> = </a:t>
            </a:r>
            <a:r>
              <a:rPr lang="el-GR" sz="3600" dirty="0" smtClean="0"/>
              <a:t>α</a:t>
            </a:r>
            <a:r>
              <a:rPr lang="en-US" sz="3600" dirty="0" smtClean="0"/>
              <a:t> + </a:t>
            </a:r>
            <a:r>
              <a:rPr lang="el-GR" sz="3600" dirty="0" smtClean="0"/>
              <a:t>β</a:t>
            </a:r>
            <a:r>
              <a:rPr lang="en-US" sz="3600" b="1" dirty="0" smtClean="0"/>
              <a:t>X</a:t>
            </a:r>
            <a:r>
              <a:rPr lang="en-US" sz="3600" dirty="0" smtClean="0"/>
              <a:t> ± error</a:t>
            </a:r>
          </a:p>
          <a:p>
            <a:pPr algn="ctr"/>
            <a:endParaRPr lang="en-US" sz="2800" dirty="0"/>
          </a:p>
          <a:p>
            <a:r>
              <a:rPr lang="en-US" sz="2800" dirty="0" smtClean="0"/>
              <a:t>Y = dependent variable</a:t>
            </a:r>
          </a:p>
          <a:p>
            <a:r>
              <a:rPr lang="en-US" sz="2800" dirty="0" smtClean="0"/>
              <a:t>X= independent variable</a:t>
            </a:r>
          </a:p>
          <a:p>
            <a:r>
              <a:rPr lang="el-GR" sz="2800" dirty="0" smtClean="0"/>
              <a:t>α</a:t>
            </a:r>
            <a:r>
              <a:rPr lang="en-US" sz="2800" dirty="0" smtClean="0"/>
              <a:t> = intercept (constant)</a:t>
            </a:r>
          </a:p>
          <a:p>
            <a:r>
              <a:rPr lang="el-GR" sz="2800" dirty="0" smtClean="0"/>
              <a:t>β</a:t>
            </a:r>
            <a:r>
              <a:rPr lang="en-US" sz="2800" dirty="0" smtClean="0"/>
              <a:t> = slope coefficient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45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OLS regression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813429"/>
              </p:ext>
            </p:extLst>
          </p:nvPr>
        </p:nvGraphicFramePr>
        <p:xfrm>
          <a:off x="152400" y="1676399"/>
          <a:ext cx="2286000" cy="386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</a:tblGrid>
              <a:tr h="15189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</a:p>
                    <a:p>
                      <a:pPr algn="ctr"/>
                      <a:r>
                        <a:rPr lang="en-US" sz="1600" dirty="0" smtClean="0"/>
                        <a:t>Number</a:t>
                      </a:r>
                      <a:r>
                        <a:rPr lang="en-US" sz="1600" baseline="0" dirty="0" smtClean="0"/>
                        <a:t> of </a:t>
                      </a:r>
                      <a:r>
                        <a:rPr lang="en-US" sz="1600" dirty="0" smtClean="0"/>
                        <a:t>hours</a:t>
                      </a:r>
                      <a:r>
                        <a:rPr lang="en-US" sz="1600" baseline="0" dirty="0" smtClean="0"/>
                        <a:t> spent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on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study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</a:p>
                    <a:p>
                      <a:pPr algn="ctr"/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s</a:t>
                      </a:r>
                      <a:r>
                        <a:rPr lang="en-US" dirty="0" smtClean="0"/>
                        <a:t>core</a:t>
                      </a:r>
                      <a:endParaRPr lang="en-US" dirty="0"/>
                    </a:p>
                  </a:txBody>
                  <a:tcPr/>
                </a:tc>
              </a:tr>
              <a:tr h="380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80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80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0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80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80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292458" y="1708275"/>
            <a:ext cx="5334000" cy="4724400"/>
            <a:chOff x="3581400" y="1905000"/>
            <a:chExt cx="4724400" cy="388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581400" y="1905000"/>
              <a:ext cx="0" cy="388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81400" y="5791200"/>
              <a:ext cx="47244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597258" y="6488668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1       2       3       4       5       6       7       8             </a:t>
            </a:r>
            <a:r>
              <a:rPr lang="en-US" b="1" dirty="0" smtClean="0">
                <a:solidFill>
                  <a:srgbClr val="0000FF"/>
                </a:solidFill>
              </a:rPr>
              <a:t>X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0828" y="1402761"/>
            <a:ext cx="4612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00FF"/>
                </a:solidFill>
              </a:rPr>
              <a:t>Y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10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9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8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7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6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5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4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3755101" y="58230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83058" y="53658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35658" y="42228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69058" y="36894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02458" y="25464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49372" y="32322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292458" y="2546475"/>
            <a:ext cx="5257800" cy="33909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Left Brace 27"/>
          <p:cNvSpPr/>
          <p:nvPr/>
        </p:nvSpPr>
        <p:spPr>
          <a:xfrm>
            <a:off x="6726901" y="2660775"/>
            <a:ext cx="304800" cy="8001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96617" y="287382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30" name="Right Brace 29"/>
          <p:cNvSpPr/>
          <p:nvPr/>
        </p:nvSpPr>
        <p:spPr>
          <a:xfrm>
            <a:off x="8077972" y="2873829"/>
            <a:ext cx="167486" cy="47274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283087" y="287382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33" name="Right Brace 32"/>
          <p:cNvSpPr/>
          <p:nvPr/>
        </p:nvSpPr>
        <p:spPr>
          <a:xfrm>
            <a:off x="4576972" y="5110061"/>
            <a:ext cx="167486" cy="37011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782086" y="511006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744458" y="4241925"/>
            <a:ext cx="1176900" cy="787275"/>
            <a:chOff x="4744458" y="4241925"/>
            <a:chExt cx="1176900" cy="787275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921358" y="4241925"/>
              <a:ext cx="0" cy="787275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744458" y="5029200"/>
              <a:ext cx="1176900" cy="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Line Callout 1 39"/>
          <p:cNvSpPr/>
          <p:nvPr/>
        </p:nvSpPr>
        <p:spPr>
          <a:xfrm>
            <a:off x="914400" y="5823075"/>
            <a:ext cx="1295400" cy="609600"/>
          </a:xfrm>
          <a:prstGeom prst="borderCallout1">
            <a:avLst>
              <a:gd name="adj1" fmla="val 49108"/>
              <a:gd name="adj2" fmla="val 99231"/>
              <a:gd name="adj3" fmla="val 12500"/>
              <a:gd name="adj4" fmla="val 176793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Intercept</a:t>
            </a:r>
            <a:endParaRPr lang="en-US" dirty="0"/>
          </a:p>
        </p:txBody>
      </p:sp>
      <p:sp>
        <p:nvSpPr>
          <p:cNvPr id="41" name="Line Callout 1 40"/>
          <p:cNvSpPr/>
          <p:nvPr/>
        </p:nvSpPr>
        <p:spPr>
          <a:xfrm>
            <a:off x="6231601" y="5029200"/>
            <a:ext cx="1295400" cy="609600"/>
          </a:xfrm>
          <a:prstGeom prst="borderCallout1">
            <a:avLst>
              <a:gd name="adj1" fmla="val 54465"/>
              <a:gd name="adj2" fmla="val -769"/>
              <a:gd name="adj3" fmla="val -21428"/>
              <a:gd name="adj4" fmla="val -90434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Slope</a:t>
            </a:r>
            <a:endParaRPr lang="en-US" dirty="0"/>
          </a:p>
        </p:txBody>
      </p:sp>
      <p:sp>
        <p:nvSpPr>
          <p:cNvPr id="42" name="Line Callout 1 41"/>
          <p:cNvSpPr/>
          <p:nvPr/>
        </p:nvSpPr>
        <p:spPr>
          <a:xfrm>
            <a:off x="4876800" y="1719161"/>
            <a:ext cx="1549499" cy="609600"/>
          </a:xfrm>
          <a:prstGeom prst="borderCallout1">
            <a:avLst>
              <a:gd name="adj1" fmla="val 52679"/>
              <a:gd name="adj2" fmla="val 97550"/>
              <a:gd name="adj3" fmla="val 150001"/>
              <a:gd name="adj4" fmla="val 213797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Regression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  <p:bldP spid="29" grpId="0"/>
      <p:bldP spid="30" grpId="0" animBg="1"/>
      <p:bldP spid="32" grpId="0"/>
      <p:bldP spid="33" grpId="0" animBg="1"/>
      <p:bldP spid="34" grpId="0"/>
      <p:bldP spid="40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24300" y="4088403"/>
            <a:ext cx="516194" cy="46566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OLS regression: </a:t>
            </a:r>
            <a:r>
              <a:rPr lang="en-US" b="1" dirty="0"/>
              <a:t>Intercept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562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/>
              <a:t>Y = </a:t>
            </a:r>
            <a:r>
              <a:rPr lang="el-GR" sz="2800" b="1" dirty="0">
                <a:solidFill>
                  <a:srgbClr val="0000FF"/>
                </a:solidFill>
              </a:rPr>
              <a:t>α</a:t>
            </a:r>
            <a:r>
              <a:rPr lang="en-US" sz="2800" dirty="0"/>
              <a:t>+ </a:t>
            </a:r>
            <a:r>
              <a:rPr lang="el-GR" sz="2800" dirty="0"/>
              <a:t>β</a:t>
            </a:r>
            <a:r>
              <a:rPr lang="en-US" sz="2800" dirty="0" smtClean="0"/>
              <a:t>X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Intercept (</a:t>
            </a:r>
            <a:r>
              <a:rPr lang="el-GR" dirty="0"/>
              <a:t>α</a:t>
            </a:r>
            <a:r>
              <a:rPr lang="en-US" b="1" dirty="0" smtClean="0"/>
              <a:t>)</a:t>
            </a:r>
            <a:r>
              <a:rPr lang="en-US" dirty="0" smtClean="0"/>
              <a:t> is the point where the regression line touch the Y axis.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intercept</a:t>
            </a:r>
            <a:r>
              <a:rPr lang="en-US" dirty="0" smtClean="0"/>
              <a:t> </a:t>
            </a:r>
            <a:r>
              <a:rPr lang="en-US" dirty="0"/>
              <a:t>represents </a:t>
            </a:r>
            <a:r>
              <a:rPr lang="en-US" i="1" dirty="0"/>
              <a:t>the expected mean value of Y when X is equal to zero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Line Callout 1 10"/>
          <p:cNvSpPr/>
          <p:nvPr/>
        </p:nvSpPr>
        <p:spPr>
          <a:xfrm>
            <a:off x="1295400" y="3668094"/>
            <a:ext cx="1295400" cy="609600"/>
          </a:xfrm>
          <a:prstGeom prst="borderCallout1">
            <a:avLst>
              <a:gd name="adj1" fmla="val 49108"/>
              <a:gd name="adj2" fmla="val 99231"/>
              <a:gd name="adj3" fmla="val 91072"/>
              <a:gd name="adj4" fmla="val 186877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Intercept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680761" y="2808905"/>
            <a:ext cx="4091639" cy="3058495"/>
            <a:chOff x="3680761" y="2808905"/>
            <a:chExt cx="4091639" cy="3058495"/>
          </a:xfrm>
        </p:grpSpPr>
        <p:sp>
          <p:nvSpPr>
            <p:cNvPr id="12" name="TextBox 11"/>
            <p:cNvSpPr txBox="1"/>
            <p:nvPr/>
          </p:nvSpPr>
          <p:spPr>
            <a:xfrm>
              <a:off x="3945523" y="280890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80761" y="3074075"/>
              <a:ext cx="4091639" cy="2793325"/>
              <a:chOff x="3680761" y="3074075"/>
              <a:chExt cx="4091639" cy="279332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4114800" y="3178237"/>
                <a:ext cx="2286000" cy="1143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3680761" y="3074075"/>
                <a:ext cx="4091639" cy="2793325"/>
                <a:chOff x="3680761" y="3074075"/>
                <a:chExt cx="4091639" cy="2793325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114800" y="3178237"/>
                  <a:ext cx="3200400" cy="2285999"/>
                  <a:chOff x="3581400" y="1905000"/>
                  <a:chExt cx="4724400" cy="3886200"/>
                </a:xfrm>
              </p:grpSpPr>
              <p:cxnSp>
                <p:nvCxnSpPr>
                  <p:cNvPr id="5" name="Straight Connector 4"/>
                  <p:cNvCxnSpPr/>
                  <p:nvPr/>
                </p:nvCxnSpPr>
                <p:spPr>
                  <a:xfrm>
                    <a:off x="3581400" y="1905000"/>
                    <a:ext cx="0" cy="388620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3581400" y="5791200"/>
                    <a:ext cx="4724400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7433846" y="5311837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767847" y="5498068"/>
                  <a:ext cx="28777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0           1            2           3</a:t>
                  </a:r>
                  <a:endParaRPr lang="en-US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680761" y="3074075"/>
                  <a:ext cx="312906" cy="20313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4</a:t>
                  </a:r>
                </a:p>
                <a:p>
                  <a:endParaRPr lang="en-US" dirty="0"/>
                </a:p>
                <a:p>
                  <a:r>
                    <a:rPr lang="en-US" dirty="0" smtClean="0"/>
                    <a:t>3</a:t>
                  </a:r>
                </a:p>
                <a:p>
                  <a:endParaRPr lang="en-US" dirty="0" smtClean="0"/>
                </a:p>
                <a:p>
                  <a:r>
                    <a:rPr lang="en-US" dirty="0" smtClean="0"/>
                    <a:t>2</a:t>
                  </a:r>
                </a:p>
                <a:p>
                  <a:endParaRPr lang="en-US" dirty="0"/>
                </a:p>
                <a:p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</p:grpSp>
        </p:grpSp>
      </p:grpSp>
      <p:grpSp>
        <p:nvGrpSpPr>
          <p:cNvPr id="32" name="Group 31"/>
          <p:cNvGrpSpPr/>
          <p:nvPr/>
        </p:nvGrpSpPr>
        <p:grpSpPr>
          <a:xfrm>
            <a:off x="4114800" y="3582572"/>
            <a:ext cx="1485900" cy="1915496"/>
            <a:chOff x="4114800" y="3582572"/>
            <a:chExt cx="1485900" cy="191549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114800" y="3582572"/>
              <a:ext cx="1434802" cy="1088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600700" y="3582572"/>
              <a:ext cx="0" cy="191549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114800" y="3178237"/>
            <a:ext cx="2286000" cy="2285999"/>
            <a:chOff x="4114800" y="3178237"/>
            <a:chExt cx="2286000" cy="228599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6400800" y="3178237"/>
              <a:ext cx="0" cy="228599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12" idx="2"/>
            </p:cNvCxnSpPr>
            <p:nvPr/>
          </p:nvCxnSpPr>
          <p:spPr>
            <a:xfrm flipH="1">
              <a:off x="4114800" y="3178237"/>
              <a:ext cx="22860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645558" y="2808905"/>
            <a:ext cx="2269842" cy="543895"/>
            <a:chOff x="6645558" y="2808905"/>
            <a:chExt cx="2269842" cy="543895"/>
          </a:xfrm>
        </p:grpSpPr>
        <p:sp>
          <p:nvSpPr>
            <p:cNvPr id="38" name="Flowchart: Process 37"/>
            <p:cNvSpPr/>
            <p:nvPr/>
          </p:nvSpPr>
          <p:spPr>
            <a:xfrm>
              <a:off x="7162800" y="2808905"/>
              <a:ext cx="1752600" cy="543895"/>
            </a:xfrm>
            <a:prstGeom prst="flowChartProcess">
              <a:avLst/>
            </a:prstGeom>
            <a:ln w="1905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If X=3, Y=4</a:t>
              </a:r>
              <a:endParaRPr lang="en-US" dirty="0"/>
            </a:p>
          </p:txBody>
        </p:sp>
        <p:cxnSp>
          <p:nvCxnSpPr>
            <p:cNvPr id="40" name="Straight Arrow Connector 39"/>
            <p:cNvCxnSpPr>
              <a:stCxn id="38" idx="1"/>
            </p:cNvCxnSpPr>
            <p:nvPr/>
          </p:nvCxnSpPr>
          <p:spPr>
            <a:xfrm flipH="1">
              <a:off x="6645558" y="3080853"/>
              <a:ext cx="517242" cy="9738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715000" y="3668094"/>
            <a:ext cx="3200400" cy="693590"/>
            <a:chOff x="5715000" y="2659210"/>
            <a:chExt cx="3200400" cy="693590"/>
          </a:xfrm>
        </p:grpSpPr>
        <p:sp>
          <p:nvSpPr>
            <p:cNvPr id="45" name="Flowchart: Process 44"/>
            <p:cNvSpPr/>
            <p:nvPr/>
          </p:nvSpPr>
          <p:spPr>
            <a:xfrm>
              <a:off x="7162800" y="2808905"/>
              <a:ext cx="1752600" cy="543895"/>
            </a:xfrm>
            <a:prstGeom prst="flowChartProcess">
              <a:avLst/>
            </a:prstGeom>
            <a:ln w="1905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If X=2, Y=3.5</a:t>
              </a:r>
              <a:endParaRPr lang="en-US" dirty="0"/>
            </a:p>
          </p:txBody>
        </p:sp>
        <p:cxnSp>
          <p:nvCxnSpPr>
            <p:cNvPr id="46" name="Straight Arrow Connector 45"/>
            <p:cNvCxnSpPr>
              <a:stCxn id="45" idx="1"/>
            </p:cNvCxnSpPr>
            <p:nvPr/>
          </p:nvCxnSpPr>
          <p:spPr>
            <a:xfrm flipH="1" flipV="1">
              <a:off x="5715000" y="2659210"/>
              <a:ext cx="1447800" cy="42164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295400" y="4419600"/>
            <a:ext cx="2698267" cy="1015819"/>
            <a:chOff x="7010400" y="2336981"/>
            <a:chExt cx="2698267" cy="1015819"/>
          </a:xfrm>
        </p:grpSpPr>
        <p:sp>
          <p:nvSpPr>
            <p:cNvPr id="48" name="Flowchart: Process 47"/>
            <p:cNvSpPr/>
            <p:nvPr/>
          </p:nvSpPr>
          <p:spPr>
            <a:xfrm>
              <a:off x="7010400" y="2808905"/>
              <a:ext cx="1752600" cy="543895"/>
            </a:xfrm>
            <a:prstGeom prst="flowChartProcess">
              <a:avLst/>
            </a:prstGeom>
            <a:ln w="1905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If X=0, Y=2</a:t>
              </a:r>
              <a:endParaRPr lang="en-US" dirty="0"/>
            </a:p>
          </p:txBody>
        </p:sp>
        <p:cxnSp>
          <p:nvCxnSpPr>
            <p:cNvPr id="49" name="Straight Arrow Connector 48"/>
            <p:cNvCxnSpPr>
              <a:stCxn id="48" idx="3"/>
            </p:cNvCxnSpPr>
            <p:nvPr/>
          </p:nvCxnSpPr>
          <p:spPr>
            <a:xfrm flipV="1">
              <a:off x="8763000" y="2336981"/>
              <a:ext cx="945667" cy="74387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58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43956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</a:t>
            </a:r>
            <a:r>
              <a:rPr lang="en-US" dirty="0" smtClean="0"/>
              <a:t>OLS regression: </a:t>
            </a:r>
            <a:r>
              <a:rPr lang="en-US" b="1" dirty="0"/>
              <a:t>Slope coefficient 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334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dirty="0"/>
              <a:t>Y = </a:t>
            </a:r>
            <a:r>
              <a:rPr lang="el-GR" sz="2800" dirty="0"/>
              <a:t>α</a:t>
            </a:r>
            <a:r>
              <a:rPr lang="en-US" sz="2800" dirty="0"/>
              <a:t>+ </a:t>
            </a:r>
            <a:r>
              <a:rPr lang="el-GR" sz="2800" b="1" dirty="0">
                <a:solidFill>
                  <a:srgbClr val="0000FF"/>
                </a:solidFill>
              </a:rPr>
              <a:t>β</a:t>
            </a:r>
            <a:r>
              <a:rPr lang="en-US" sz="2800" dirty="0" smtClean="0"/>
              <a:t>X</a:t>
            </a:r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200" b="1" dirty="0" smtClean="0"/>
              <a:t>Slope coefficient (</a:t>
            </a:r>
            <a:r>
              <a:rPr lang="el-GR" sz="2200" b="1" dirty="0" smtClean="0"/>
              <a:t>β</a:t>
            </a:r>
            <a:r>
              <a:rPr lang="en-US" sz="2200" b="1" dirty="0" smtClean="0"/>
              <a:t>) </a:t>
            </a:r>
            <a:r>
              <a:rPr lang="en-US" sz="2200" dirty="0" smtClean="0"/>
              <a:t>represents </a:t>
            </a:r>
            <a:r>
              <a:rPr lang="en-US" sz="2200" i="1" dirty="0"/>
              <a:t>the average change in Y </a:t>
            </a:r>
            <a:r>
              <a:rPr lang="en-US" sz="2200" i="1" dirty="0" smtClean="0"/>
              <a:t>when X change by 1 unit</a:t>
            </a:r>
          </a:p>
          <a:p>
            <a:pPr marL="0" indent="0">
              <a:buNone/>
            </a:pPr>
            <a:endParaRPr lang="en-US" sz="2200" i="1" dirty="0" smtClean="0"/>
          </a:p>
          <a:p>
            <a:pPr marL="0" indent="0">
              <a:buNone/>
            </a:pPr>
            <a:r>
              <a:rPr lang="en-US" sz="2000" i="1" dirty="0" smtClean="0"/>
              <a:t>Example (</a:t>
            </a:r>
            <a:r>
              <a:rPr lang="en-US" sz="2000" i="1" u="sng" dirty="0" smtClean="0"/>
              <a:t>let’s assume that </a:t>
            </a:r>
            <a:r>
              <a:rPr lang="el-GR" sz="2000" u="sng" dirty="0" smtClean="0"/>
              <a:t>α</a:t>
            </a:r>
            <a:r>
              <a:rPr lang="en-US" sz="2000" u="sng" dirty="0" smtClean="0"/>
              <a:t> = 0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i="1" dirty="0" smtClean="0"/>
          </a:p>
          <a:p>
            <a:r>
              <a:rPr lang="el-GR" dirty="0" smtClean="0"/>
              <a:t>β</a:t>
            </a:r>
            <a:r>
              <a:rPr lang="en-US" dirty="0" smtClean="0"/>
              <a:t> =  3: </a:t>
            </a:r>
          </a:p>
          <a:p>
            <a:pPr marL="0" indent="0">
              <a:buNone/>
            </a:pPr>
            <a:r>
              <a:rPr lang="en-US" dirty="0" smtClean="0"/>
              <a:t>	if X increases 1 unit, Y will increase by 3 units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 smtClean="0"/>
              <a:t>β</a:t>
            </a:r>
            <a:r>
              <a:rPr lang="en-US" dirty="0" smtClean="0"/>
              <a:t> = -2: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dirty="0"/>
              <a:t>X increases 1 unit, Y will </a:t>
            </a:r>
            <a:r>
              <a:rPr lang="en-US" dirty="0" smtClean="0"/>
              <a:t>decrease by 2 </a:t>
            </a:r>
            <a:r>
              <a:rPr lang="en-US" dirty="0"/>
              <a:t>units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/>
              <a:t>β</a:t>
            </a:r>
            <a:r>
              <a:rPr lang="en-US" dirty="0"/>
              <a:t> = </a:t>
            </a:r>
            <a:r>
              <a:rPr lang="en-US" dirty="0" smtClean="0"/>
              <a:t>0: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 matter how much X changes, Y </a:t>
            </a:r>
            <a:r>
              <a:rPr lang="en-US" dirty="0"/>
              <a:t>will </a:t>
            </a:r>
            <a:r>
              <a:rPr lang="en-US" dirty="0" smtClean="0"/>
              <a:t>not change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733800" y="1828800"/>
            <a:ext cx="838200" cy="1295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90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7251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</a:t>
            </a:r>
            <a:r>
              <a:rPr lang="en-US" dirty="0" smtClean="0"/>
              <a:t>OLS regression: </a:t>
            </a:r>
            <a:r>
              <a:rPr lang="en-US" b="1" dirty="0" smtClean="0"/>
              <a:t>Slope </a:t>
            </a:r>
            <a:r>
              <a:rPr lang="en-US" b="1" dirty="0"/>
              <a:t>coefficient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76253" y="2131875"/>
            <a:ext cx="2362200" cy="2057400"/>
            <a:chOff x="3581400" y="1905000"/>
            <a:chExt cx="4724400" cy="388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581400" y="1905000"/>
              <a:ext cx="0" cy="388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81400" y="5791200"/>
              <a:ext cx="47244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476253" y="2131876"/>
            <a:ext cx="1529443" cy="18505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524253" y="2131875"/>
            <a:ext cx="2362200" cy="2057400"/>
            <a:chOff x="3581400" y="1905000"/>
            <a:chExt cx="4724400" cy="38862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581400" y="1905000"/>
              <a:ext cx="0" cy="388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581400" y="5791200"/>
              <a:ext cx="47244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flipV="1">
            <a:off x="3524253" y="3413941"/>
            <a:ext cx="2362200" cy="5685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572253" y="2131875"/>
            <a:ext cx="2362200" cy="2057400"/>
            <a:chOff x="3581400" y="1905000"/>
            <a:chExt cx="4724400" cy="38862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581400" y="1905000"/>
              <a:ext cx="0" cy="388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81400" y="5791200"/>
              <a:ext cx="47244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6572253" y="3188381"/>
            <a:ext cx="2362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-14778" y="4588754"/>
            <a:ext cx="32239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Higher slope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(High </a:t>
            </a:r>
            <a:r>
              <a:rPr lang="el-GR" sz="2400" dirty="0" smtClean="0">
                <a:solidFill>
                  <a:srgbClr val="0000FF"/>
                </a:solidFill>
              </a:rPr>
              <a:t>β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One Unit Change in X causes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more unit change in 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70316" y="4609743"/>
            <a:ext cx="322395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Lower slope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(Low </a:t>
            </a:r>
            <a:r>
              <a:rPr lang="el-GR" sz="2400" dirty="0" smtClean="0">
                <a:solidFill>
                  <a:srgbClr val="0000FF"/>
                </a:solidFill>
              </a:rPr>
              <a:t>β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algn="ctr"/>
            <a:endParaRPr lang="en-US" sz="2400" dirty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One Unit Change in X causes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less unit change in Y</a:t>
            </a:r>
          </a:p>
          <a:p>
            <a:pPr algn="ctr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23265" y="4609743"/>
            <a:ext cx="251863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Zero slope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l-GR" sz="2400" dirty="0" smtClean="0">
                <a:solidFill>
                  <a:srgbClr val="0000FF"/>
                </a:solidFill>
              </a:rPr>
              <a:t>β</a:t>
            </a:r>
            <a:r>
              <a:rPr lang="en-US" sz="2400" dirty="0" smtClean="0">
                <a:solidFill>
                  <a:srgbClr val="0000FF"/>
                </a:solidFill>
              </a:rPr>
              <a:t> = 0)</a:t>
            </a:r>
          </a:p>
          <a:p>
            <a:pPr algn="ctr"/>
            <a:endParaRPr lang="en-US" sz="2400" dirty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No matter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how much X changes,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Y will not change</a:t>
            </a:r>
          </a:p>
          <a:p>
            <a:pPr algn="ctr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04422" y="4218640"/>
            <a:ext cx="680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                                                </a:t>
            </a:r>
            <a:r>
              <a:rPr lang="en-US" dirty="0" err="1" smtClean="0"/>
              <a:t>X</a:t>
            </a:r>
            <a:r>
              <a:rPr lang="en-US" dirty="0" smtClean="0"/>
              <a:t>                                             </a:t>
            </a:r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44239" y="2915645"/>
            <a:ext cx="652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                                            </a:t>
            </a:r>
            <a:r>
              <a:rPr lang="en-US" dirty="0" err="1" smtClean="0"/>
              <a:t>Y</a:t>
            </a:r>
            <a:r>
              <a:rPr lang="en-US" dirty="0" smtClean="0"/>
              <a:t>                                              </a:t>
            </a:r>
            <a:r>
              <a:rPr lang="en-US" dirty="0" err="1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research and hypotheses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05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Research Topic</a:t>
            </a:r>
            <a:r>
              <a:rPr lang="en-US" dirty="0" smtClean="0"/>
              <a:t>: Factors that influence student GPA:</a:t>
            </a:r>
          </a:p>
          <a:p>
            <a:r>
              <a:rPr lang="en-US" dirty="0" smtClean="0"/>
              <a:t>How many hours students spend on study per day.</a:t>
            </a:r>
          </a:p>
          <a:p>
            <a:r>
              <a:rPr lang="en-US" dirty="0" smtClean="0"/>
              <a:t>How many times students skip classes.</a:t>
            </a:r>
          </a:p>
          <a:p>
            <a:r>
              <a:rPr lang="en-US" dirty="0" smtClean="0"/>
              <a:t>How many hours student sleep per night.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Hypotheses:</a:t>
            </a:r>
          </a:p>
          <a:p>
            <a:r>
              <a:rPr lang="en-US" dirty="0" smtClean="0"/>
              <a:t>H1</a:t>
            </a:r>
            <a:r>
              <a:rPr lang="en-US" dirty="0"/>
              <a:t>: Students who </a:t>
            </a:r>
            <a:r>
              <a:rPr lang="en-US" dirty="0" smtClean="0">
                <a:solidFill>
                  <a:srgbClr val="0000FF"/>
                </a:solidFill>
              </a:rPr>
              <a:t>spend more time to study</a:t>
            </a:r>
            <a:r>
              <a:rPr lang="en-US" dirty="0" smtClean="0"/>
              <a:t> will </a:t>
            </a:r>
            <a:r>
              <a:rPr lang="en-US" dirty="0"/>
              <a:t>have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higher GPA.</a:t>
            </a:r>
            <a:endParaRPr lang="en-US" dirty="0"/>
          </a:p>
          <a:p>
            <a:r>
              <a:rPr lang="en-US" dirty="0" smtClean="0"/>
              <a:t>H2: Students who </a:t>
            </a:r>
            <a:r>
              <a:rPr lang="en-US" dirty="0" smtClean="0">
                <a:solidFill>
                  <a:srgbClr val="0000FF"/>
                </a:solidFill>
              </a:rPr>
              <a:t>skip less class</a:t>
            </a:r>
            <a:r>
              <a:rPr lang="en-US" dirty="0" smtClean="0"/>
              <a:t> will have higher GPA.</a:t>
            </a:r>
          </a:p>
          <a:p>
            <a:r>
              <a:rPr lang="en-US" dirty="0" smtClean="0"/>
              <a:t>H3: </a:t>
            </a:r>
            <a:r>
              <a:rPr lang="en-US" dirty="0"/>
              <a:t>Students who </a:t>
            </a:r>
            <a:r>
              <a:rPr lang="en-US" dirty="0" smtClean="0">
                <a:solidFill>
                  <a:srgbClr val="0000FF"/>
                </a:solidFill>
              </a:rPr>
              <a:t>sleep longer </a:t>
            </a:r>
            <a:r>
              <a:rPr lang="en-US" dirty="0" smtClean="0"/>
              <a:t>will </a:t>
            </a:r>
            <a:r>
              <a:rPr lang="en-US" dirty="0"/>
              <a:t>have higher </a:t>
            </a:r>
            <a:r>
              <a:rPr lang="en-US" dirty="0" smtClean="0"/>
              <a:t>GPA.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Calculate </a:t>
            </a:r>
            <a:r>
              <a:rPr lang="el-GR" b="1" dirty="0"/>
              <a:t>α</a:t>
            </a:r>
            <a:r>
              <a:rPr lang="en-US" dirty="0"/>
              <a:t> and </a:t>
            </a:r>
            <a:r>
              <a:rPr lang="el-GR" b="1" dirty="0"/>
              <a:t>β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289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Y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l-GR" sz="2800" dirty="0"/>
              <a:t>α</a:t>
            </a:r>
            <a:r>
              <a:rPr lang="en-US" sz="2800" dirty="0"/>
              <a:t>+ </a:t>
            </a:r>
            <a:r>
              <a:rPr lang="el-GR" sz="2800" dirty="0"/>
              <a:t>β</a:t>
            </a:r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Y: Grade</a:t>
            </a:r>
          </a:p>
          <a:p>
            <a:r>
              <a:rPr lang="en-US" dirty="0" smtClean="0"/>
              <a:t>X: Hours spent on study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Grade </a:t>
            </a:r>
            <a:r>
              <a:rPr lang="en-US" dirty="0" smtClean="0"/>
              <a:t>= </a:t>
            </a:r>
            <a:r>
              <a:rPr lang="el-GR" dirty="0" smtClean="0"/>
              <a:t>α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Hours </a:t>
            </a:r>
            <a:r>
              <a:rPr lang="en-US" b="1" dirty="0">
                <a:solidFill>
                  <a:srgbClr val="0000FF"/>
                </a:solidFill>
              </a:rPr>
              <a:t>spent on study </a:t>
            </a:r>
            <a:r>
              <a:rPr lang="en-US" b="1" dirty="0" smtClean="0">
                <a:solidFill>
                  <a:srgbClr val="0000FF"/>
                </a:solidFill>
              </a:rPr>
              <a:t>daily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</a:t>
            </a:r>
            <a:r>
              <a:rPr lang="el-GR" b="1" dirty="0" smtClean="0"/>
              <a:t>α</a:t>
            </a:r>
            <a:r>
              <a:rPr lang="en-US" dirty="0" smtClean="0"/>
              <a:t> and </a:t>
            </a:r>
            <a:r>
              <a:rPr lang="el-GR" b="1" dirty="0" smtClean="0"/>
              <a:t>β</a:t>
            </a:r>
            <a:endParaRPr lang="en-US" b="1" dirty="0"/>
          </a:p>
        </p:txBody>
      </p:sp>
      <p:pic>
        <p:nvPicPr>
          <p:cNvPr id="10242" name="Picture 2" descr="http://www.fao.org/docrep/006/y4816e/y4816e0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343400" cy="220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fao.org/docrep/006/y4816e/y4816e0h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7" y="5323967"/>
            <a:ext cx="1578429" cy="58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062741"/>
              </p:ext>
            </p:extLst>
          </p:nvPr>
        </p:nvGraphicFramePr>
        <p:xfrm>
          <a:off x="838200" y="1676400"/>
          <a:ext cx="29718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99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Calculate </a:t>
            </a:r>
            <a:r>
              <a:rPr lang="el-GR" b="1" dirty="0"/>
              <a:t>α</a:t>
            </a:r>
            <a:r>
              <a:rPr lang="en-US" dirty="0"/>
              <a:t> and </a:t>
            </a:r>
            <a:r>
              <a:rPr lang="el-GR" b="1" dirty="0"/>
              <a:t>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Hypothesis testing of beta coefficient (</a:t>
            </a:r>
            <a:r>
              <a:rPr lang="el-GR" sz="3200" dirty="0"/>
              <a:t>β</a:t>
            </a:r>
            <a:r>
              <a:rPr lang="en-US" sz="3200" dirty="0" smtClean="0"/>
              <a:t>)</a:t>
            </a:r>
          </a:p>
          <a:p>
            <a:endParaRPr lang="en-US" sz="3200" dirty="0"/>
          </a:p>
          <a:p>
            <a:pPr lvl="2"/>
            <a:r>
              <a:rPr lang="en-US" sz="3000" dirty="0" smtClean="0"/>
              <a:t>H</a:t>
            </a:r>
            <a:r>
              <a:rPr lang="en-US" sz="3000" baseline="-25000" dirty="0" smtClean="0"/>
              <a:t>0</a:t>
            </a:r>
            <a:r>
              <a:rPr lang="en-US" sz="3000" dirty="0" smtClean="0"/>
              <a:t>: </a:t>
            </a:r>
            <a:r>
              <a:rPr lang="el-GR" sz="3200" dirty="0"/>
              <a:t>β</a:t>
            </a:r>
            <a:r>
              <a:rPr lang="en-US" sz="3000" dirty="0" smtClean="0"/>
              <a:t> = 0 (</a:t>
            </a:r>
            <a:r>
              <a:rPr lang="en-US" sz="2400" dirty="0" smtClean="0"/>
              <a:t>the coefficient is equal to zero</a:t>
            </a:r>
            <a:r>
              <a:rPr lang="en-US" sz="3000" dirty="0" smtClean="0"/>
              <a:t>)</a:t>
            </a:r>
          </a:p>
          <a:p>
            <a:pPr lvl="2"/>
            <a:r>
              <a:rPr lang="en-US" sz="3000" dirty="0" smtClean="0"/>
              <a:t>H</a:t>
            </a:r>
            <a:r>
              <a:rPr lang="en-US" sz="3000" baseline="-25000" dirty="0" smtClean="0"/>
              <a:t>a</a:t>
            </a:r>
            <a:r>
              <a:rPr lang="en-US" sz="3000" dirty="0" smtClean="0"/>
              <a:t>: </a:t>
            </a:r>
            <a:r>
              <a:rPr lang="el-GR" sz="3200" dirty="0"/>
              <a:t>β</a:t>
            </a:r>
            <a:r>
              <a:rPr lang="en-US" sz="3000" dirty="0" smtClean="0"/>
              <a:t> ≠ 0 (</a:t>
            </a:r>
            <a:r>
              <a:rPr lang="en-US" sz="2400" dirty="0"/>
              <a:t>the coefficient is </a:t>
            </a:r>
            <a:r>
              <a:rPr lang="en-US" sz="2400" dirty="0" smtClean="0"/>
              <a:t>not equal </a:t>
            </a:r>
            <a:r>
              <a:rPr lang="en-US" sz="2400" dirty="0"/>
              <a:t>to zero</a:t>
            </a:r>
            <a:r>
              <a:rPr lang="en-US" sz="3000" dirty="0" smtClean="0"/>
              <a:t>)</a:t>
            </a:r>
          </a:p>
          <a:p>
            <a:pPr marL="548640" lvl="2" indent="0">
              <a:buNone/>
            </a:pPr>
            <a:r>
              <a:rPr lang="en-US" sz="3000" dirty="0" smtClean="0"/>
              <a:t>                </a:t>
            </a:r>
            <a:endParaRPr lang="en-US" sz="3000" dirty="0"/>
          </a:p>
          <a:p>
            <a:pPr marL="548640" lvl="2" indent="0">
              <a:buNone/>
            </a:pPr>
            <a:r>
              <a:rPr lang="en-US" sz="3000" dirty="0" smtClean="0"/>
              <a:t>Reject H</a:t>
            </a:r>
            <a:r>
              <a:rPr lang="en-US" sz="3000" baseline="-25000" dirty="0" smtClean="0"/>
              <a:t>0</a:t>
            </a:r>
            <a:r>
              <a:rPr lang="en-US" sz="3000" dirty="0" smtClean="0"/>
              <a:t> if p-value &lt; 0.05</a:t>
            </a:r>
          </a:p>
          <a:p>
            <a:pPr marL="548640" lvl="2" indent="0"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276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</a:t>
            </a:r>
            <a:r>
              <a:rPr lang="el-GR" b="1" dirty="0" smtClean="0"/>
              <a:t>α</a:t>
            </a:r>
            <a:r>
              <a:rPr lang="en-US" dirty="0" smtClean="0"/>
              <a:t> and </a:t>
            </a:r>
            <a:r>
              <a:rPr lang="el-GR" b="1" dirty="0" smtClean="0"/>
              <a:t>β</a:t>
            </a:r>
            <a:endParaRPr lang="en-US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8686"/>
            <a:ext cx="4295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67668"/>
            <a:ext cx="52101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6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Calculating </a:t>
            </a:r>
            <a:r>
              <a:rPr lang="el-GR" b="1" dirty="0"/>
              <a:t>α</a:t>
            </a:r>
            <a:r>
              <a:rPr lang="en-US" dirty="0"/>
              <a:t> and </a:t>
            </a:r>
            <a:r>
              <a:rPr lang="el-GR" b="1" dirty="0"/>
              <a:t>β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5344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Grade </a:t>
            </a:r>
            <a:r>
              <a:rPr lang="en-US" dirty="0"/>
              <a:t>= </a:t>
            </a:r>
            <a:r>
              <a:rPr lang="el-GR" dirty="0"/>
              <a:t>α</a:t>
            </a:r>
            <a:r>
              <a:rPr lang="en-US" dirty="0"/>
              <a:t> + </a:t>
            </a:r>
            <a:r>
              <a:rPr lang="el-GR" dirty="0"/>
              <a:t>β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Hours spent on study daily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Grade </a:t>
            </a:r>
            <a:r>
              <a:rPr lang="en-US" b="1" dirty="0" smtClean="0"/>
              <a:t>= </a:t>
            </a:r>
            <a:r>
              <a:rPr lang="en-US" dirty="0" smtClean="0"/>
              <a:t>1.309 + 0.323 </a:t>
            </a:r>
            <a:r>
              <a:rPr lang="en-US" b="1" dirty="0" smtClean="0">
                <a:solidFill>
                  <a:srgbClr val="0000FF"/>
                </a:solidFill>
              </a:rPr>
              <a:t>Hours </a:t>
            </a:r>
            <a:r>
              <a:rPr lang="en-US" b="1" dirty="0">
                <a:solidFill>
                  <a:srgbClr val="0000FF"/>
                </a:solidFill>
              </a:rPr>
              <a:t>spent on study</a:t>
            </a:r>
            <a:r>
              <a:rPr lang="en-US" b="1" dirty="0"/>
              <a:t> </a:t>
            </a:r>
            <a:r>
              <a:rPr lang="en-US" b="1" dirty="0">
                <a:solidFill>
                  <a:srgbClr val="0000FF"/>
                </a:solidFill>
              </a:rPr>
              <a:t>daily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0"/>
            <a:ext cx="883690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541504" y="3048000"/>
            <a:ext cx="1447800" cy="1768927"/>
            <a:chOff x="7427205" y="4626429"/>
            <a:chExt cx="1447800" cy="1768927"/>
          </a:xfrm>
        </p:grpSpPr>
        <p:cxnSp>
          <p:nvCxnSpPr>
            <p:cNvPr id="7" name="Straight Arrow Connector 6"/>
            <p:cNvCxnSpPr>
              <a:stCxn id="8" idx="0"/>
            </p:cNvCxnSpPr>
            <p:nvPr/>
          </p:nvCxnSpPr>
          <p:spPr>
            <a:xfrm flipV="1">
              <a:off x="8151105" y="4626429"/>
              <a:ext cx="116596" cy="7021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Flowchart: Process 7"/>
            <p:cNvSpPr/>
            <p:nvPr/>
          </p:nvSpPr>
          <p:spPr>
            <a:xfrm>
              <a:off x="7427205" y="5328556"/>
              <a:ext cx="1447800" cy="1066800"/>
            </a:xfrm>
            <a:prstGeom prst="flowChartProcess">
              <a:avLst/>
            </a:prstGeom>
            <a:ln w="1905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  <a:p>
              <a:pPr algn="ctr"/>
              <a:r>
                <a:rPr lang="en-US" sz="1600" dirty="0" smtClean="0"/>
                <a:t>P-value</a:t>
              </a:r>
            </a:p>
            <a:p>
              <a:pPr algn="ctr"/>
              <a:r>
                <a:rPr lang="en-US" sz="1600" dirty="0" smtClean="0"/>
                <a:t>Significant below 0.01</a:t>
              </a:r>
            </a:p>
            <a:p>
              <a:pPr algn="ctr"/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1469571"/>
            <a:ext cx="3124200" cy="1349829"/>
            <a:chOff x="7239000" y="4267200"/>
            <a:chExt cx="5591249" cy="1349829"/>
          </a:xfrm>
        </p:grpSpPr>
        <p:cxnSp>
          <p:nvCxnSpPr>
            <p:cNvPr id="10" name="Straight Arrow Connector 9"/>
            <p:cNvCxnSpPr>
              <a:stCxn id="11" idx="3"/>
            </p:cNvCxnSpPr>
            <p:nvPr/>
          </p:nvCxnSpPr>
          <p:spPr>
            <a:xfrm>
              <a:off x="8686799" y="4572000"/>
              <a:ext cx="4143450" cy="10450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Flowchart: Process 10"/>
            <p:cNvSpPr/>
            <p:nvPr/>
          </p:nvSpPr>
          <p:spPr>
            <a:xfrm>
              <a:off x="7239000" y="4267200"/>
              <a:ext cx="1447800" cy="609600"/>
            </a:xfrm>
            <a:prstGeom prst="flowChartProcess">
              <a:avLst/>
            </a:prstGeom>
            <a:ln w="1905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2400" b="1" dirty="0" smtClean="0"/>
                <a:t>α</a:t>
              </a:r>
              <a:endParaRPr lang="en-US" sz="24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35879" y="3284763"/>
            <a:ext cx="1670958" cy="753837"/>
            <a:chOff x="12889549" y="3554186"/>
            <a:chExt cx="2886200" cy="753837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12889549" y="3554186"/>
              <a:ext cx="1438400" cy="3810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Flowchart: Process 13"/>
            <p:cNvSpPr/>
            <p:nvPr/>
          </p:nvSpPr>
          <p:spPr>
            <a:xfrm>
              <a:off x="14327949" y="3886202"/>
              <a:ext cx="1447800" cy="421821"/>
            </a:xfrm>
            <a:prstGeom prst="flowChartProcess">
              <a:avLst/>
            </a:prstGeom>
            <a:ln w="1905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2400" b="1" dirty="0" smtClean="0"/>
                <a:t>β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591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simple regression for prediction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Grade </a:t>
            </a:r>
            <a:r>
              <a:rPr lang="en-US" b="1" dirty="0" smtClean="0"/>
              <a:t>= </a:t>
            </a:r>
            <a:r>
              <a:rPr lang="en-US" dirty="0" smtClean="0"/>
              <a:t>1.309 + 0.323 </a:t>
            </a:r>
            <a:r>
              <a:rPr lang="en-US" b="1" dirty="0" smtClean="0">
                <a:solidFill>
                  <a:srgbClr val="0000FF"/>
                </a:solidFill>
              </a:rPr>
              <a:t>Hours </a:t>
            </a:r>
            <a:r>
              <a:rPr lang="en-US" b="1" dirty="0">
                <a:solidFill>
                  <a:srgbClr val="0000FF"/>
                </a:solidFill>
              </a:rPr>
              <a:t>spent on study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daily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we didn’t study at all (X = 0), what is the GPA we’ll get?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	Grade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dirty="0"/>
              <a:t>1.309 + </a:t>
            </a:r>
            <a:r>
              <a:rPr lang="en-US" dirty="0" smtClean="0"/>
              <a:t>(0.323 * </a:t>
            </a:r>
            <a:r>
              <a:rPr lang="en-US" b="1" dirty="0" smtClean="0">
                <a:solidFill>
                  <a:srgbClr val="0000FF"/>
                </a:solidFill>
              </a:rPr>
              <a:t>0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</a:t>
            </a:r>
            <a:r>
              <a:rPr lang="en-US" dirty="0" smtClean="0"/>
              <a:t>=  1.309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If we </a:t>
            </a:r>
            <a:r>
              <a:rPr lang="en-US" dirty="0" smtClean="0"/>
              <a:t>studied 2 hours daily </a:t>
            </a:r>
            <a:r>
              <a:rPr lang="en-US" dirty="0"/>
              <a:t>(X = </a:t>
            </a:r>
            <a:r>
              <a:rPr lang="en-US" dirty="0" smtClean="0"/>
              <a:t>2), </a:t>
            </a:r>
            <a:r>
              <a:rPr lang="en-US" dirty="0"/>
              <a:t>what is the GPA </a:t>
            </a:r>
            <a:r>
              <a:rPr lang="en-US" dirty="0" smtClean="0"/>
              <a:t>we’ll </a:t>
            </a:r>
            <a:r>
              <a:rPr lang="en-US" dirty="0"/>
              <a:t>get?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Grade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dirty="0"/>
              <a:t>1.309 + </a:t>
            </a:r>
            <a:r>
              <a:rPr lang="en-US" dirty="0" smtClean="0"/>
              <a:t>(0.323 </a:t>
            </a:r>
            <a:r>
              <a:rPr lang="en-US" dirty="0"/>
              <a:t>* </a:t>
            </a:r>
            <a:r>
              <a:rPr lang="en-US" b="1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                     </a:t>
            </a:r>
            <a:r>
              <a:rPr lang="en-US" dirty="0"/>
              <a:t>=  </a:t>
            </a:r>
            <a:r>
              <a:rPr lang="en-US" dirty="0" smtClean="0"/>
              <a:t>1.309 + 0.646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=  1.955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6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Use simple regression for prediction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510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Y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l-GR" sz="2800" dirty="0"/>
              <a:t>α</a:t>
            </a:r>
            <a:r>
              <a:rPr lang="en-US" sz="2800" dirty="0"/>
              <a:t>+ </a:t>
            </a:r>
            <a:r>
              <a:rPr lang="el-GR" sz="2800" dirty="0"/>
              <a:t>β</a:t>
            </a:r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Y: Grade</a:t>
            </a:r>
          </a:p>
          <a:p>
            <a:r>
              <a:rPr lang="en-US" dirty="0" smtClean="0"/>
              <a:t>X: Class absence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Grade </a:t>
            </a:r>
            <a:r>
              <a:rPr lang="en-US" dirty="0" smtClean="0"/>
              <a:t>= </a:t>
            </a:r>
            <a:r>
              <a:rPr lang="el-GR" dirty="0" smtClean="0"/>
              <a:t>α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Class absence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548640" lvl="2" indent="0">
              <a:buNone/>
            </a:pPr>
            <a:r>
              <a:rPr lang="en-US" sz="2400" dirty="0" smtClean="0"/>
              <a:t>From the regression analysis in SPSS: </a:t>
            </a:r>
          </a:p>
          <a:p>
            <a:pPr lvl="3"/>
            <a:r>
              <a:rPr lang="el-GR" sz="2400" dirty="0" smtClean="0"/>
              <a:t>α</a:t>
            </a:r>
            <a:r>
              <a:rPr lang="en-US" sz="2400" dirty="0" smtClean="0"/>
              <a:t> (constant) = 3.417</a:t>
            </a:r>
          </a:p>
          <a:p>
            <a:pPr lvl="3"/>
            <a:r>
              <a:rPr lang="el-GR" sz="2400" dirty="0" smtClean="0"/>
              <a:t>β</a:t>
            </a:r>
            <a:r>
              <a:rPr lang="en-US" sz="2400" dirty="0" smtClean="0"/>
              <a:t> = -0.533; p-value = 0.001 </a:t>
            </a:r>
            <a:r>
              <a:rPr lang="en-US" sz="2400" dirty="0"/>
              <a:t>(significant at below </a:t>
            </a:r>
            <a:r>
              <a:rPr lang="en-US" sz="2400" dirty="0" smtClean="0"/>
              <a:t>1%)</a:t>
            </a:r>
            <a:endParaRPr lang="en-US" sz="2400" b="1" dirty="0"/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Grade </a:t>
            </a:r>
            <a:r>
              <a:rPr lang="en-US" b="1" dirty="0" smtClean="0"/>
              <a:t>= </a:t>
            </a:r>
            <a:r>
              <a:rPr lang="en-US" dirty="0" smtClean="0"/>
              <a:t>3.417 </a:t>
            </a:r>
            <a:r>
              <a:rPr lang="en-US" dirty="0"/>
              <a:t>–</a:t>
            </a:r>
            <a:r>
              <a:rPr lang="en-US" dirty="0" smtClean="0"/>
              <a:t> 0.533 </a:t>
            </a:r>
            <a:r>
              <a:rPr lang="en-US" b="1" dirty="0" smtClean="0">
                <a:solidFill>
                  <a:srgbClr val="0000FF"/>
                </a:solidFill>
              </a:rPr>
              <a:t>Class absence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2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simple regression for prediction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Grade </a:t>
            </a:r>
            <a:r>
              <a:rPr lang="en-US" b="1" dirty="0"/>
              <a:t>= </a:t>
            </a:r>
            <a:r>
              <a:rPr lang="en-US" dirty="0"/>
              <a:t>3.417 –</a:t>
            </a:r>
            <a:r>
              <a:rPr lang="en-US" dirty="0" smtClean="0"/>
              <a:t> </a:t>
            </a:r>
            <a:r>
              <a:rPr lang="en-US" dirty="0"/>
              <a:t>0.533 </a:t>
            </a:r>
            <a:r>
              <a:rPr lang="en-US" b="1" dirty="0">
                <a:solidFill>
                  <a:srgbClr val="0000FF"/>
                </a:solidFill>
              </a:rPr>
              <a:t>Class absence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we didn’t skip class (X = 0), what is the GPA we’ll get?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	Grade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dirty="0"/>
              <a:t>3.417 </a:t>
            </a:r>
            <a:r>
              <a:rPr lang="en-US" dirty="0" smtClean="0"/>
              <a:t>– (0.533 * </a:t>
            </a:r>
            <a:r>
              <a:rPr lang="en-US" b="1" dirty="0" smtClean="0">
                <a:solidFill>
                  <a:srgbClr val="0000FF"/>
                </a:solidFill>
              </a:rPr>
              <a:t>0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</a:t>
            </a:r>
            <a:r>
              <a:rPr lang="en-US" dirty="0" smtClean="0"/>
              <a:t>=  3.417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If we skip </a:t>
            </a:r>
            <a:r>
              <a:rPr lang="en-US" dirty="0" smtClean="0"/>
              <a:t>2 classes (</a:t>
            </a:r>
            <a:r>
              <a:rPr lang="en-US" dirty="0"/>
              <a:t>X = </a:t>
            </a:r>
            <a:r>
              <a:rPr lang="en-US" dirty="0" smtClean="0"/>
              <a:t>2), </a:t>
            </a:r>
            <a:r>
              <a:rPr lang="en-US" dirty="0"/>
              <a:t>what is the GPA </a:t>
            </a:r>
            <a:r>
              <a:rPr lang="en-US" dirty="0" smtClean="0"/>
              <a:t>we’ll </a:t>
            </a:r>
            <a:r>
              <a:rPr lang="en-US" dirty="0"/>
              <a:t>get?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Grade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dirty="0"/>
              <a:t>3.417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(</a:t>
            </a:r>
            <a:r>
              <a:rPr lang="en-US" dirty="0"/>
              <a:t>0.533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b="1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                     </a:t>
            </a:r>
            <a:r>
              <a:rPr lang="en-US" dirty="0"/>
              <a:t>= 3.417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1.066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=  2.351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Use simple regression for prediction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510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Y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l-GR" sz="2800" dirty="0"/>
              <a:t>α</a:t>
            </a:r>
            <a:r>
              <a:rPr lang="en-US" sz="2800" dirty="0"/>
              <a:t>+ </a:t>
            </a:r>
            <a:r>
              <a:rPr lang="el-GR" sz="2800" dirty="0"/>
              <a:t>β</a:t>
            </a:r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Y: Grade</a:t>
            </a:r>
          </a:p>
          <a:p>
            <a:r>
              <a:rPr lang="en-US" dirty="0" smtClean="0"/>
              <a:t>X: Hours of sleep nightly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Grade </a:t>
            </a:r>
            <a:r>
              <a:rPr lang="en-US" dirty="0" smtClean="0"/>
              <a:t>= </a:t>
            </a:r>
            <a:r>
              <a:rPr lang="el-GR" dirty="0" smtClean="0"/>
              <a:t>α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Hours of sleep nightly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548640" lvl="2" indent="0">
              <a:buNone/>
            </a:pPr>
            <a:r>
              <a:rPr lang="en-US" sz="2400" dirty="0" smtClean="0"/>
              <a:t>From the regression analysis in SPSS: </a:t>
            </a:r>
          </a:p>
          <a:p>
            <a:pPr lvl="3"/>
            <a:r>
              <a:rPr lang="el-GR" sz="2400" dirty="0" smtClean="0"/>
              <a:t>α</a:t>
            </a:r>
            <a:r>
              <a:rPr lang="en-US" sz="2400" dirty="0" smtClean="0"/>
              <a:t> (constant) = -1.238</a:t>
            </a:r>
          </a:p>
          <a:p>
            <a:pPr lvl="3"/>
            <a:r>
              <a:rPr lang="el-GR" sz="2400" dirty="0" smtClean="0"/>
              <a:t>β</a:t>
            </a:r>
            <a:r>
              <a:rPr lang="en-US" sz="2400" dirty="0" smtClean="0"/>
              <a:t> = 0.626; </a:t>
            </a:r>
            <a:r>
              <a:rPr lang="en-US" sz="2400" dirty="0"/>
              <a:t>p-value &lt; 0.001 (significant at below 0.1%)</a:t>
            </a:r>
            <a:endParaRPr lang="en-US" sz="2400" b="1" dirty="0"/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Grade </a:t>
            </a:r>
            <a:r>
              <a:rPr lang="en-US" b="1" dirty="0" smtClean="0"/>
              <a:t>= </a:t>
            </a:r>
            <a:r>
              <a:rPr lang="en-US" dirty="0" smtClean="0"/>
              <a:t>-1.238 + 0.626 </a:t>
            </a:r>
            <a:r>
              <a:rPr lang="en-US" b="1" dirty="0">
                <a:solidFill>
                  <a:srgbClr val="0000FF"/>
                </a:solidFill>
              </a:rPr>
              <a:t>Hours of </a:t>
            </a:r>
            <a:r>
              <a:rPr lang="en-US" b="1" dirty="0" smtClean="0">
                <a:solidFill>
                  <a:srgbClr val="0000FF"/>
                </a:solidFill>
              </a:rPr>
              <a:t>sleep</a:t>
            </a:r>
            <a:r>
              <a:rPr lang="en-US" b="1" dirty="0">
                <a:solidFill>
                  <a:srgbClr val="0000FF"/>
                </a:solidFill>
              </a:rPr>
              <a:t> nightly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simple regression for prediction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Grade </a:t>
            </a:r>
            <a:r>
              <a:rPr lang="en-US" b="1" dirty="0"/>
              <a:t>= </a:t>
            </a:r>
            <a:r>
              <a:rPr lang="en-US" dirty="0" smtClean="0"/>
              <a:t>-1.238 + 0.626 </a:t>
            </a:r>
            <a:r>
              <a:rPr lang="en-US" b="1" dirty="0" smtClean="0">
                <a:solidFill>
                  <a:srgbClr val="0000FF"/>
                </a:solidFill>
              </a:rPr>
              <a:t>Hours of sleep</a:t>
            </a:r>
            <a:r>
              <a:rPr lang="en-US" b="1" dirty="0">
                <a:solidFill>
                  <a:srgbClr val="0000FF"/>
                </a:solidFill>
              </a:rPr>
              <a:t> nightly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we didn’t sleep at all (X = 0), what is the GPA we’ll get?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	Grade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dirty="0" smtClean="0"/>
              <a:t>-1.238 + (0.626 * </a:t>
            </a:r>
            <a:r>
              <a:rPr lang="en-US" b="1" dirty="0" smtClean="0">
                <a:solidFill>
                  <a:srgbClr val="0000FF"/>
                </a:solidFill>
              </a:rPr>
              <a:t>0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</a:t>
            </a:r>
            <a:r>
              <a:rPr lang="en-US" dirty="0" smtClean="0"/>
              <a:t>=  -1.238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If we </a:t>
            </a:r>
            <a:r>
              <a:rPr lang="en-US" dirty="0" smtClean="0"/>
              <a:t>slept 8 hours nightly (X=8), </a:t>
            </a:r>
            <a:r>
              <a:rPr lang="en-US" dirty="0"/>
              <a:t>what is the GPA </a:t>
            </a:r>
            <a:r>
              <a:rPr lang="en-US" dirty="0" smtClean="0"/>
              <a:t>we’ll </a:t>
            </a:r>
            <a:r>
              <a:rPr lang="en-US" dirty="0"/>
              <a:t>get?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Grade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dirty="0" smtClean="0"/>
              <a:t>-1.238 + (</a:t>
            </a:r>
            <a:r>
              <a:rPr lang="en-US" dirty="0"/>
              <a:t>0.533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smtClean="0"/>
              <a:t>8)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                     </a:t>
            </a:r>
            <a:r>
              <a:rPr lang="en-US" dirty="0"/>
              <a:t>= </a:t>
            </a:r>
            <a:r>
              <a:rPr lang="en-US" dirty="0" smtClean="0"/>
              <a:t>-1.238 + 4.264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=  3.026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 framework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128657" y="3557955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85900" y="1752600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Hours spent on study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74800" y="3557955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</a:t>
            </a:r>
          </a:p>
          <a:p>
            <a:pPr algn="ctr"/>
            <a:r>
              <a:rPr lang="en-US" dirty="0" smtClean="0"/>
              <a:t>Absence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95400" y="5587706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Hours of Sleep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6"/>
            <a:endCxn id="4" idx="2"/>
          </p:cNvCxnSpPr>
          <p:nvPr/>
        </p:nvCxnSpPr>
        <p:spPr>
          <a:xfrm>
            <a:off x="3695700" y="2247900"/>
            <a:ext cx="2432957" cy="18053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6"/>
            <a:endCxn id="4" idx="2"/>
          </p:cNvCxnSpPr>
          <p:nvPr/>
        </p:nvCxnSpPr>
        <p:spPr>
          <a:xfrm>
            <a:off x="3384600" y="4053255"/>
            <a:ext cx="274405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6"/>
            <a:endCxn id="4" idx="2"/>
          </p:cNvCxnSpPr>
          <p:nvPr/>
        </p:nvCxnSpPr>
        <p:spPr>
          <a:xfrm flipV="1">
            <a:off x="3505200" y="4053255"/>
            <a:ext cx="2623457" cy="20297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12178" y="2547789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H1</a:t>
            </a:r>
          </a:p>
          <a:p>
            <a:pPr algn="ctr"/>
            <a:r>
              <a:rPr lang="en-US" b="1" dirty="0" smtClean="0"/>
              <a:t>(+)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82991" y="3395450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H2</a:t>
            </a:r>
          </a:p>
          <a:p>
            <a:pPr algn="ctr"/>
            <a:r>
              <a:rPr lang="en-US" b="1" dirty="0" smtClean="0"/>
              <a:t>(-)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56628" y="5110417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H3</a:t>
            </a:r>
          </a:p>
          <a:p>
            <a:pPr algn="ctr"/>
            <a:r>
              <a:rPr lang="en-US" b="1" dirty="0" smtClean="0"/>
              <a:t>(+)</a:t>
            </a:r>
          </a:p>
        </p:txBody>
      </p:sp>
    </p:spTree>
    <p:extLst>
      <p:ext uri="{BB962C8B-B14F-4D97-AF65-F5344CB8AC3E}">
        <p14:creationId xmlns:p14="http://schemas.microsoft.com/office/powerpoint/2010/main" val="10049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simple regression for prediction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Y = </a:t>
            </a:r>
            <a:r>
              <a:rPr lang="el-GR" sz="2800" dirty="0"/>
              <a:t>α</a:t>
            </a:r>
            <a:r>
              <a:rPr lang="en-US" sz="2800" dirty="0"/>
              <a:t>+ </a:t>
            </a:r>
            <a:r>
              <a:rPr lang="el-GR" sz="2800" dirty="0"/>
              <a:t>β</a:t>
            </a:r>
            <a:r>
              <a:rPr lang="en-US" sz="2800" dirty="0" smtClean="0"/>
              <a:t>X </a:t>
            </a:r>
            <a:r>
              <a:rPr lang="en-US" sz="2800" dirty="0"/>
              <a:t>±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error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regression line will always contain </a:t>
            </a:r>
            <a:r>
              <a:rPr lang="en-US" b="1" dirty="0"/>
              <a:t>error terms </a:t>
            </a:r>
            <a:r>
              <a:rPr lang="en-US" b="1" dirty="0" smtClean="0"/>
              <a:t>(</a:t>
            </a:r>
            <a:r>
              <a:rPr lang="el-GR" b="1" dirty="0" smtClean="0"/>
              <a:t>ε</a:t>
            </a:r>
            <a:r>
              <a:rPr lang="en-US" b="1" dirty="0" smtClean="0"/>
              <a:t>)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reality, independent variables are never perfect predictors of the dependent </a:t>
            </a:r>
            <a:r>
              <a:rPr lang="en-US" dirty="0" smtClean="0"/>
              <a:t>variables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are always </a:t>
            </a:r>
            <a:r>
              <a:rPr lang="en-US" dirty="0" smtClean="0"/>
              <a:t>many </a:t>
            </a:r>
            <a:r>
              <a:rPr lang="en-US" dirty="0"/>
              <a:t>uncontrollable </a:t>
            </a:r>
            <a:r>
              <a:rPr lang="en-US" dirty="0" smtClean="0"/>
              <a:t>factors.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error term exists because a regression model can never include all possible variables; </a:t>
            </a:r>
            <a:r>
              <a:rPr lang="en-US" b="1" dirty="0"/>
              <a:t>some predictive capacity will always be absent</a:t>
            </a:r>
            <a:r>
              <a:rPr lang="en-US" dirty="0"/>
              <a:t>, particularly in simple regression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8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simple regression for prediction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 = </a:t>
            </a:r>
            <a:r>
              <a:rPr lang="el-GR" dirty="0" smtClean="0"/>
              <a:t>α</a:t>
            </a:r>
            <a:r>
              <a:rPr lang="en-US" dirty="0" smtClean="0"/>
              <a:t>+ </a:t>
            </a:r>
            <a:r>
              <a:rPr lang="el-GR" dirty="0" smtClean="0"/>
              <a:t>β</a:t>
            </a:r>
            <a:r>
              <a:rPr lang="en-US" dirty="0" smtClean="0"/>
              <a:t>X </a:t>
            </a:r>
            <a:r>
              <a:rPr lang="en-US" dirty="0" smtClean="0">
                <a:solidFill>
                  <a:srgbClr val="FF0000"/>
                </a:solidFill>
              </a:rPr>
              <a:t>± error</a:t>
            </a:r>
          </a:p>
          <a:p>
            <a:endParaRPr lang="en-US" dirty="0" smtClean="0"/>
          </a:p>
          <a:p>
            <a:r>
              <a:rPr lang="en-US" dirty="0" smtClean="0"/>
              <a:t>Y: Grade</a:t>
            </a:r>
          </a:p>
          <a:p>
            <a:r>
              <a:rPr lang="en-US" dirty="0" smtClean="0"/>
              <a:t>X: Hours of sleep nightly</a:t>
            </a:r>
          </a:p>
          <a:p>
            <a:r>
              <a:rPr lang="en-US" dirty="0" smtClean="0"/>
              <a:t>Error: other factors that might affect test score, but are not  </a:t>
            </a:r>
            <a:br>
              <a:rPr lang="en-US" dirty="0" smtClean="0"/>
            </a:br>
            <a:r>
              <a:rPr lang="en-US" dirty="0" smtClean="0"/>
              <a:t>          included in the equation</a:t>
            </a:r>
          </a:p>
          <a:p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00FF"/>
                </a:solidFill>
              </a:rPr>
              <a:t>-1.238</a:t>
            </a:r>
            <a:r>
              <a:rPr lang="en-US" dirty="0"/>
              <a:t> + </a:t>
            </a:r>
            <a:r>
              <a:rPr lang="en-US" dirty="0">
                <a:solidFill>
                  <a:srgbClr val="0000FF"/>
                </a:solidFill>
              </a:rPr>
              <a:t>0.626</a:t>
            </a:r>
            <a:r>
              <a:rPr lang="en-US" b="1" dirty="0"/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± 0.37782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57" y="1589312"/>
            <a:ext cx="4648200" cy="132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15059"/>
            <a:ext cx="7881257" cy="194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7848600" y="1447800"/>
            <a:ext cx="685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simple regression for prediction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Coefficient </a:t>
            </a:r>
            <a:r>
              <a:rPr lang="en-US" b="1" dirty="0"/>
              <a:t>of </a:t>
            </a:r>
            <a:r>
              <a:rPr lang="en-US" b="1" dirty="0" smtClean="0"/>
              <a:t>determination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i="1" dirty="0" smtClean="0"/>
              <a:t>R</a:t>
            </a:r>
            <a:r>
              <a:rPr lang="en-US" b="1" baseline="30000" dirty="0" smtClean="0"/>
              <a:t>2</a:t>
            </a:r>
            <a:r>
              <a:rPr lang="en-US" dirty="0" smtClean="0"/>
              <a:t> or </a:t>
            </a:r>
            <a:r>
              <a:rPr lang="en-US" b="1" dirty="0" smtClean="0"/>
              <a:t>R squared)</a:t>
            </a:r>
            <a:r>
              <a:rPr lang="en-US" dirty="0"/>
              <a:t> indicates how well data points fit a line or </a:t>
            </a:r>
            <a:r>
              <a:rPr lang="en-US" dirty="0" smtClean="0"/>
              <a:t>curve.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6314" y="2614527"/>
            <a:ext cx="3889925" cy="3581400"/>
            <a:chOff x="3581400" y="1905000"/>
            <a:chExt cx="4724400" cy="3886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581400" y="1905000"/>
              <a:ext cx="0" cy="388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581400" y="5791200"/>
              <a:ext cx="47244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 flipV="1">
            <a:off x="446314" y="2843127"/>
            <a:ext cx="3813725" cy="31242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945839" y="2614527"/>
            <a:ext cx="3889925" cy="3581400"/>
            <a:chOff x="3581400" y="1905000"/>
            <a:chExt cx="4724400" cy="3886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1400" y="1905000"/>
              <a:ext cx="0" cy="388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81400" y="5791200"/>
              <a:ext cx="47244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4945839" y="2843127"/>
            <a:ext cx="3813725" cy="31242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269439" y="305539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40839" y="352892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59839" y="342007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59839" y="429092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59639" y="512912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97839" y="474812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93039" y="463382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12139" y="390992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54839" y="573872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6239" y="535772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056040" y="272882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17439" y="330577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62267" y="413852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54796" y="585847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098239" y="474812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36639" y="451952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530964" y="352892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98539" y="512912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19869" y="370854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46039" y="512912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343282" y="6172200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High R squared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854796" y="6187551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Low R squared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295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simple regression for prediction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334000"/>
          </a:xfrm>
        </p:spPr>
        <p:txBody>
          <a:bodyPr>
            <a:normAutofit/>
          </a:bodyPr>
          <a:lstStyle/>
          <a:p>
            <a:r>
              <a:rPr lang="en-US" b="1" dirty="0" smtClean="0"/>
              <a:t>R squared </a:t>
            </a:r>
            <a:r>
              <a:rPr lang="en-US" dirty="0" smtClean="0"/>
              <a:t>represents the </a:t>
            </a:r>
            <a:r>
              <a:rPr lang="en-US" dirty="0"/>
              <a:t>proportion of total variation of outcomes explained by the </a:t>
            </a:r>
            <a:r>
              <a:rPr lang="en-US" dirty="0" smtClean="0"/>
              <a:t>independent variable(s) in the model.</a:t>
            </a:r>
          </a:p>
          <a:p>
            <a:endParaRPr lang="en-US" dirty="0" smtClean="0"/>
          </a:p>
          <a:p>
            <a:r>
              <a:rPr lang="en-US" dirty="0" smtClean="0"/>
              <a:t>R </a:t>
            </a:r>
            <a:r>
              <a:rPr lang="en-US" dirty="0"/>
              <a:t>squared ranges from 0 to </a:t>
            </a:r>
            <a:r>
              <a:rPr lang="en-US" dirty="0" smtClean="0"/>
              <a:t>1:  </a:t>
            </a:r>
          </a:p>
          <a:p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R squared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1 indicates </a:t>
            </a:r>
            <a:r>
              <a:rPr lang="en-US" dirty="0"/>
              <a:t>that the regression line perfectly fits the </a:t>
            </a:r>
            <a:r>
              <a:rPr lang="en-US" dirty="0" smtClean="0"/>
              <a:t>data</a:t>
            </a:r>
          </a:p>
          <a:p>
            <a:endParaRPr lang="en-US" dirty="0" smtClean="0"/>
          </a:p>
          <a:p>
            <a:r>
              <a:rPr lang="en-US" dirty="0" smtClean="0"/>
              <a:t>The higher the R squared, the lower the regression error</a:t>
            </a:r>
          </a:p>
        </p:txBody>
      </p:sp>
    </p:spTree>
    <p:extLst>
      <p:ext uri="{BB962C8B-B14F-4D97-AF65-F5344CB8AC3E}">
        <p14:creationId xmlns:p14="http://schemas.microsoft.com/office/powerpoint/2010/main" val="24014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simple regression for prediction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334000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R square = 0.713 </a:t>
            </a:r>
            <a:r>
              <a:rPr lang="en-US" dirty="0" smtClean="0"/>
              <a:t>means that the regression model can explain about 71.3% of student grade</a:t>
            </a:r>
          </a:p>
          <a:p>
            <a:endParaRPr lang="en-US" b="1" dirty="0" smtClean="0"/>
          </a:p>
          <a:p>
            <a:r>
              <a:rPr lang="en-US" b="1" dirty="0" smtClean="0"/>
              <a:t>Adjusted </a:t>
            </a:r>
            <a:r>
              <a:rPr lang="en-US" b="1" dirty="0"/>
              <a:t>R squared </a:t>
            </a:r>
            <a:r>
              <a:rPr lang="en-US" dirty="0"/>
              <a:t>is a modification of R squared that adjusts for the number of explanatory terms in a model. </a:t>
            </a:r>
            <a:r>
              <a:rPr lang="en-US" dirty="0" smtClean="0"/>
              <a:t>Unlike </a:t>
            </a:r>
            <a:r>
              <a:rPr lang="en-US" dirty="0"/>
              <a:t>R squared , the adjusted R squared increases only if the new term improves the model more than would be expected by chance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248400" cy="177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0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OLS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 general purpose of </a:t>
            </a:r>
            <a:r>
              <a:rPr lang="en-US" sz="2800" b="1" dirty="0" smtClean="0"/>
              <a:t>multiple regression </a:t>
            </a:r>
            <a:r>
              <a:rPr lang="en-US" sz="2800" dirty="0" smtClean="0"/>
              <a:t>is </a:t>
            </a:r>
            <a:r>
              <a:rPr lang="en-US" sz="2800" dirty="0"/>
              <a:t>to learn more about the relationship between </a:t>
            </a:r>
            <a:r>
              <a:rPr lang="en-US" sz="2800" dirty="0" smtClean="0"/>
              <a:t>“several independent variables” </a:t>
            </a:r>
            <a:r>
              <a:rPr lang="en-US" sz="2800" dirty="0"/>
              <a:t>and a dependent or criterion </a:t>
            </a:r>
            <a:r>
              <a:rPr lang="en-US" sz="2800" dirty="0" smtClean="0"/>
              <a:t>variable</a:t>
            </a:r>
          </a:p>
          <a:p>
            <a:endParaRPr lang="en-US" sz="2800" dirty="0" smtClean="0"/>
          </a:p>
          <a:p>
            <a:r>
              <a:rPr lang="en-US" sz="2800" dirty="0" smtClean="0"/>
              <a:t>Simple regression: Y </a:t>
            </a:r>
            <a:r>
              <a:rPr lang="en-US" sz="2800" dirty="0"/>
              <a:t>= </a:t>
            </a:r>
            <a:r>
              <a:rPr lang="el-GR" sz="2800" dirty="0">
                <a:solidFill>
                  <a:srgbClr val="0000FF"/>
                </a:solidFill>
              </a:rPr>
              <a:t>α</a:t>
            </a:r>
            <a:r>
              <a:rPr lang="en-US" sz="2800" dirty="0"/>
              <a:t>+ </a:t>
            </a:r>
            <a:r>
              <a:rPr lang="el-GR" sz="2800" i="1" dirty="0" smtClean="0">
                <a:solidFill>
                  <a:srgbClr val="0000FF"/>
                </a:solidFill>
              </a:rPr>
              <a:t>β</a:t>
            </a:r>
            <a:r>
              <a:rPr lang="en-US" sz="2800" dirty="0" smtClean="0"/>
              <a:t>X </a:t>
            </a:r>
            <a:r>
              <a:rPr lang="en-US" sz="2800" dirty="0"/>
              <a:t>+ </a:t>
            </a:r>
            <a:r>
              <a:rPr lang="en-US" sz="2800" b="1" dirty="0">
                <a:solidFill>
                  <a:srgbClr val="0000FF"/>
                </a:solidFill>
              </a:rPr>
              <a:t>error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Multiple regression</a:t>
            </a:r>
            <a:endParaRPr lang="en-US" sz="2800" dirty="0"/>
          </a:p>
          <a:p>
            <a:pPr marL="0" indent="0" algn="ctr">
              <a:buNone/>
            </a:pPr>
            <a:r>
              <a:rPr lang="en-US" sz="4000" dirty="0"/>
              <a:t>Y = </a:t>
            </a:r>
            <a:r>
              <a:rPr lang="el-GR" sz="4000" dirty="0">
                <a:solidFill>
                  <a:srgbClr val="0000FF"/>
                </a:solidFill>
              </a:rPr>
              <a:t>α</a:t>
            </a:r>
            <a:r>
              <a:rPr lang="en-US" sz="4000" dirty="0"/>
              <a:t>+ </a:t>
            </a:r>
            <a:r>
              <a:rPr lang="el-GR" sz="4000" i="1" dirty="0" smtClean="0">
                <a:solidFill>
                  <a:srgbClr val="0000FF"/>
                </a:solidFill>
              </a:rPr>
              <a:t>β</a:t>
            </a:r>
            <a:r>
              <a:rPr lang="en-US" sz="4000" i="1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X1 </a:t>
            </a:r>
            <a:r>
              <a:rPr lang="en-US" sz="4000" dirty="0"/>
              <a:t>+ </a:t>
            </a:r>
            <a:r>
              <a:rPr lang="el-GR" sz="4000" i="1" dirty="0" smtClean="0">
                <a:solidFill>
                  <a:srgbClr val="0000FF"/>
                </a:solidFill>
              </a:rPr>
              <a:t>β</a:t>
            </a:r>
            <a:r>
              <a:rPr lang="en-US" sz="4000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X2 </a:t>
            </a:r>
            <a:r>
              <a:rPr lang="en-US" sz="4000" dirty="0"/>
              <a:t>+ </a:t>
            </a:r>
            <a:r>
              <a:rPr lang="el-GR" sz="4000" i="1" dirty="0" smtClean="0">
                <a:solidFill>
                  <a:srgbClr val="0000FF"/>
                </a:solidFill>
              </a:rPr>
              <a:t>β</a:t>
            </a:r>
            <a:r>
              <a:rPr lang="en-US" sz="4000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4000" dirty="0" smtClean="0"/>
              <a:t>X3 </a:t>
            </a:r>
            <a:r>
              <a:rPr lang="en-US" sz="2800" dirty="0"/>
              <a:t>+ </a:t>
            </a:r>
            <a:r>
              <a:rPr lang="en-US" sz="2800" b="1" dirty="0">
                <a:solidFill>
                  <a:srgbClr val="0000FF"/>
                </a:solidFill>
              </a:rPr>
              <a:t>error</a:t>
            </a:r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41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 smtClean="0"/>
              <a:t>OLS regression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Y = </a:t>
            </a:r>
            <a:r>
              <a:rPr lang="el-GR" sz="2800" dirty="0">
                <a:solidFill>
                  <a:srgbClr val="0000FF"/>
                </a:solidFill>
              </a:rPr>
              <a:t>α</a:t>
            </a:r>
            <a:r>
              <a:rPr lang="en-US" sz="2800" dirty="0"/>
              <a:t>+ </a:t>
            </a:r>
            <a:r>
              <a:rPr lang="el-GR" sz="2800" i="1" dirty="0">
                <a:solidFill>
                  <a:srgbClr val="0000FF"/>
                </a:solidFill>
              </a:rPr>
              <a:t>β</a:t>
            </a:r>
            <a:r>
              <a:rPr lang="en-US" sz="2800" i="1" baseline="-25000" dirty="0">
                <a:solidFill>
                  <a:srgbClr val="0000FF"/>
                </a:solidFill>
              </a:rPr>
              <a:t>1</a:t>
            </a:r>
            <a:r>
              <a:rPr lang="en-US" sz="2800" dirty="0"/>
              <a:t>X1 + </a:t>
            </a:r>
            <a:r>
              <a:rPr lang="el-GR" sz="2800" i="1" dirty="0">
                <a:solidFill>
                  <a:srgbClr val="0000FF"/>
                </a:solidFill>
              </a:rPr>
              <a:t>β</a:t>
            </a:r>
            <a:r>
              <a:rPr lang="en-US" sz="2800" i="1" baseline="-25000" dirty="0">
                <a:solidFill>
                  <a:srgbClr val="0000FF"/>
                </a:solidFill>
              </a:rPr>
              <a:t>2</a:t>
            </a:r>
            <a:r>
              <a:rPr lang="en-US" sz="2800" dirty="0"/>
              <a:t>X2 + </a:t>
            </a:r>
            <a:r>
              <a:rPr lang="el-GR" sz="2800" i="1" dirty="0">
                <a:solidFill>
                  <a:srgbClr val="0000FF"/>
                </a:solidFill>
              </a:rPr>
              <a:t>β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2800" dirty="0" smtClean="0"/>
              <a:t>X3 + </a:t>
            </a:r>
            <a:r>
              <a:rPr lang="en-US" sz="2800" dirty="0">
                <a:solidFill>
                  <a:srgbClr val="0000FF"/>
                </a:solidFill>
              </a:rPr>
              <a:t>error</a:t>
            </a:r>
          </a:p>
          <a:p>
            <a:pPr marL="0" indent="0" algn="ctr">
              <a:buNone/>
            </a:pPr>
            <a:endParaRPr lang="en-US" sz="2800" dirty="0" smtClean="0"/>
          </a:p>
          <a:p>
            <a:r>
              <a:rPr lang="en-US" dirty="0" smtClean="0"/>
              <a:t>Y: Grade</a:t>
            </a:r>
          </a:p>
          <a:p>
            <a:r>
              <a:rPr lang="en-US" dirty="0" smtClean="0"/>
              <a:t>X1: Hours spent on study</a:t>
            </a:r>
          </a:p>
          <a:p>
            <a:r>
              <a:rPr lang="en-US" dirty="0" smtClean="0"/>
              <a:t>X2: </a:t>
            </a:r>
            <a:r>
              <a:rPr lang="en-US" dirty="0"/>
              <a:t>Number of </a:t>
            </a:r>
            <a:r>
              <a:rPr lang="en-US" dirty="0" smtClean="0"/>
              <a:t>class absence</a:t>
            </a:r>
            <a:endParaRPr lang="en-US" dirty="0"/>
          </a:p>
          <a:p>
            <a:r>
              <a:rPr lang="en-US" dirty="0" smtClean="0"/>
              <a:t>X3: </a:t>
            </a:r>
            <a:r>
              <a:rPr lang="en-US" dirty="0"/>
              <a:t>Hours </a:t>
            </a:r>
            <a:r>
              <a:rPr lang="en-US" dirty="0" smtClean="0"/>
              <a:t>of sleep nightly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Grade     = </a:t>
            </a:r>
            <a:r>
              <a:rPr lang="el-GR" dirty="0" smtClean="0">
                <a:solidFill>
                  <a:srgbClr val="0000FF"/>
                </a:solidFill>
              </a:rPr>
              <a:t>α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+ </a:t>
            </a:r>
            <a:r>
              <a:rPr lang="el-GR" i="1" dirty="0">
                <a:solidFill>
                  <a:srgbClr val="0000FF"/>
                </a:solidFill>
              </a:rPr>
              <a:t>β</a:t>
            </a:r>
            <a:r>
              <a:rPr lang="en-US" i="1" baseline="-25000" dirty="0" smtClean="0">
                <a:solidFill>
                  <a:srgbClr val="0000FF"/>
                </a:solidFill>
              </a:rPr>
              <a:t>1</a:t>
            </a:r>
            <a:r>
              <a:rPr lang="en-US" dirty="0"/>
              <a:t> Hours spent on study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+ </a:t>
            </a:r>
            <a:r>
              <a:rPr lang="el-GR" i="1" dirty="0">
                <a:solidFill>
                  <a:srgbClr val="0000FF"/>
                </a:solidFill>
              </a:rPr>
              <a:t>β</a:t>
            </a:r>
            <a:r>
              <a:rPr lang="en-US" i="1" baseline="-25000" dirty="0" smtClean="0">
                <a:solidFill>
                  <a:srgbClr val="0000FF"/>
                </a:solidFill>
              </a:rPr>
              <a:t>2</a:t>
            </a:r>
            <a:r>
              <a:rPr lang="en-US" dirty="0"/>
              <a:t> Number of class absence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                     + </a:t>
            </a:r>
            <a:r>
              <a:rPr lang="el-GR" i="1" dirty="0">
                <a:solidFill>
                  <a:srgbClr val="0000FF"/>
                </a:solidFill>
              </a:rPr>
              <a:t>β</a:t>
            </a:r>
            <a:r>
              <a:rPr lang="en-US" i="1" baseline="-25000" dirty="0" smtClean="0">
                <a:solidFill>
                  <a:srgbClr val="0000FF"/>
                </a:solidFill>
              </a:rPr>
              <a:t>3 </a:t>
            </a:r>
            <a:r>
              <a:rPr lang="en-US" dirty="0" smtClean="0"/>
              <a:t>Hours of sleep nightly</a:t>
            </a:r>
          </a:p>
          <a:p>
            <a:pPr marL="0" indent="0">
              <a:buNone/>
            </a:pPr>
            <a:r>
              <a:rPr lang="en-US" dirty="0" smtClean="0"/>
              <a:t>                          + </a:t>
            </a:r>
            <a:r>
              <a:rPr lang="en-US" dirty="0">
                <a:solidFill>
                  <a:srgbClr val="0000FF"/>
                </a:solidFill>
              </a:rPr>
              <a:t>error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 smtClean="0"/>
              <a:t>OLS regression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88064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 smtClean="0"/>
              <a:t>OLS regression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599"/>
            <a:ext cx="8534400" cy="283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7162800" y="3200400"/>
            <a:ext cx="1905000" cy="3011016"/>
            <a:chOff x="7162800" y="3200400"/>
            <a:chExt cx="1905000" cy="3011016"/>
          </a:xfrm>
        </p:grpSpPr>
        <p:sp>
          <p:nvSpPr>
            <p:cNvPr id="13" name="Rectangle 12"/>
            <p:cNvSpPr/>
            <p:nvPr/>
          </p:nvSpPr>
          <p:spPr>
            <a:xfrm>
              <a:off x="7162800" y="5373216"/>
              <a:ext cx="1905000" cy="8382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Statistically insignificant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8610600" y="3200400"/>
              <a:ext cx="348343" cy="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588828" y="3733800"/>
              <a:ext cx="348343" cy="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937171" y="3200400"/>
              <a:ext cx="1" cy="228600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162800" y="533399"/>
            <a:ext cx="1905000" cy="2438401"/>
            <a:chOff x="7162800" y="533399"/>
            <a:chExt cx="1905000" cy="2438401"/>
          </a:xfrm>
        </p:grpSpPr>
        <p:grpSp>
          <p:nvGrpSpPr>
            <p:cNvPr id="6" name="Group 5"/>
            <p:cNvGrpSpPr/>
            <p:nvPr/>
          </p:nvGrpSpPr>
          <p:grpSpPr>
            <a:xfrm>
              <a:off x="7162800" y="533399"/>
              <a:ext cx="1905000" cy="2438401"/>
              <a:chOff x="7462157" y="2743199"/>
              <a:chExt cx="1905000" cy="243840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462157" y="2743199"/>
                <a:ext cx="1905000" cy="838200"/>
              </a:xfrm>
              <a:prstGeom prst="rect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</a:rPr>
                  <a:t>Significant at below 0.1%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H="1">
                <a:off x="9269185" y="3581399"/>
                <a:ext cx="21772" cy="1600201"/>
              </a:xfrm>
              <a:prstGeom prst="straightConnector1">
                <a:avLst/>
              </a:prstGeom>
              <a:ln w="571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8588827" y="2960914"/>
              <a:ext cx="402772" cy="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217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research and hypotheses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-152400" y="1447800"/>
            <a:ext cx="9296400" cy="53340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H1: Students who spend more time to study will have </a:t>
            </a:r>
            <a:r>
              <a:rPr lang="en-US" dirty="0" smtClean="0"/>
              <a:t>higher GPA</a:t>
            </a:r>
            <a:endParaRPr lang="en-US" dirty="0"/>
          </a:p>
          <a:p>
            <a:pPr lvl="1"/>
            <a:r>
              <a:rPr lang="en-US" dirty="0" smtClean="0"/>
              <a:t>The relationship is positive and statistically significant (</a:t>
            </a:r>
            <a:r>
              <a:rPr lang="el-GR" i="1" dirty="0" smtClean="0"/>
              <a:t>β</a:t>
            </a:r>
            <a:r>
              <a:rPr lang="en-US" i="1" dirty="0" smtClean="0"/>
              <a:t>=0.246; p&lt;0.001). </a:t>
            </a:r>
            <a:r>
              <a:rPr lang="en-US" dirty="0" smtClean="0"/>
              <a:t>Thus, this </a:t>
            </a:r>
            <a:r>
              <a:rPr lang="en-US" dirty="0"/>
              <a:t>hypothesis is </a:t>
            </a:r>
            <a:r>
              <a:rPr lang="en-US" dirty="0" smtClean="0"/>
              <a:t>supported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H2: Students who skip less class will have higher GPA</a:t>
            </a:r>
          </a:p>
          <a:p>
            <a:pPr marL="457200" lvl="2"/>
            <a:r>
              <a:rPr lang="en-US" sz="2000" dirty="0" smtClean="0"/>
              <a:t>Although the relationship is negative, it is not statistically significant 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l-GR" sz="2000" i="1" dirty="0"/>
              <a:t>β</a:t>
            </a:r>
            <a:r>
              <a:rPr lang="en-US" sz="2000" i="1" dirty="0" smtClean="0"/>
              <a:t>=-0.176; p=0.07)</a:t>
            </a:r>
            <a:r>
              <a:rPr lang="en-US" sz="2000" dirty="0" smtClean="0"/>
              <a:t>. Thus, this hypothesis cannot be supported </a:t>
            </a:r>
          </a:p>
          <a:p>
            <a:pPr marL="457200" lvl="2"/>
            <a:endParaRPr lang="en-US" dirty="0" smtClean="0"/>
          </a:p>
          <a:p>
            <a:r>
              <a:rPr lang="en-US" dirty="0" smtClean="0"/>
              <a:t>H3: </a:t>
            </a:r>
            <a:r>
              <a:rPr lang="en-US" dirty="0"/>
              <a:t>Students who </a:t>
            </a:r>
            <a:r>
              <a:rPr lang="en-US" dirty="0" smtClean="0"/>
              <a:t>sleep </a:t>
            </a:r>
            <a:r>
              <a:rPr lang="en-US" dirty="0"/>
              <a:t>longer </a:t>
            </a:r>
            <a:r>
              <a:rPr lang="en-US" dirty="0" smtClean="0"/>
              <a:t>will </a:t>
            </a:r>
            <a:r>
              <a:rPr lang="en-US" dirty="0"/>
              <a:t>have higher </a:t>
            </a:r>
            <a:r>
              <a:rPr lang="en-US" dirty="0" smtClean="0"/>
              <a:t>GPA</a:t>
            </a:r>
          </a:p>
          <a:p>
            <a:pPr marL="457200" lvl="3">
              <a:buSzPct val="85000"/>
            </a:pPr>
            <a:r>
              <a:rPr lang="en-US" sz="2000" dirty="0"/>
              <a:t>Although the relationship is </a:t>
            </a:r>
            <a:r>
              <a:rPr lang="en-US" sz="2000" dirty="0" smtClean="0"/>
              <a:t>positive, it is </a:t>
            </a:r>
            <a:r>
              <a:rPr lang="en-US" sz="2000" dirty="0"/>
              <a:t>not statistically </a:t>
            </a:r>
            <a:r>
              <a:rPr lang="en-US" sz="2000" dirty="0" smtClean="0"/>
              <a:t>significant 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l-GR" sz="2000" i="1" dirty="0"/>
              <a:t>β</a:t>
            </a:r>
            <a:r>
              <a:rPr lang="en-US" sz="2000" i="1" dirty="0" smtClean="0"/>
              <a:t>=0.046; p=0.706)</a:t>
            </a:r>
            <a:r>
              <a:rPr lang="en-US" sz="2000" dirty="0" smtClean="0"/>
              <a:t>.  </a:t>
            </a:r>
            <a:r>
              <a:rPr lang="en-US" sz="2000" dirty="0"/>
              <a:t>Thus, this hypothesis cannot be supported</a:t>
            </a:r>
          </a:p>
          <a:p>
            <a:endParaRPr lang="en-US" dirty="0"/>
          </a:p>
          <a:p>
            <a:r>
              <a:rPr lang="en-US" b="1" dirty="0" smtClean="0"/>
              <a:t>Conclusion: </a:t>
            </a:r>
            <a:r>
              <a:rPr lang="en-US" dirty="0" smtClean="0"/>
              <a:t>Students should spend more time to study to get higher GPA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Correlation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 statistical technique for estimating the relationships among </a:t>
            </a:r>
            <a:r>
              <a:rPr lang="en-US" dirty="0" smtClean="0"/>
              <a:t>variables.</a:t>
            </a:r>
          </a:p>
          <a:p>
            <a:endParaRPr lang="en-US" dirty="0" smtClean="0"/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sz="2400" dirty="0" smtClean="0"/>
              <a:t>The relationship between </a:t>
            </a:r>
            <a:r>
              <a:rPr lang="en-US" sz="2400" dirty="0"/>
              <a:t>S</a:t>
            </a:r>
            <a:r>
              <a:rPr lang="en-US" sz="2400" dirty="0" smtClean="0"/>
              <a:t>tress and Job performance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strength of the </a:t>
            </a:r>
            <a:r>
              <a:rPr lang="en-US" dirty="0"/>
              <a:t>relationship between two </a:t>
            </a:r>
            <a:r>
              <a:rPr lang="en-US" dirty="0" smtClean="0"/>
              <a:t>variables is measured by the </a:t>
            </a:r>
            <a:r>
              <a:rPr lang="en-US" b="1" dirty="0" smtClean="0"/>
              <a:t>Correlation </a:t>
            </a:r>
            <a:r>
              <a:rPr lang="en-US" b="1" dirty="0"/>
              <a:t>coefficient (r</a:t>
            </a:r>
            <a:r>
              <a:rPr lang="en-US" b="1" dirty="0" smtClean="0"/>
              <a:t>)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b="1" dirty="0"/>
              <a:t>Correlation coefficient</a:t>
            </a:r>
            <a:r>
              <a:rPr lang="en-US" b="1" dirty="0" smtClean="0"/>
              <a:t> (r) </a:t>
            </a:r>
            <a:r>
              <a:rPr lang="en-US" dirty="0" smtClean="0"/>
              <a:t>ranges from </a:t>
            </a:r>
            <a:r>
              <a:rPr lang="en-US" dirty="0"/>
              <a:t>–1 to +1.</a:t>
            </a:r>
          </a:p>
        </p:txBody>
      </p:sp>
    </p:spTree>
    <p:extLst>
      <p:ext uri="{BB962C8B-B14F-4D97-AF65-F5344CB8AC3E}">
        <p14:creationId xmlns:p14="http://schemas.microsoft.com/office/powerpoint/2010/main" val="23090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 smtClean="0"/>
              <a:t>OLS regression: R squared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0871" y="3810000"/>
            <a:ext cx="8229600" cy="2743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 3 factors (Hours </a:t>
            </a:r>
            <a:r>
              <a:rPr lang="en-US" dirty="0"/>
              <a:t>spent on </a:t>
            </a:r>
            <a:r>
              <a:rPr lang="en-US" dirty="0" smtClean="0"/>
              <a:t>study daily, Number </a:t>
            </a:r>
            <a:r>
              <a:rPr lang="en-US" dirty="0"/>
              <a:t>of class </a:t>
            </a:r>
            <a:r>
              <a:rPr lang="en-US" dirty="0" smtClean="0"/>
              <a:t>absence, and Hours of sleep nightly) can explain 93.7% of student GPA.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are still 6.3% that should be explained by other factors, beyond these 3 factors</a:t>
            </a:r>
            <a:endParaRPr lang="en-US" dirty="0"/>
          </a:p>
          <a:p>
            <a:endParaRPr lang="en-US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36814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4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9" y="4127090"/>
            <a:ext cx="7696200" cy="273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regression: </a:t>
            </a:r>
            <a:r>
              <a:rPr lang="en-US" dirty="0"/>
              <a:t>F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733800"/>
          </a:xfrm>
        </p:spPr>
        <p:txBody>
          <a:bodyPr>
            <a:normAutofit/>
          </a:bodyPr>
          <a:lstStyle/>
          <a:p>
            <a:r>
              <a:rPr lang="en-US" dirty="0"/>
              <a:t>The "F value'' </a:t>
            </a:r>
            <a:r>
              <a:rPr lang="en-US" dirty="0" smtClean="0"/>
              <a:t>statistics </a:t>
            </a:r>
            <a:r>
              <a:rPr lang="en-US" dirty="0"/>
              <a:t>test the overall significance of the regression </a:t>
            </a:r>
            <a:r>
              <a:rPr lang="en-US" dirty="0" smtClean="0"/>
              <a:t>model.  It test </a:t>
            </a:r>
            <a:r>
              <a:rPr lang="en-US" dirty="0"/>
              <a:t>the null hypothesis that </a:t>
            </a:r>
            <a:r>
              <a:rPr lang="en-US" i="1" dirty="0"/>
              <a:t>all </a:t>
            </a:r>
            <a:r>
              <a:rPr lang="en-US" dirty="0"/>
              <a:t>of the regression coefficients are equal to zero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: All </a:t>
            </a:r>
            <a:r>
              <a:rPr lang="en-US" dirty="0"/>
              <a:t>of the regression </a:t>
            </a:r>
            <a:r>
              <a:rPr lang="en-US" dirty="0" smtClean="0"/>
              <a:t>coefficients (</a:t>
            </a:r>
            <a:r>
              <a:rPr lang="el-GR" i="1" dirty="0" smtClean="0"/>
              <a:t>β</a:t>
            </a:r>
            <a:r>
              <a:rPr lang="en-US" i="1" dirty="0" smtClean="0"/>
              <a:t>) = 0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a</a:t>
            </a:r>
            <a:r>
              <a:rPr lang="en-US" dirty="0" smtClean="0"/>
              <a:t>: At </a:t>
            </a:r>
            <a:r>
              <a:rPr lang="en-US" dirty="0"/>
              <a:t>least some </a:t>
            </a:r>
            <a:r>
              <a:rPr lang="en-US" dirty="0" smtClean="0"/>
              <a:t>regression </a:t>
            </a:r>
            <a:r>
              <a:rPr lang="en-US" dirty="0"/>
              <a:t>coefficients (</a:t>
            </a:r>
            <a:r>
              <a:rPr lang="el-GR" i="1" dirty="0"/>
              <a:t>β</a:t>
            </a:r>
            <a:r>
              <a:rPr lang="en-US" i="1" dirty="0" smtClean="0"/>
              <a:t>) ≠ 0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010400" y="2667000"/>
            <a:ext cx="1905000" cy="2286000"/>
            <a:chOff x="7010400" y="2667000"/>
            <a:chExt cx="1905000" cy="2286000"/>
          </a:xfrm>
        </p:grpSpPr>
        <p:sp>
          <p:nvSpPr>
            <p:cNvPr id="5" name="Rectangle 4"/>
            <p:cNvSpPr/>
            <p:nvPr/>
          </p:nvSpPr>
          <p:spPr>
            <a:xfrm>
              <a:off x="7010400" y="2667000"/>
              <a:ext cx="1905000" cy="8382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Reject H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0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</a:p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at below 0.001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8153400" y="3505200"/>
              <a:ext cx="609600" cy="14478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06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variable: </a:t>
            </a:r>
            <a:r>
              <a:rPr lang="en-US" dirty="0" smtClean="0"/>
              <a:t>Dummy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/>
              <a:t>dummy variable</a:t>
            </a:r>
            <a:r>
              <a:rPr lang="en-US" dirty="0"/>
              <a:t> is </a:t>
            </a:r>
            <a:r>
              <a:rPr lang="en-US" dirty="0" smtClean="0"/>
              <a:t>a “nominal-scale” variable that </a:t>
            </a:r>
            <a:r>
              <a:rPr lang="en-US" dirty="0"/>
              <a:t>takes the value </a:t>
            </a:r>
            <a:r>
              <a:rPr lang="en-US" dirty="0" smtClean="0"/>
              <a:t>“0” </a:t>
            </a:r>
            <a:r>
              <a:rPr lang="en-US" dirty="0"/>
              <a:t>or </a:t>
            </a:r>
            <a:r>
              <a:rPr lang="en-US" dirty="0" smtClean="0"/>
              <a:t>“1” </a:t>
            </a:r>
            <a:r>
              <a:rPr lang="en-US" dirty="0"/>
              <a:t>to indicate the absence or presence of some categorical effect that may be expected to shift the </a:t>
            </a:r>
            <a:r>
              <a:rPr lang="en-US" dirty="0" smtClean="0"/>
              <a:t>outcome.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sz="2400" dirty="0" smtClean="0"/>
              <a:t>Gender (Male = 1; Female = 0)</a:t>
            </a:r>
          </a:p>
          <a:p>
            <a:pPr lvl="1"/>
            <a:r>
              <a:rPr lang="en-US" sz="2400" dirty="0" smtClean="0"/>
              <a:t>Marital status (Married = 1; Single = 0)</a:t>
            </a:r>
          </a:p>
          <a:p>
            <a:pPr lvl="1"/>
            <a:r>
              <a:rPr lang="en-US" sz="2400" dirty="0" smtClean="0"/>
              <a:t>Do you work (Yes = 1; No = 0)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The category that takes the value “1” will be use as a benchmark for comparison.</a:t>
            </a:r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variable: Dummy variable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Y = </a:t>
            </a:r>
            <a:r>
              <a:rPr lang="el-GR" sz="2800" dirty="0" smtClean="0">
                <a:solidFill>
                  <a:srgbClr val="0000FF"/>
                </a:solidFill>
              </a:rPr>
              <a:t>α</a:t>
            </a:r>
            <a:r>
              <a:rPr lang="en-US" sz="2800" dirty="0" smtClean="0"/>
              <a:t>+ </a:t>
            </a:r>
            <a:r>
              <a:rPr lang="el-GR" sz="2800" i="1" dirty="0" smtClean="0">
                <a:solidFill>
                  <a:srgbClr val="0000FF"/>
                </a:solidFill>
              </a:rPr>
              <a:t>β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/>
              <a:t>X1 + </a:t>
            </a:r>
            <a:r>
              <a:rPr lang="el-GR" sz="2800" i="1" dirty="0" smtClean="0">
                <a:solidFill>
                  <a:srgbClr val="0000FF"/>
                </a:solidFill>
              </a:rPr>
              <a:t>β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/>
              <a:t>X2 + </a:t>
            </a:r>
            <a:r>
              <a:rPr lang="el-GR" sz="2800" i="1" dirty="0" smtClean="0">
                <a:solidFill>
                  <a:srgbClr val="0000FF"/>
                </a:solidFill>
              </a:rPr>
              <a:t>β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2800" dirty="0" smtClean="0"/>
              <a:t>X3</a:t>
            </a:r>
            <a:r>
              <a:rPr lang="en-US" sz="2800" dirty="0"/>
              <a:t>+ </a:t>
            </a:r>
            <a:r>
              <a:rPr lang="el-GR" sz="2800" b="1" i="1" dirty="0" smtClean="0">
                <a:solidFill>
                  <a:srgbClr val="0000FF"/>
                </a:solidFill>
              </a:rPr>
              <a:t>β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4</a:t>
            </a:r>
            <a:r>
              <a:rPr lang="en-US" sz="2800" b="1" dirty="0" smtClean="0"/>
              <a:t>X4</a:t>
            </a:r>
            <a:endParaRPr lang="en-US" sz="2800" b="1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Y: Grade</a:t>
            </a:r>
          </a:p>
          <a:p>
            <a:r>
              <a:rPr lang="en-US" dirty="0" smtClean="0"/>
              <a:t>X1: Hours spent on study</a:t>
            </a:r>
          </a:p>
          <a:p>
            <a:r>
              <a:rPr lang="en-US" dirty="0" smtClean="0"/>
              <a:t>X2: </a:t>
            </a:r>
            <a:r>
              <a:rPr lang="en-US" dirty="0"/>
              <a:t>Number of </a:t>
            </a:r>
            <a:r>
              <a:rPr lang="en-US" dirty="0" smtClean="0"/>
              <a:t>class absence</a:t>
            </a:r>
            <a:endParaRPr lang="en-US" dirty="0"/>
          </a:p>
          <a:p>
            <a:r>
              <a:rPr lang="en-US" dirty="0" smtClean="0"/>
              <a:t>X3: </a:t>
            </a:r>
            <a:r>
              <a:rPr lang="en-US" dirty="0"/>
              <a:t>Hours </a:t>
            </a:r>
            <a:r>
              <a:rPr lang="en-US" dirty="0" smtClean="0"/>
              <a:t>of sleep nightly</a:t>
            </a:r>
          </a:p>
          <a:p>
            <a:r>
              <a:rPr lang="en-US" b="1" dirty="0" smtClean="0"/>
              <a:t>X4: Gender (Male = 1; Female = 0)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In this case, since Male = 1, it will be used as a benchmark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variable: Dummy variable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49828"/>
            <a:ext cx="8695471" cy="337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2400" y="4114800"/>
            <a:ext cx="4343400" cy="2590800"/>
            <a:chOff x="152400" y="4114800"/>
            <a:chExt cx="4343400" cy="259080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2895600" y="4114800"/>
              <a:ext cx="990600" cy="8382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52400" y="4953000"/>
              <a:ext cx="4343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A positive </a:t>
              </a:r>
              <a:r>
                <a:rPr lang="el-GR" dirty="0" smtClean="0"/>
                <a:t>β</a:t>
              </a:r>
              <a:r>
                <a:rPr lang="en-US" dirty="0" smtClean="0"/>
                <a:t> =0.082 suggests that Male tends to have higher GPA than Female</a:t>
              </a:r>
            </a:p>
            <a:p>
              <a:pPr algn="ctr"/>
              <a:r>
                <a:rPr lang="en-US" dirty="0" smtClean="0"/>
                <a:t>(Male is used as a benchmark since its value was set to “1”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91200" y="4114801"/>
            <a:ext cx="3189514" cy="2460171"/>
            <a:chOff x="2005386" y="3996813"/>
            <a:chExt cx="4343400" cy="3015694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5429706" y="3996813"/>
              <a:ext cx="103766" cy="126309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005386" y="5259907"/>
              <a:ext cx="4343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However, this GPA difference is not statistically significant</a:t>
              </a:r>
            </a:p>
            <a:p>
              <a:pPr algn="ctr"/>
              <a:r>
                <a:rPr lang="en-US" dirty="0" smtClean="0"/>
                <a:t>(p value &gt; 0.05)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43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Categorical variable: Ranked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/>
              <a:t>Ranked </a:t>
            </a:r>
            <a:r>
              <a:rPr lang="en-US" i="1" dirty="0" smtClean="0"/>
              <a:t>variable</a:t>
            </a:r>
            <a:r>
              <a:rPr lang="en-US" dirty="0" smtClean="0"/>
              <a:t>, </a:t>
            </a:r>
            <a:r>
              <a:rPr lang="en-US" dirty="0"/>
              <a:t>also called </a:t>
            </a:r>
            <a:r>
              <a:rPr lang="en-US" dirty="0" smtClean="0"/>
              <a:t>“ordinal-scale” variable, is a variable for </a:t>
            </a:r>
            <a:r>
              <a:rPr lang="en-US" dirty="0"/>
              <a:t>which the individual observations can be put in order from smallest to </a:t>
            </a:r>
            <a:r>
              <a:rPr lang="en-US" dirty="0" smtClean="0"/>
              <a:t>largest</a:t>
            </a:r>
          </a:p>
          <a:p>
            <a:endParaRPr lang="en-US" dirty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sz="2400" dirty="0" smtClean="0"/>
              <a:t>Student classification</a:t>
            </a:r>
          </a:p>
          <a:p>
            <a:pPr lvl="2"/>
            <a:r>
              <a:rPr lang="en-US" sz="2200" dirty="0" smtClean="0"/>
              <a:t>1: Freshman</a:t>
            </a:r>
          </a:p>
          <a:p>
            <a:pPr lvl="2"/>
            <a:r>
              <a:rPr lang="en-US" sz="2200" dirty="0" smtClean="0"/>
              <a:t>2: Sophomore</a:t>
            </a:r>
          </a:p>
          <a:p>
            <a:pPr lvl="2"/>
            <a:r>
              <a:rPr lang="en-US" sz="2200" dirty="0" smtClean="0"/>
              <a:t>3: Junior</a:t>
            </a:r>
          </a:p>
          <a:p>
            <a:pPr lvl="2"/>
            <a:r>
              <a:rPr lang="en-US" sz="2200" dirty="0" smtClean="0"/>
              <a:t>4: Senior</a:t>
            </a:r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variable: Ranked variable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Y = </a:t>
            </a:r>
            <a:r>
              <a:rPr lang="el-GR" sz="2800" dirty="0" smtClean="0">
                <a:solidFill>
                  <a:srgbClr val="0000FF"/>
                </a:solidFill>
              </a:rPr>
              <a:t>α</a:t>
            </a:r>
            <a:r>
              <a:rPr lang="en-US" sz="2800" dirty="0" smtClean="0"/>
              <a:t>+ </a:t>
            </a:r>
            <a:r>
              <a:rPr lang="el-GR" sz="2800" i="1" dirty="0" smtClean="0">
                <a:solidFill>
                  <a:srgbClr val="0000FF"/>
                </a:solidFill>
              </a:rPr>
              <a:t>β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/>
              <a:t>X1 + </a:t>
            </a:r>
            <a:r>
              <a:rPr lang="el-GR" sz="2800" i="1" dirty="0" smtClean="0">
                <a:solidFill>
                  <a:srgbClr val="0000FF"/>
                </a:solidFill>
              </a:rPr>
              <a:t>β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/>
              <a:t>X2 + </a:t>
            </a:r>
            <a:r>
              <a:rPr lang="el-GR" sz="2800" i="1" dirty="0" smtClean="0">
                <a:solidFill>
                  <a:srgbClr val="0000FF"/>
                </a:solidFill>
              </a:rPr>
              <a:t>β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2800" dirty="0" smtClean="0"/>
              <a:t>X3</a:t>
            </a:r>
            <a:r>
              <a:rPr lang="en-US" sz="2800" dirty="0"/>
              <a:t>+ </a:t>
            </a:r>
            <a:r>
              <a:rPr lang="el-GR" sz="2800" i="1" dirty="0">
                <a:solidFill>
                  <a:srgbClr val="0000FF"/>
                </a:solidFill>
              </a:rPr>
              <a:t>β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4</a:t>
            </a:r>
            <a:r>
              <a:rPr lang="en-US" sz="2800" dirty="0" smtClean="0"/>
              <a:t>X4 + </a:t>
            </a:r>
            <a:r>
              <a:rPr lang="el-GR" sz="2800" b="1" i="1" dirty="0" smtClean="0">
                <a:solidFill>
                  <a:srgbClr val="0000FF"/>
                </a:solidFill>
              </a:rPr>
              <a:t>β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5</a:t>
            </a:r>
            <a:r>
              <a:rPr lang="en-US" sz="2800" b="1" dirty="0" smtClean="0"/>
              <a:t>X5</a:t>
            </a:r>
            <a:endParaRPr lang="en-US" sz="2800" b="1" dirty="0"/>
          </a:p>
          <a:p>
            <a:pPr marL="0" indent="0" algn="ctr">
              <a:buNone/>
            </a:pPr>
            <a:endParaRPr lang="en-US" sz="2800" dirty="0" smtClean="0"/>
          </a:p>
          <a:p>
            <a:r>
              <a:rPr lang="en-US" dirty="0" smtClean="0"/>
              <a:t>Y: Grade</a:t>
            </a:r>
          </a:p>
          <a:p>
            <a:r>
              <a:rPr lang="en-US" dirty="0" smtClean="0"/>
              <a:t>X1: Hours spent on study</a:t>
            </a:r>
          </a:p>
          <a:p>
            <a:r>
              <a:rPr lang="en-US" dirty="0" smtClean="0"/>
              <a:t>X2: </a:t>
            </a:r>
            <a:r>
              <a:rPr lang="en-US" dirty="0"/>
              <a:t>Number of </a:t>
            </a:r>
            <a:r>
              <a:rPr lang="en-US" dirty="0" smtClean="0"/>
              <a:t>class absence</a:t>
            </a:r>
            <a:endParaRPr lang="en-US" dirty="0"/>
          </a:p>
          <a:p>
            <a:r>
              <a:rPr lang="en-US" dirty="0" smtClean="0"/>
              <a:t>X3: </a:t>
            </a:r>
            <a:r>
              <a:rPr lang="en-US" dirty="0"/>
              <a:t>Hours </a:t>
            </a:r>
            <a:r>
              <a:rPr lang="en-US" dirty="0" smtClean="0"/>
              <a:t>of sleep nightly</a:t>
            </a:r>
          </a:p>
          <a:p>
            <a:r>
              <a:rPr lang="en-US" dirty="0" smtClean="0"/>
              <a:t>X4: Gender (Male = 1; Female = 0)</a:t>
            </a:r>
          </a:p>
          <a:p>
            <a:r>
              <a:rPr lang="en-US" b="1" dirty="0" smtClean="0"/>
              <a:t>X5: Student classification</a:t>
            </a:r>
            <a:endParaRPr lang="en-US" b="1" dirty="0"/>
          </a:p>
          <a:p>
            <a:pPr marL="548640" lvl="2" indent="0">
              <a:buNone/>
            </a:pPr>
            <a:r>
              <a:rPr lang="en-US" sz="2200" dirty="0" smtClean="0"/>
              <a:t>  (1</a:t>
            </a:r>
            <a:r>
              <a:rPr lang="en-US" sz="2200" dirty="0"/>
              <a:t>: </a:t>
            </a:r>
            <a:r>
              <a:rPr lang="en-US" sz="2200" dirty="0" smtClean="0"/>
              <a:t>Freshman, 2</a:t>
            </a:r>
            <a:r>
              <a:rPr lang="en-US" sz="2200" dirty="0"/>
              <a:t>: </a:t>
            </a:r>
            <a:r>
              <a:rPr lang="en-US" sz="2200" dirty="0" smtClean="0"/>
              <a:t>Sophomore, 3</a:t>
            </a:r>
            <a:r>
              <a:rPr lang="en-US" sz="2200" dirty="0"/>
              <a:t>: </a:t>
            </a:r>
            <a:r>
              <a:rPr lang="en-US" sz="2200" dirty="0" smtClean="0"/>
              <a:t>Junior, 4</a:t>
            </a:r>
            <a:r>
              <a:rPr lang="en-US" sz="2200" dirty="0"/>
              <a:t>: </a:t>
            </a:r>
            <a:r>
              <a:rPr lang="en-US" sz="2200" dirty="0" smtClean="0"/>
              <a:t>Senior)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963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364742" cy="39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variable: Ranked variable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9743" y="4343400"/>
            <a:ext cx="4343400" cy="2417482"/>
            <a:chOff x="119743" y="4343400"/>
            <a:chExt cx="4343400" cy="24174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3088821" y="4343400"/>
              <a:ext cx="797379" cy="79551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19743" y="5138910"/>
              <a:ext cx="4343400" cy="16219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 positive </a:t>
              </a:r>
              <a:r>
                <a:rPr lang="el-GR" dirty="0" smtClean="0"/>
                <a:t>β</a:t>
              </a:r>
              <a:r>
                <a:rPr lang="en-US" dirty="0" smtClean="0"/>
                <a:t> =0.229 suggests that students with higher classification tends to have higher GPA than those with lower classification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91200" y="4343400"/>
            <a:ext cx="3189514" cy="2231572"/>
            <a:chOff x="2005386" y="4277031"/>
            <a:chExt cx="4343400" cy="2735476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5325938" y="4277031"/>
              <a:ext cx="103769" cy="98287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005386" y="5259907"/>
              <a:ext cx="4343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This GPA difference is also statistically significant</a:t>
              </a:r>
            </a:p>
            <a:p>
              <a:pPr algn="ctr"/>
              <a:r>
                <a:rPr lang="en-US" dirty="0" smtClean="0"/>
                <a:t>(p value &lt; 0.05)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9230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 smtClean="0"/>
              <a:t>OLS regression: R squared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743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 5 factors (Hours </a:t>
            </a:r>
            <a:r>
              <a:rPr lang="en-US" dirty="0"/>
              <a:t>spent on </a:t>
            </a:r>
            <a:r>
              <a:rPr lang="en-US" dirty="0" smtClean="0"/>
              <a:t>study daily, Number </a:t>
            </a:r>
            <a:r>
              <a:rPr lang="en-US" dirty="0"/>
              <a:t>of class </a:t>
            </a:r>
            <a:r>
              <a:rPr lang="en-US" dirty="0" smtClean="0"/>
              <a:t>absence, and Hours of sleep nightly, Gender, Student classification) can explain 96.6% of student GPA.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are still 3.4% that should be explained by other factors, beyond these 5 factors</a:t>
            </a:r>
            <a:endParaRPr lang="en-US" dirty="0"/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324600" cy="252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9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 regression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Beta Coefficient (β)</a:t>
            </a:r>
          </a:p>
          <a:p>
            <a:pPr lvl="1"/>
            <a:r>
              <a:rPr lang="en-US" sz="3200" dirty="0" smtClean="0"/>
              <a:t>Level of significance</a:t>
            </a:r>
          </a:p>
          <a:p>
            <a:pPr marL="822960" lvl="3" indent="0">
              <a:buNone/>
            </a:pPr>
            <a:r>
              <a:rPr lang="en-US" sz="2200" dirty="0" smtClean="0"/>
              <a:t>Use  * to indicate if p-value &lt; 0.05 (5%)</a:t>
            </a:r>
          </a:p>
          <a:p>
            <a:pPr marL="822960" lvl="3" indent="0">
              <a:buNone/>
            </a:pPr>
            <a:r>
              <a:rPr lang="en-US" sz="2200" dirty="0" smtClean="0"/>
              <a:t>       ** to indicate if p-value &lt; 0.01 (1%)</a:t>
            </a:r>
          </a:p>
          <a:p>
            <a:pPr marL="822960" lvl="3" indent="0">
              <a:buNone/>
            </a:pPr>
            <a:r>
              <a:rPr lang="en-US" sz="2200" dirty="0" smtClean="0"/>
              <a:t>      *** to indicate if p-value &lt; 0.001 (0.1%)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800" dirty="0" smtClean="0"/>
              <a:t>R squared, Adjusted R square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92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953000"/>
            <a:ext cx="2561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Positive correlation</a:t>
            </a:r>
          </a:p>
          <a:p>
            <a:pPr algn="ctr"/>
            <a:r>
              <a:rPr lang="en-US" sz="2800" b="1" dirty="0" smtClean="0"/>
              <a:t>(1 &gt; r &gt; 0)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9660" y="4953000"/>
            <a:ext cx="2648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Negative correlation</a:t>
            </a:r>
          </a:p>
          <a:p>
            <a:pPr algn="ctr"/>
            <a:r>
              <a:rPr lang="en-US" sz="2800" b="1" dirty="0" smtClean="0"/>
              <a:t>(0 &gt; r &gt; -1)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8680" y="4953315"/>
            <a:ext cx="2135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Zero correlation</a:t>
            </a:r>
          </a:p>
          <a:p>
            <a:pPr algn="ctr"/>
            <a:r>
              <a:rPr lang="en-US" sz="2800" b="1" dirty="0" smtClean="0"/>
              <a:t>(r = 0)</a:t>
            </a:r>
            <a:endParaRPr lang="en-US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31242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89" y="1804987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15" y="1962150"/>
            <a:ext cx="29908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21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 regression results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57600" y="3684814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9743" y="2150709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Hours spent on study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9743" y="3684814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</a:t>
            </a:r>
          </a:p>
          <a:p>
            <a:pPr algn="ctr"/>
            <a:r>
              <a:rPr lang="en-US" dirty="0" smtClean="0"/>
              <a:t>Absence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2400" y="5001986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Hours of Sleep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6"/>
            <a:endCxn id="4" idx="2"/>
          </p:cNvCxnSpPr>
          <p:nvPr/>
        </p:nvCxnSpPr>
        <p:spPr>
          <a:xfrm>
            <a:off x="2329543" y="2646009"/>
            <a:ext cx="1328057" cy="15341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6"/>
            <a:endCxn id="4" idx="2"/>
          </p:cNvCxnSpPr>
          <p:nvPr/>
        </p:nvCxnSpPr>
        <p:spPr>
          <a:xfrm>
            <a:off x="2329543" y="4180114"/>
            <a:ext cx="132805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6"/>
            <a:endCxn id="4" idx="2"/>
          </p:cNvCxnSpPr>
          <p:nvPr/>
        </p:nvCxnSpPr>
        <p:spPr>
          <a:xfrm flipV="1">
            <a:off x="2362200" y="4180114"/>
            <a:ext cx="1295400" cy="13171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9" idx="2"/>
            <a:endCxn id="4" idx="6"/>
          </p:cNvCxnSpPr>
          <p:nvPr/>
        </p:nvCxnSpPr>
        <p:spPr>
          <a:xfrm flipH="1">
            <a:off x="5867400" y="2841169"/>
            <a:ext cx="914400" cy="13389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0" idx="2"/>
            <a:endCxn id="4" idx="6"/>
          </p:cNvCxnSpPr>
          <p:nvPr/>
        </p:nvCxnSpPr>
        <p:spPr>
          <a:xfrm flipH="1" flipV="1">
            <a:off x="5867400" y="4180114"/>
            <a:ext cx="914400" cy="1153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781800" y="2345869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Gender</a:t>
            </a:r>
          </a:p>
          <a:p>
            <a:pPr algn="ctr"/>
            <a:r>
              <a:rPr lang="en-US" dirty="0" smtClean="0"/>
              <a:t>(Male=1)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781800" y="4838700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</a:t>
            </a:r>
          </a:p>
          <a:p>
            <a:pPr algn="ctr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31671" y="2875978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H1</a:t>
            </a:r>
          </a:p>
          <a:p>
            <a:r>
              <a:rPr lang="en-US" dirty="0" smtClean="0"/>
              <a:t>0.17</a:t>
            </a:r>
            <a:r>
              <a:rPr lang="en-US" b="1" dirty="0" smtClean="0"/>
              <a:t>**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329543" y="351608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H2</a:t>
            </a:r>
          </a:p>
          <a:p>
            <a:pPr algn="ctr"/>
            <a:r>
              <a:rPr lang="en-US" dirty="0" smtClean="0"/>
              <a:t>-0.123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10053" y="441960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H3</a:t>
            </a:r>
          </a:p>
          <a:p>
            <a:pPr algn="ctr"/>
            <a:r>
              <a:rPr lang="en-US" dirty="0" smtClean="0"/>
              <a:t>0.017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00926" y="335357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0.127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00926" y="438772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0.229</a:t>
            </a:r>
            <a:r>
              <a:rPr lang="en-US" b="1" dirty="0" smtClean="0"/>
              <a:t>*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0860" y="6161314"/>
            <a:ext cx="262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Main </a:t>
            </a:r>
          </a:p>
          <a:p>
            <a:pPr algn="ctr"/>
            <a:r>
              <a:rPr lang="en-US" b="1" dirty="0" smtClean="0"/>
              <a:t>independent variables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467600" y="6155870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Control</a:t>
            </a:r>
          </a:p>
          <a:p>
            <a:pPr algn="ctr"/>
            <a:r>
              <a:rPr lang="en-US" b="1" dirty="0" smtClean="0"/>
              <a:t>variables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12057" y="4757057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</a:t>
            </a:r>
            <a:r>
              <a:rPr lang="en-US" b="1" baseline="30000" dirty="0" smtClean="0"/>
              <a:t>2</a:t>
            </a:r>
            <a:r>
              <a:rPr lang="en-US" b="1" dirty="0" smtClean="0"/>
              <a:t> </a:t>
            </a:r>
            <a:r>
              <a:rPr lang="en-US" b="1" baseline="0" dirty="0" smtClean="0"/>
              <a:t>= 0.966</a:t>
            </a:r>
          </a:p>
          <a:p>
            <a:pPr algn="ctr"/>
            <a:r>
              <a:rPr lang="en-US" b="1" dirty="0" smtClean="0"/>
              <a:t>Adj. R</a:t>
            </a:r>
            <a:r>
              <a:rPr lang="en-US" b="1" baseline="30000" dirty="0" smtClean="0"/>
              <a:t>2</a:t>
            </a:r>
            <a:r>
              <a:rPr lang="en-US" b="1" dirty="0" smtClean="0"/>
              <a:t> = 0.945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65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 regression results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147388"/>
              </p:ext>
            </p:extLst>
          </p:nvPr>
        </p:nvGraphicFramePr>
        <p:xfrm>
          <a:off x="1447800" y="1447800"/>
          <a:ext cx="6324600" cy="526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146"/>
                <a:gridCol w="277145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Variables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Coefficients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Constant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1.412*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Main independent variables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Hours spent on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0.17</a:t>
                      </a:r>
                      <a:r>
                        <a:rPr lang="en-US" b="1" dirty="0" smtClean="0"/>
                        <a:t>**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Class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Absence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-0.123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Hours of Sleep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0.017</a:t>
                      </a: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Control variables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Gender (Male=1)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0.127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Student 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0.229</a:t>
                      </a:r>
                      <a:r>
                        <a:rPr lang="en-US" b="1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</a:t>
                      </a:r>
                      <a:r>
                        <a:rPr lang="en-US" baseline="0" dirty="0" smtClean="0"/>
                        <a:t> square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0.966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Adjusted</a:t>
                      </a:r>
                      <a:r>
                        <a:rPr lang="en-US" baseline="0" dirty="0" smtClean="0"/>
                        <a:t> R square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0.945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b="1" i="1" dirty="0" smtClean="0"/>
                        <a:t>Note:</a:t>
                      </a:r>
                      <a:r>
                        <a:rPr lang="en-US" b="1" i="1" baseline="0" dirty="0" smtClean="0"/>
                        <a:t> ** p&lt;0.01; * p&lt;0.05</a:t>
                      </a:r>
                      <a:endParaRPr lang="en-US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6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79296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assumptions for unbiased estimation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Model is correctly specified</a:t>
            </a:r>
          </a:p>
          <a:p>
            <a:r>
              <a:rPr lang="en-US" sz="3200" dirty="0" smtClean="0"/>
              <a:t>Data is normally distributed</a:t>
            </a:r>
          </a:p>
          <a:p>
            <a:r>
              <a:rPr lang="en-US" sz="3200" dirty="0" smtClean="0"/>
              <a:t>No serious </a:t>
            </a:r>
            <a:r>
              <a:rPr lang="en-US" sz="3200" dirty="0" err="1" smtClean="0"/>
              <a:t>endogeneity</a:t>
            </a:r>
            <a:r>
              <a:rPr lang="en-US" sz="3200" dirty="0" smtClean="0"/>
              <a:t> issue </a:t>
            </a:r>
          </a:p>
          <a:p>
            <a:r>
              <a:rPr lang="en-US" sz="3200" dirty="0" smtClean="0"/>
              <a:t>No serious </a:t>
            </a:r>
            <a:r>
              <a:rPr lang="en-US" sz="3200" dirty="0" err="1" smtClean="0"/>
              <a:t>heteroscedasticity</a:t>
            </a:r>
            <a:r>
              <a:rPr lang="en-US" sz="3200" dirty="0" smtClean="0"/>
              <a:t> issue</a:t>
            </a:r>
          </a:p>
          <a:p>
            <a:r>
              <a:rPr lang="en-US" sz="3200" dirty="0" smtClean="0"/>
              <a:t>No serious multicollinearity issue</a:t>
            </a:r>
          </a:p>
          <a:p>
            <a:r>
              <a:rPr lang="en-US" sz="3200" dirty="0" smtClean="0"/>
              <a:t>No serious autocorrelation issue</a:t>
            </a:r>
          </a:p>
          <a:p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Multicollinearity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b="1" dirty="0" err="1"/>
              <a:t>Multicollinearity</a:t>
            </a:r>
            <a:r>
              <a:rPr lang="en-US" dirty="0"/>
              <a:t> is a statistical phenomenon in which two or more predictor variables in a multiple regression model are highly </a:t>
            </a:r>
            <a:r>
              <a:rPr lang="en-US" dirty="0" smtClean="0"/>
              <a:t>correlated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Y = </a:t>
            </a:r>
            <a:r>
              <a:rPr lang="el-GR" dirty="0">
                <a:solidFill>
                  <a:srgbClr val="0000FF"/>
                </a:solidFill>
              </a:rPr>
              <a:t>α</a:t>
            </a:r>
            <a:r>
              <a:rPr lang="en-US" dirty="0"/>
              <a:t>+ </a:t>
            </a:r>
            <a:r>
              <a:rPr lang="el-GR" i="1" dirty="0">
                <a:solidFill>
                  <a:srgbClr val="0000FF"/>
                </a:solidFill>
              </a:rPr>
              <a:t>β</a:t>
            </a:r>
            <a:r>
              <a:rPr lang="en-US" i="1" baseline="-25000" dirty="0">
                <a:solidFill>
                  <a:srgbClr val="0000FF"/>
                </a:solidFill>
              </a:rPr>
              <a:t>1</a:t>
            </a:r>
            <a:r>
              <a:rPr lang="en-US" dirty="0"/>
              <a:t>X1 + </a:t>
            </a:r>
            <a:r>
              <a:rPr lang="el-GR" i="1" dirty="0">
                <a:solidFill>
                  <a:srgbClr val="0000FF"/>
                </a:solidFill>
              </a:rPr>
              <a:t>β</a:t>
            </a:r>
            <a:r>
              <a:rPr lang="en-US" i="1" baseline="-25000" dirty="0">
                <a:solidFill>
                  <a:srgbClr val="0000FF"/>
                </a:solidFill>
              </a:rPr>
              <a:t>2</a:t>
            </a:r>
            <a:r>
              <a:rPr lang="en-US" dirty="0"/>
              <a:t>X2 + </a:t>
            </a:r>
            <a:r>
              <a:rPr lang="el-GR" i="1" dirty="0">
                <a:solidFill>
                  <a:srgbClr val="0000FF"/>
                </a:solidFill>
              </a:rPr>
              <a:t>β</a:t>
            </a:r>
            <a:r>
              <a:rPr lang="en-US" i="1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/>
              <a:t>X3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X1, X2, and X3 must not correlate strongly with one another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In this </a:t>
            </a:r>
            <a:r>
              <a:rPr lang="en-US" dirty="0" smtClean="0"/>
              <a:t>situation, </a:t>
            </a:r>
            <a:r>
              <a:rPr lang="en-US" dirty="0"/>
              <a:t>the coefficient estimates </a:t>
            </a:r>
            <a:r>
              <a:rPr lang="en-US" dirty="0" smtClean="0"/>
              <a:t>(</a:t>
            </a:r>
            <a:r>
              <a:rPr lang="el-GR" dirty="0" smtClean="0"/>
              <a:t>β</a:t>
            </a:r>
            <a:r>
              <a:rPr lang="en-US" dirty="0" smtClean="0"/>
              <a:t>) may </a:t>
            </a:r>
            <a:r>
              <a:rPr lang="en-US" dirty="0"/>
              <a:t>change erratically in response to small changes in the model or the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Multicollinearity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multiple regression, </a:t>
            </a:r>
            <a:r>
              <a:rPr lang="en-US" b="1" dirty="0"/>
              <a:t>the variance inflation factor (VIF) </a:t>
            </a:r>
            <a:r>
              <a:rPr lang="en-US" dirty="0"/>
              <a:t>is used as an indicator of </a:t>
            </a:r>
            <a:r>
              <a:rPr lang="en-US" dirty="0" err="1" smtClean="0"/>
              <a:t>Multicollinearity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 value </a:t>
            </a:r>
            <a:r>
              <a:rPr lang="en-US" dirty="0"/>
              <a:t>of 10 </a:t>
            </a:r>
            <a:r>
              <a:rPr lang="en-US" dirty="0" smtClean="0"/>
              <a:t>was recommended </a:t>
            </a:r>
            <a:r>
              <a:rPr lang="en-US" dirty="0"/>
              <a:t>as the maximum level of </a:t>
            </a:r>
            <a:r>
              <a:rPr lang="en-US" dirty="0" smtClean="0"/>
              <a:t>VIF, as suggested by </a:t>
            </a:r>
            <a:r>
              <a:rPr lang="en-US" dirty="0" smtClean="0">
                <a:solidFill>
                  <a:srgbClr val="0000FF"/>
                </a:solidFill>
              </a:rPr>
              <a:t>Hair et al (1995).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Reference</a:t>
            </a:r>
          </a:p>
          <a:p>
            <a:r>
              <a:rPr lang="en-US" dirty="0" smtClean="0"/>
              <a:t>Hair</a:t>
            </a:r>
            <a:r>
              <a:rPr lang="en-US" dirty="0"/>
              <a:t>, J. F. Jr., Anderson, R. E., </a:t>
            </a:r>
            <a:r>
              <a:rPr lang="en-US" dirty="0" err="1"/>
              <a:t>Tatham</a:t>
            </a:r>
            <a:r>
              <a:rPr lang="en-US" dirty="0"/>
              <a:t>, R. L. &amp; Black, W. C. (1995). Multivariate Data Analysis (3rd </a:t>
            </a:r>
            <a:r>
              <a:rPr lang="en-US" dirty="0" err="1"/>
              <a:t>ed</a:t>
            </a:r>
            <a:r>
              <a:rPr lang="en-US" dirty="0"/>
              <a:t>). New </a:t>
            </a:r>
            <a:r>
              <a:rPr lang="en-US" dirty="0" smtClean="0"/>
              <a:t>York, NY: </a:t>
            </a:r>
            <a:r>
              <a:rPr lang="en-US" dirty="0"/>
              <a:t>Macmillan.</a:t>
            </a:r>
          </a:p>
        </p:txBody>
      </p:sp>
    </p:spTree>
    <p:extLst>
      <p:ext uri="{BB962C8B-B14F-4D97-AF65-F5344CB8AC3E}">
        <p14:creationId xmlns:p14="http://schemas.microsoft.com/office/powerpoint/2010/main" val="5164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Multicollinearity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278953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9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67543"/>
            <a:ext cx="8991600" cy="344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Multicollinearity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00600" y="3657600"/>
            <a:ext cx="3657600" cy="2895600"/>
            <a:chOff x="4800600" y="3657600"/>
            <a:chExt cx="3581400" cy="2895600"/>
          </a:xfrm>
        </p:grpSpPr>
        <p:sp>
          <p:nvSpPr>
            <p:cNvPr id="8" name="Rectangle 7"/>
            <p:cNvSpPr/>
            <p:nvPr/>
          </p:nvSpPr>
          <p:spPr>
            <a:xfrm>
              <a:off x="4800600" y="5486400"/>
              <a:ext cx="2590800" cy="10668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Every value must be lower than 10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7391400" y="3657600"/>
              <a:ext cx="990600" cy="18288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79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Dummy variable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Nominal scale more than 2 categories</a:t>
            </a:r>
          </a:p>
          <a:p>
            <a:pPr lvl="2"/>
            <a:r>
              <a:rPr lang="en-US" sz="2400" dirty="0" smtClean="0"/>
              <a:t>For example</a:t>
            </a:r>
            <a:r>
              <a:rPr lang="en-US" sz="2400" dirty="0"/>
              <a:t>: Colleges &amp; </a:t>
            </a:r>
            <a:r>
              <a:rPr lang="en-US" sz="2400" dirty="0" smtClean="0"/>
              <a:t>Majors</a:t>
            </a:r>
          </a:p>
          <a:p>
            <a:pPr lvl="3"/>
            <a:r>
              <a:rPr lang="en-US" sz="1800" dirty="0" smtClean="0"/>
              <a:t>School of Business </a:t>
            </a:r>
          </a:p>
          <a:p>
            <a:pPr lvl="3"/>
            <a:r>
              <a:rPr lang="en-US" sz="1800" dirty="0" smtClean="0"/>
              <a:t>School of Arts </a:t>
            </a:r>
          </a:p>
          <a:p>
            <a:pPr lvl="3"/>
            <a:r>
              <a:rPr lang="en-US" sz="1800" dirty="0" smtClean="0"/>
              <a:t>School </a:t>
            </a:r>
            <a:r>
              <a:rPr lang="en-US" sz="1800" dirty="0"/>
              <a:t>of </a:t>
            </a:r>
            <a:r>
              <a:rPr lang="en-US" sz="1800" dirty="0" smtClean="0"/>
              <a:t> Engineering</a:t>
            </a:r>
            <a:endParaRPr lang="en-US" sz="1800" dirty="0"/>
          </a:p>
          <a:p>
            <a:endParaRPr lang="en-US" dirty="0" smtClean="0"/>
          </a:p>
          <a:p>
            <a:r>
              <a:rPr lang="en-US" dirty="0" smtClean="0"/>
              <a:t>Select one category as a benchmark.</a:t>
            </a:r>
          </a:p>
          <a:p>
            <a:r>
              <a:rPr lang="en-US" dirty="0" smtClean="0"/>
              <a:t>This category will be omitted from the regression.</a:t>
            </a:r>
          </a:p>
          <a:p>
            <a:r>
              <a:rPr lang="en-US" dirty="0" smtClean="0"/>
              <a:t>This </a:t>
            </a:r>
            <a:r>
              <a:rPr lang="en-US" dirty="0"/>
              <a:t>category will be use for </a:t>
            </a:r>
            <a:r>
              <a:rPr lang="en-US" dirty="0" smtClean="0"/>
              <a:t>comparison with other categories that are included in the regression.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16016" y="2636912"/>
            <a:ext cx="187220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r>
              <a:rPr lang="en-US" sz="1600" dirty="0" smtClean="0"/>
              <a:t>Yes=1 </a:t>
            </a:r>
          </a:p>
          <a:p>
            <a:pPr marL="0" lvl="2" algn="ctr"/>
            <a:r>
              <a:rPr lang="en-US" sz="1600" dirty="0" smtClean="0"/>
              <a:t>No=0</a:t>
            </a:r>
            <a:endParaRPr lang="en-US" sz="1600" dirty="0"/>
          </a:p>
        </p:txBody>
      </p:sp>
      <p:sp>
        <p:nvSpPr>
          <p:cNvPr id="7" name="Right Brace 6"/>
          <p:cNvSpPr/>
          <p:nvPr/>
        </p:nvSpPr>
        <p:spPr>
          <a:xfrm>
            <a:off x="3923928" y="2636912"/>
            <a:ext cx="648072" cy="6480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Dummy variable regression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1438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9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Dummy variable regression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2" y="2132856"/>
            <a:ext cx="854306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531" y="1439917"/>
            <a:ext cx="6284669" cy="6463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Beta of the constant is used as a representative of the GPA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of the category that is omitted (School of business)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44328" y="2070914"/>
            <a:ext cx="1767160" cy="1142062"/>
            <a:chOff x="1644328" y="2070914"/>
            <a:chExt cx="1767160" cy="114206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644328" y="2070914"/>
              <a:ext cx="1368152" cy="1142062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987824" y="3212976"/>
              <a:ext cx="423664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971600" y="5076676"/>
            <a:ext cx="6408712" cy="50405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77462" y="5229200"/>
            <a:ext cx="0" cy="638572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77462" y="5229200"/>
            <a:ext cx="684076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1227" y="5867772"/>
            <a:ext cx="4280773" cy="92333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Betas of other category are compared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with the beta of the constant to estimate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the difference from the omitted category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740352" y="5229200"/>
            <a:ext cx="0" cy="599133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350001" y="5238960"/>
            <a:ext cx="371728" cy="6635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27731" y="5855147"/>
            <a:ext cx="4280773" cy="92333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P-value is used to justified whether the difference is statistically supported or not (support if p&lt;0.05)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pic>
        <p:nvPicPr>
          <p:cNvPr id="20482" name="Picture 2" descr="http://ww2.tnstate.edu/ganter/BIO311-Ch12-Eq8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84" y="2133600"/>
            <a:ext cx="5244503" cy="253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341368"/>
              </p:ext>
            </p:extLst>
          </p:nvPr>
        </p:nvGraphicFramePr>
        <p:xfrm>
          <a:off x="304800" y="1752600"/>
          <a:ext cx="29718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9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Dummy variable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Beta of Constant = X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The GPA of students who are in school of business = 1.312</a:t>
            </a:r>
          </a:p>
          <a:p>
            <a:pPr lvl="1"/>
            <a:endParaRPr lang="en-US" dirty="0"/>
          </a:p>
          <a:p>
            <a:r>
              <a:rPr lang="en-US" dirty="0" smtClean="0"/>
              <a:t>Beta of school of art = -0.165  (p-value=0.121)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Negative beta means the </a:t>
            </a:r>
            <a:r>
              <a:rPr lang="en-US" dirty="0">
                <a:solidFill>
                  <a:srgbClr val="0000FF"/>
                </a:solidFill>
              </a:rPr>
              <a:t>GPA of students who are in school of </a:t>
            </a:r>
            <a:r>
              <a:rPr lang="en-US" dirty="0" smtClean="0">
                <a:solidFill>
                  <a:srgbClr val="0000FF"/>
                </a:solidFill>
              </a:rPr>
              <a:t>art is lower than student who are in school of business 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The GPA of students who are in school of art:</a:t>
            </a:r>
          </a:p>
          <a:p>
            <a:pPr marL="822960" lvl="3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= X – 0.165 </a:t>
            </a:r>
          </a:p>
          <a:p>
            <a:pPr marL="822960" lvl="3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But because the p-value is higher than 0.05, this result cannot be supported.</a:t>
            </a:r>
          </a:p>
          <a:p>
            <a:pPr marL="822960" lvl="3" indent="0">
              <a:buNone/>
            </a:pPr>
            <a:endParaRPr lang="en-US" sz="2000" dirty="0"/>
          </a:p>
          <a:p>
            <a:r>
              <a:rPr lang="en-US" dirty="0" smtClean="0"/>
              <a:t>Beta of school of engineering = -0.511 (p-value=0.022)</a:t>
            </a:r>
            <a:endParaRPr lang="en-US" dirty="0"/>
          </a:p>
          <a:p>
            <a:pPr lvl="1"/>
            <a:r>
              <a:rPr lang="en-US" dirty="0">
                <a:solidFill>
                  <a:srgbClr val="0000FF"/>
                </a:solidFill>
              </a:rPr>
              <a:t>Negative beta means the GPA of students who are in school of </a:t>
            </a:r>
            <a:r>
              <a:rPr lang="en-US" dirty="0" smtClean="0">
                <a:solidFill>
                  <a:srgbClr val="0000FF"/>
                </a:solidFill>
              </a:rPr>
              <a:t>engineering is </a:t>
            </a:r>
            <a:r>
              <a:rPr lang="en-US" dirty="0">
                <a:solidFill>
                  <a:srgbClr val="0000FF"/>
                </a:solidFill>
              </a:rPr>
              <a:t>lower than student who are in school of business </a:t>
            </a: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GPA of students who are in school of </a:t>
            </a:r>
            <a:r>
              <a:rPr lang="en-US" dirty="0" smtClean="0">
                <a:solidFill>
                  <a:srgbClr val="0000FF"/>
                </a:solidFill>
              </a:rPr>
              <a:t>engineering:</a:t>
            </a:r>
            <a:endParaRPr lang="en-US" dirty="0">
              <a:solidFill>
                <a:srgbClr val="0000FF"/>
              </a:solidFill>
            </a:endParaRPr>
          </a:p>
          <a:p>
            <a:pPr marL="822960" lvl="3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= </a:t>
            </a:r>
            <a:r>
              <a:rPr lang="en-US" sz="2000" dirty="0" smtClean="0">
                <a:solidFill>
                  <a:srgbClr val="0000FF"/>
                </a:solidFill>
              </a:rPr>
              <a:t>X </a:t>
            </a:r>
            <a:r>
              <a:rPr lang="en-US" sz="2000" dirty="0">
                <a:solidFill>
                  <a:srgbClr val="0000FF"/>
                </a:solidFill>
              </a:rPr>
              <a:t>– </a:t>
            </a:r>
            <a:r>
              <a:rPr lang="en-US" sz="2000" dirty="0" smtClean="0">
                <a:solidFill>
                  <a:srgbClr val="0000FF"/>
                </a:solidFill>
              </a:rPr>
              <a:t>0.511</a:t>
            </a:r>
            <a:endParaRPr lang="en-US" sz="2000" dirty="0">
              <a:solidFill>
                <a:srgbClr val="0000FF"/>
              </a:solidFill>
            </a:endParaRPr>
          </a:p>
          <a:p>
            <a:pPr marL="822960" lvl="3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Because </a:t>
            </a:r>
            <a:r>
              <a:rPr lang="en-US" sz="2000" dirty="0">
                <a:solidFill>
                  <a:srgbClr val="FF0000"/>
                </a:solidFill>
              </a:rPr>
              <a:t>the p-value is </a:t>
            </a:r>
            <a:r>
              <a:rPr lang="en-US" sz="2000" dirty="0" smtClean="0">
                <a:solidFill>
                  <a:srgbClr val="FF0000"/>
                </a:solidFill>
              </a:rPr>
              <a:t>lower than </a:t>
            </a:r>
            <a:r>
              <a:rPr lang="en-US" sz="2000" dirty="0">
                <a:solidFill>
                  <a:srgbClr val="FF0000"/>
                </a:solidFill>
              </a:rPr>
              <a:t>0.05, this result </a:t>
            </a:r>
            <a:r>
              <a:rPr lang="en-US" sz="2000" dirty="0" smtClean="0">
                <a:solidFill>
                  <a:srgbClr val="FF0000"/>
                </a:solidFill>
              </a:rPr>
              <a:t>is statistically supported.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0192" y="1380272"/>
            <a:ext cx="2520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Highest GPA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33008" y="3284984"/>
            <a:ext cx="32403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28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nd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Highest GPA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84168" y="5517232"/>
            <a:ext cx="32403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Lowest GPA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Unstandardized VS Standardized Beta coefficient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Unstandardized </a:t>
            </a:r>
            <a:r>
              <a:rPr lang="en-US" dirty="0" smtClean="0"/>
              <a:t>Beta </a:t>
            </a:r>
            <a:r>
              <a:rPr lang="en-US" dirty="0"/>
              <a:t>coefficient</a:t>
            </a:r>
          </a:p>
          <a:p>
            <a:pPr lvl="1"/>
            <a:r>
              <a:rPr lang="en-US" dirty="0" smtClean="0"/>
              <a:t>Rate of change (</a:t>
            </a:r>
            <a:r>
              <a:rPr lang="el-GR" dirty="0" smtClean="0"/>
              <a:t>β</a:t>
            </a:r>
            <a:r>
              <a:rPr lang="en-US" dirty="0" smtClean="0"/>
              <a:t>) of each variable is interpreted in “actual” unit.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E.g., </a:t>
            </a:r>
            <a:r>
              <a:rPr lang="el-GR" dirty="0" smtClean="0">
                <a:solidFill>
                  <a:srgbClr val="0000FF"/>
                </a:solidFill>
              </a:rPr>
              <a:t>β</a:t>
            </a:r>
            <a:r>
              <a:rPr lang="en-US" dirty="0" smtClean="0">
                <a:solidFill>
                  <a:srgbClr val="0000FF"/>
                </a:solidFill>
              </a:rPr>
              <a:t> of Hours spent on study per day = .21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        If </a:t>
            </a:r>
            <a:r>
              <a:rPr lang="en-US" dirty="0">
                <a:solidFill>
                  <a:srgbClr val="0000FF"/>
                </a:solidFill>
              </a:rPr>
              <a:t>study </a:t>
            </a:r>
            <a:r>
              <a:rPr lang="en-US" dirty="0" smtClean="0">
                <a:solidFill>
                  <a:srgbClr val="0000FF"/>
                </a:solidFill>
              </a:rPr>
              <a:t>time increases </a:t>
            </a:r>
            <a:r>
              <a:rPr lang="en-US" dirty="0">
                <a:solidFill>
                  <a:srgbClr val="0000FF"/>
                </a:solidFill>
              </a:rPr>
              <a:t>by 1 </a:t>
            </a:r>
            <a:r>
              <a:rPr lang="en-US" dirty="0" smtClean="0">
                <a:solidFill>
                  <a:srgbClr val="0000FF"/>
                </a:solidFill>
              </a:rPr>
              <a:t>hour, </a:t>
            </a:r>
            <a:r>
              <a:rPr lang="en-US" dirty="0">
                <a:solidFill>
                  <a:srgbClr val="0000FF"/>
                </a:solidFill>
              </a:rPr>
              <a:t>GPA will increase by </a:t>
            </a:r>
            <a:r>
              <a:rPr lang="en-US" dirty="0" smtClean="0">
                <a:solidFill>
                  <a:srgbClr val="0000FF"/>
                </a:solidFill>
              </a:rPr>
              <a:t>.21</a:t>
            </a:r>
            <a:endParaRPr lang="en-US" dirty="0">
              <a:solidFill>
                <a:srgbClr val="0000FF"/>
              </a:solidFill>
            </a:endParaRPr>
          </a:p>
          <a:p>
            <a:pPr lvl="2"/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81132" y="4199316"/>
            <a:ext cx="864096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3887" y="3356992"/>
            <a:ext cx="8543064" cy="3672408"/>
            <a:chOff x="300468" y="3717032"/>
            <a:chExt cx="8543064" cy="367240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68" y="3717032"/>
              <a:ext cx="8543064" cy="367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982789" y="4847388"/>
              <a:ext cx="864096" cy="2880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44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Unstandardized VS Standardized Beta coefficient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Standardized Beta </a:t>
            </a:r>
            <a:r>
              <a:rPr lang="en-US" dirty="0"/>
              <a:t>coefficient</a:t>
            </a:r>
          </a:p>
          <a:p>
            <a:pPr lvl="1"/>
            <a:r>
              <a:rPr lang="en-US" sz="2200" dirty="0"/>
              <a:t>Rate of change (</a:t>
            </a:r>
            <a:r>
              <a:rPr lang="el-GR" sz="2200" dirty="0"/>
              <a:t>β</a:t>
            </a:r>
            <a:r>
              <a:rPr lang="en-US" sz="2200" dirty="0"/>
              <a:t>) of </a:t>
            </a:r>
            <a:r>
              <a:rPr lang="en-US" sz="2200" dirty="0" smtClean="0"/>
              <a:t>all variables are converted into the same unit.</a:t>
            </a:r>
          </a:p>
          <a:p>
            <a:pPr marL="274320" lvl="1" indent="0">
              <a:buNone/>
            </a:pPr>
            <a:r>
              <a:rPr lang="en-US" sz="2200" dirty="0" smtClean="0"/>
              <a:t>	Rate of change is interpreted using “standard deviation” unit</a:t>
            </a:r>
            <a:br>
              <a:rPr lang="en-US" sz="2200" dirty="0" smtClean="0"/>
            </a:br>
            <a:endParaRPr lang="en-US" sz="2200" dirty="0" smtClean="0"/>
          </a:p>
          <a:p>
            <a:pPr lvl="1"/>
            <a:r>
              <a:rPr lang="en-US" sz="2200" dirty="0" smtClean="0"/>
              <a:t>Standardized </a:t>
            </a:r>
            <a:r>
              <a:rPr lang="en-US" sz="2200" dirty="0"/>
              <a:t>coefficients refer to how many standard deviations a dependent variable will change, per standard deviation increase in the </a:t>
            </a:r>
            <a:r>
              <a:rPr lang="en-US" sz="2200" dirty="0" smtClean="0"/>
              <a:t>independent variable</a:t>
            </a:r>
          </a:p>
          <a:p>
            <a:pPr lvl="1"/>
            <a:endParaRPr lang="en-US" sz="2200" dirty="0" smtClean="0">
              <a:solidFill>
                <a:srgbClr val="0000FF"/>
              </a:solidFill>
            </a:endParaRPr>
          </a:p>
          <a:p>
            <a:pPr lvl="1"/>
            <a:r>
              <a:rPr lang="en-US" sz="2200" dirty="0"/>
              <a:t>Standardization of the coefficient is usually done to answer the question of </a:t>
            </a:r>
            <a:r>
              <a:rPr lang="en-US" sz="2200" i="1" dirty="0">
                <a:solidFill>
                  <a:srgbClr val="0000FF"/>
                </a:solidFill>
              </a:rPr>
              <a:t>which of the independent variables have a greater effect on the dependent variable in a multiple regression analysis, when the variables are measured in different units of measurement</a:t>
            </a:r>
            <a:endParaRPr lang="en-US" sz="2200" i="1" dirty="0" smtClean="0">
              <a:solidFill>
                <a:srgbClr val="0000FF"/>
              </a:solidFill>
            </a:endParaRPr>
          </a:p>
          <a:p>
            <a:pPr lvl="1"/>
            <a:endParaRPr lang="en-US" sz="2200" dirty="0" smtClean="0">
              <a:solidFill>
                <a:srgbClr val="0000FF"/>
              </a:solidFill>
            </a:endParaRPr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coefficients ignore the independent variable's scale of units, which makes comparisons easy</a:t>
            </a:r>
          </a:p>
        </p:txBody>
      </p:sp>
    </p:spTree>
    <p:extLst>
      <p:ext uri="{BB962C8B-B14F-4D97-AF65-F5344CB8AC3E}">
        <p14:creationId xmlns:p14="http://schemas.microsoft.com/office/powerpoint/2010/main" val="40097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Unstandardized VS Standardized Beta coefficient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Standardized Beta </a:t>
            </a:r>
            <a:r>
              <a:rPr lang="en-US" dirty="0"/>
              <a:t>coefficient</a:t>
            </a:r>
          </a:p>
          <a:p>
            <a:pPr lvl="1"/>
            <a:r>
              <a:rPr lang="en-US" dirty="0" smtClean="0"/>
              <a:t>Rate of change (</a:t>
            </a:r>
            <a:r>
              <a:rPr lang="el-GR" dirty="0" smtClean="0"/>
              <a:t>β</a:t>
            </a:r>
            <a:r>
              <a:rPr lang="en-US" dirty="0" smtClean="0"/>
              <a:t>) of each variable is interpreted using “standard deviation” unit</a:t>
            </a:r>
            <a:br>
              <a:rPr lang="en-US" dirty="0" smtClean="0"/>
            </a:br>
            <a:r>
              <a:rPr lang="en-US" sz="1800" dirty="0" smtClean="0">
                <a:solidFill>
                  <a:srgbClr val="0000FF"/>
                </a:solidFill>
              </a:rPr>
              <a:t>E.g., Standardized </a:t>
            </a:r>
            <a:r>
              <a:rPr lang="el-GR" sz="1800" dirty="0">
                <a:solidFill>
                  <a:srgbClr val="0000FF"/>
                </a:solidFill>
              </a:rPr>
              <a:t>β</a:t>
            </a:r>
            <a:r>
              <a:rPr lang="en-US" sz="1800" dirty="0" smtClean="0">
                <a:solidFill>
                  <a:srgbClr val="0000FF"/>
                </a:solidFill>
              </a:rPr>
              <a:t> of Hours spent on study per day = .615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         If study time increases by 1 standard deviation, GPA will increase    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         by .615 </a:t>
            </a:r>
            <a:r>
              <a:rPr lang="en-US" sz="1800" smtClean="0">
                <a:solidFill>
                  <a:srgbClr val="0000FF"/>
                </a:solidFill>
              </a:rPr>
              <a:t>standard deviations</a:t>
            </a:r>
            <a:endParaRPr lang="en-US" sz="1800" dirty="0" smtClean="0">
              <a:solidFill>
                <a:srgbClr val="0000FF"/>
              </a:solidFill>
            </a:endParaRPr>
          </a:p>
          <a:p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3645024"/>
            <a:ext cx="8543064" cy="3672408"/>
            <a:chOff x="300468" y="3717032"/>
            <a:chExt cx="8543064" cy="367240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68" y="3717032"/>
              <a:ext cx="8543064" cy="367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60032" y="4797152"/>
              <a:ext cx="864096" cy="2880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76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case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Having happy employees is one of the main policies of the organization.  Thus, the HR manager hired you to conduct a research to investigate what are major factors that influence employee job satisfaction.  After interviewing with some key people in the organization, </a:t>
            </a:r>
            <a:r>
              <a:rPr lang="en-US" dirty="0">
                <a:solidFill>
                  <a:srgbClr val="0070C0"/>
                </a:solidFill>
              </a:rPr>
              <a:t>you believed </a:t>
            </a:r>
            <a:r>
              <a:rPr lang="en-US" dirty="0" smtClean="0">
                <a:solidFill>
                  <a:srgbClr val="0070C0"/>
                </a:solidFill>
              </a:rPr>
              <a:t>that there might be 4 factors that employees concern. These factors includes:</a:t>
            </a:r>
          </a:p>
          <a:p>
            <a:pPr marL="274320" lvl="1" indent="0" algn="ctr">
              <a:buNone/>
            </a:pPr>
            <a:r>
              <a:rPr lang="en-US" dirty="0" smtClean="0"/>
              <a:t>(1) Job demands; (2</a:t>
            </a:r>
            <a:r>
              <a:rPr lang="en-US" dirty="0"/>
              <a:t>) Job </a:t>
            </a:r>
            <a:r>
              <a:rPr lang="en-US" dirty="0" smtClean="0"/>
              <a:t>autonomy; </a:t>
            </a:r>
            <a:br>
              <a:rPr lang="en-US" dirty="0" smtClean="0"/>
            </a:br>
            <a:r>
              <a:rPr lang="en-US" dirty="0" smtClean="0"/>
              <a:t>(3) Coworker support; and (</a:t>
            </a:r>
            <a:r>
              <a:rPr lang="en-US" dirty="0"/>
              <a:t>4) Supervisor support</a:t>
            </a: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 addition to these 4 main factors, there are some demographic and job-related factors might affect job satisfaction of employee as well.  So, you need to control for these factors, including:</a:t>
            </a:r>
          </a:p>
          <a:p>
            <a:pPr marL="274320" lvl="1" indent="0" algn="ctr">
              <a:buNone/>
            </a:pPr>
            <a:r>
              <a:rPr lang="en-US" dirty="0" smtClean="0"/>
              <a:t>(1) Age; (2) Gender; (3) </a:t>
            </a:r>
            <a:r>
              <a:rPr lang="en-US" dirty="0"/>
              <a:t>Job </a:t>
            </a:r>
            <a:r>
              <a:rPr lang="en-US" dirty="0" smtClean="0"/>
              <a:t>position (4) Departments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case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After you collected the data from the employee sample, it’s time to </a:t>
            </a:r>
            <a:r>
              <a:rPr lang="en-US" sz="2000" dirty="0"/>
              <a:t>c</a:t>
            </a:r>
            <a:r>
              <a:rPr lang="en-US" sz="2000" dirty="0" smtClean="0"/>
              <a:t>onduct the regression analysis to determine what are important factors that the company should focus in order to enhance employee satisfaction. 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(Note: Use standardized beta coefficients to interpret the results)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Among the 4 factors (Job demands, Job autonomy, Coworker support, Supervisor support), which one are the strong predictors of job satisfaction? 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Interpret the effects of all control variables.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Overall, how many percent that “all variable” in the regression model can explain job satisfaction?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regression results to provide the policy recommendation for the company to help them increase employee job satisfaction.</a:t>
            </a:r>
          </a:p>
        </p:txBody>
      </p:sp>
    </p:spTree>
    <p:extLst>
      <p:ext uri="{BB962C8B-B14F-4D97-AF65-F5344CB8AC3E}">
        <p14:creationId xmlns:p14="http://schemas.microsoft.com/office/powerpoint/2010/main" val="5591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Conceptual model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429000" y="3525818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satisfaction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95536" y="2634519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</a:t>
            </a:r>
            <a:r>
              <a:rPr lang="en-US" dirty="0" smtClean="0"/>
              <a:t>autonomy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95536" y="3873599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Coworker </a:t>
            </a:r>
            <a:r>
              <a:rPr lang="en-US" dirty="0" smtClean="0"/>
              <a:t>support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6"/>
            <a:endCxn id="4" idx="2"/>
          </p:cNvCxnSpPr>
          <p:nvPr/>
        </p:nvCxnSpPr>
        <p:spPr>
          <a:xfrm>
            <a:off x="2605336" y="3129819"/>
            <a:ext cx="823664" cy="8912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6"/>
            <a:endCxn id="4" idx="2"/>
          </p:cNvCxnSpPr>
          <p:nvPr/>
        </p:nvCxnSpPr>
        <p:spPr>
          <a:xfrm flipV="1">
            <a:off x="2605336" y="4021118"/>
            <a:ext cx="823664" cy="3477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9" idx="3"/>
            <a:endCxn id="4" idx="6"/>
          </p:cNvCxnSpPr>
          <p:nvPr/>
        </p:nvCxnSpPr>
        <p:spPr>
          <a:xfrm flipH="1">
            <a:off x="5638800" y="1507040"/>
            <a:ext cx="625961" cy="25140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0" idx="2"/>
            <a:endCxn id="4" idx="6"/>
          </p:cNvCxnSpPr>
          <p:nvPr/>
        </p:nvCxnSpPr>
        <p:spPr>
          <a:xfrm flipH="1" flipV="1">
            <a:off x="5638800" y="4021118"/>
            <a:ext cx="1065010" cy="6756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941143" y="661510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Gender</a:t>
            </a:r>
          </a:p>
          <a:p>
            <a:pPr algn="ctr"/>
            <a:r>
              <a:rPr lang="en-US" dirty="0"/>
              <a:t>(Male=1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703810" y="4201504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Department: Sales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18008" y="6488668"/>
            <a:ext cx="286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Control variables</a:t>
            </a: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395536" y="1484784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</a:t>
            </a:r>
            <a:r>
              <a:rPr lang="en-US" dirty="0" smtClean="0"/>
              <a:t>demands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95536" y="5100320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Supervisor </a:t>
            </a:r>
            <a:r>
              <a:rPr lang="en-US" dirty="0" smtClean="0"/>
              <a:t>support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4" idx="6"/>
            <a:endCxn id="4" idx="2"/>
          </p:cNvCxnSpPr>
          <p:nvPr/>
        </p:nvCxnSpPr>
        <p:spPr>
          <a:xfrm>
            <a:off x="2605336" y="1980084"/>
            <a:ext cx="823664" cy="20410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6"/>
            <a:endCxn id="4" idx="2"/>
          </p:cNvCxnSpPr>
          <p:nvPr/>
        </p:nvCxnSpPr>
        <p:spPr>
          <a:xfrm flipV="1">
            <a:off x="2605336" y="4021118"/>
            <a:ext cx="823664" cy="15745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710773" y="1755409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6743700" y="2995938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position</a:t>
            </a:r>
          </a:p>
        </p:txBody>
      </p:sp>
      <p:cxnSp>
        <p:nvCxnSpPr>
          <p:cNvPr id="42" name="Straight Arrow Connector 41"/>
          <p:cNvCxnSpPr>
            <a:stCxn id="37" idx="2"/>
            <a:endCxn id="4" idx="6"/>
          </p:cNvCxnSpPr>
          <p:nvPr/>
        </p:nvCxnSpPr>
        <p:spPr>
          <a:xfrm flipH="1">
            <a:off x="5638800" y="2250709"/>
            <a:ext cx="1071973" cy="17704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2"/>
            <a:endCxn id="4" idx="6"/>
          </p:cNvCxnSpPr>
          <p:nvPr/>
        </p:nvCxnSpPr>
        <p:spPr>
          <a:xfrm flipH="1">
            <a:off x="5638800" y="3491238"/>
            <a:ext cx="1104900" cy="5298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0" y="6475067"/>
            <a:ext cx="330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Main independent variables</a:t>
            </a:r>
            <a:endParaRPr lang="en-US" b="1" dirty="0"/>
          </a:p>
        </p:txBody>
      </p:sp>
      <p:cxnSp>
        <p:nvCxnSpPr>
          <p:cNvPr id="32" name="Straight Arrow Connector 31"/>
          <p:cNvCxnSpPr>
            <a:stCxn id="33" idx="1"/>
            <a:endCxn id="4" idx="6"/>
          </p:cNvCxnSpPr>
          <p:nvPr/>
        </p:nvCxnSpPr>
        <p:spPr>
          <a:xfrm flipH="1" flipV="1">
            <a:off x="5638800" y="4021118"/>
            <a:ext cx="480954" cy="15310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796136" y="5407071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Department: </a:t>
            </a:r>
            <a:r>
              <a:rPr lang="en-US" dirty="0" smtClean="0"/>
              <a:t>Accounting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065071" cy="577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996952"/>
            <a:ext cx="8794361" cy="3520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2132856"/>
            <a:ext cx="5791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Use standardized coefficients to compare the effects of the variables measured using different types of scale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364088" y="2779187"/>
            <a:ext cx="436984" cy="50579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04248" y="3933056"/>
            <a:ext cx="576064" cy="237626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316416" y="4077072"/>
            <a:ext cx="504056" cy="2232248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73464" y="4149080"/>
            <a:ext cx="576064" cy="216024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404664"/>
            <a:ext cx="4855397" cy="17281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87029" y="692696"/>
            <a:ext cx="1044115" cy="8640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Coworker support positively </a:t>
            </a:r>
            <a:r>
              <a:rPr lang="en-US" smtClean="0"/>
              <a:t>and significantly </a:t>
            </a:r>
            <a:r>
              <a:rPr lang="en-US" dirty="0" smtClean="0"/>
              <a:t>associates with job satisfaction (</a:t>
            </a:r>
            <a:r>
              <a:rPr lang="el-GR" dirty="0" smtClean="0"/>
              <a:t>β</a:t>
            </a:r>
            <a:r>
              <a:rPr lang="en-US" dirty="0" smtClean="0"/>
              <a:t>=0.236; p=0.012).</a:t>
            </a:r>
          </a:p>
          <a:p>
            <a:pPr lvl="1"/>
            <a:r>
              <a:rPr lang="en-US" dirty="0" smtClean="0"/>
              <a:t>As coworker support increases by 1 standard deviation, </a:t>
            </a:r>
            <a:r>
              <a:rPr lang="en-US" dirty="0"/>
              <a:t>job satisfaction </a:t>
            </a:r>
            <a:r>
              <a:rPr lang="en-US" dirty="0" smtClean="0"/>
              <a:t>will increase by 0.231 </a:t>
            </a:r>
            <a:r>
              <a:rPr lang="en-US" dirty="0"/>
              <a:t>standard </a:t>
            </a:r>
            <a:r>
              <a:rPr lang="en-US" dirty="0" smtClean="0"/>
              <a:t>deviation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Supervisor support </a:t>
            </a:r>
            <a:r>
              <a:rPr lang="en-US" dirty="0"/>
              <a:t>positively and significant associates with job satisfaction (</a:t>
            </a:r>
            <a:r>
              <a:rPr lang="el-GR" dirty="0"/>
              <a:t>β</a:t>
            </a:r>
            <a:r>
              <a:rPr lang="en-US" dirty="0" smtClean="0"/>
              <a:t>=0.376; p&lt;0.001).</a:t>
            </a:r>
          </a:p>
          <a:p>
            <a:pPr marL="457200" lvl="2"/>
            <a:r>
              <a:rPr lang="en-US" sz="2000" dirty="0"/>
              <a:t>As </a:t>
            </a:r>
            <a:r>
              <a:rPr lang="en-US" sz="2000" dirty="0" smtClean="0"/>
              <a:t>supervisor </a:t>
            </a:r>
            <a:r>
              <a:rPr lang="en-US" sz="2000" dirty="0"/>
              <a:t>support </a:t>
            </a:r>
            <a:r>
              <a:rPr lang="en-US" sz="2000" dirty="0" smtClean="0"/>
              <a:t>increases </a:t>
            </a:r>
            <a:r>
              <a:rPr lang="en-US" sz="2000" dirty="0"/>
              <a:t>by 1 standard deviation, job satisfaction </a:t>
            </a:r>
            <a:r>
              <a:rPr lang="en-US" sz="2000" dirty="0" smtClean="0"/>
              <a:t>will </a:t>
            </a:r>
            <a:r>
              <a:rPr lang="en-US" sz="2000" dirty="0"/>
              <a:t>increase by </a:t>
            </a:r>
            <a:r>
              <a:rPr lang="en-US" sz="2000" dirty="0" smtClean="0"/>
              <a:t>0.376 </a:t>
            </a:r>
            <a:r>
              <a:rPr lang="en-US" sz="2000" dirty="0"/>
              <a:t>standard </a:t>
            </a:r>
            <a:r>
              <a:rPr lang="en-US" sz="2000" dirty="0" smtClean="0"/>
              <a:t>deviation</a:t>
            </a:r>
          </a:p>
          <a:p>
            <a:pPr marL="457200" lvl="2"/>
            <a:endParaRPr lang="en-US" dirty="0"/>
          </a:p>
          <a:p>
            <a:pPr marL="182880" lvl="1"/>
            <a:r>
              <a:rPr lang="en-US" sz="2400" b="1" dirty="0" smtClean="0"/>
              <a:t>By comparing the standardized coefficients, we can conclude that supervisor </a:t>
            </a:r>
            <a:r>
              <a:rPr lang="en-US" sz="2400" b="1" dirty="0"/>
              <a:t>support </a:t>
            </a:r>
            <a:r>
              <a:rPr lang="en-US" sz="2400" b="1" dirty="0" smtClean="0"/>
              <a:t>has the strongest effect on job satisfaction, following by coworker support.</a:t>
            </a:r>
            <a:endParaRPr lang="en-US" sz="2400" b="1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8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Hypothesis testing of Correlation coefficient (r)</a:t>
            </a:r>
          </a:p>
          <a:p>
            <a:endParaRPr lang="en-US" sz="3200" b="1" dirty="0" smtClean="0"/>
          </a:p>
          <a:p>
            <a:pPr lvl="2"/>
            <a:r>
              <a:rPr lang="en-US" sz="3000" dirty="0" smtClean="0"/>
              <a:t>H</a:t>
            </a:r>
            <a:r>
              <a:rPr lang="en-US" sz="3000" baseline="-25000" dirty="0" smtClean="0"/>
              <a:t>0</a:t>
            </a:r>
            <a:r>
              <a:rPr lang="en-US" sz="3000" dirty="0" smtClean="0"/>
              <a:t>: r = 0 (there is no relationship)</a:t>
            </a:r>
          </a:p>
          <a:p>
            <a:pPr lvl="2"/>
            <a:r>
              <a:rPr lang="en-US" sz="3000" dirty="0" smtClean="0"/>
              <a:t>H</a:t>
            </a:r>
            <a:r>
              <a:rPr lang="en-US" sz="3000" baseline="-25000" dirty="0" smtClean="0"/>
              <a:t>a</a:t>
            </a:r>
            <a:r>
              <a:rPr lang="en-US" sz="3000" dirty="0" smtClean="0"/>
              <a:t>: r ≠ 0 (there is some relationship)</a:t>
            </a:r>
          </a:p>
          <a:p>
            <a:pPr marL="548640" lvl="2" indent="0">
              <a:buNone/>
            </a:pPr>
            <a:r>
              <a:rPr lang="en-US" sz="3000" dirty="0" smtClean="0"/>
              <a:t>                (r is greater than or less than 0)</a:t>
            </a:r>
          </a:p>
          <a:p>
            <a:pPr marL="548640" lvl="2" indent="0">
              <a:buNone/>
            </a:pPr>
            <a:endParaRPr lang="en-US" sz="3000" dirty="0"/>
          </a:p>
          <a:p>
            <a:pPr marL="548640" lvl="2" indent="0">
              <a:buNone/>
            </a:pPr>
            <a:r>
              <a:rPr lang="en-US" sz="3000" dirty="0" smtClean="0"/>
              <a:t>Reject H</a:t>
            </a:r>
            <a:r>
              <a:rPr lang="en-US" sz="3000" baseline="-25000" dirty="0" smtClean="0"/>
              <a:t>0</a:t>
            </a:r>
            <a:r>
              <a:rPr lang="en-US" sz="3000" dirty="0" smtClean="0"/>
              <a:t> if p-value &lt; 0.05 (5%)</a:t>
            </a:r>
          </a:p>
          <a:p>
            <a:pPr marL="548640" lvl="2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492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Job demands negatively associates with job satisfaction (</a:t>
            </a:r>
            <a:r>
              <a:rPr lang="el-GR" dirty="0" smtClean="0"/>
              <a:t>β</a:t>
            </a:r>
            <a:r>
              <a:rPr lang="en-US" dirty="0" smtClean="0"/>
              <a:t>=-0.093; p=0.247). </a:t>
            </a:r>
            <a:r>
              <a:rPr lang="en-US" dirty="0">
                <a:solidFill>
                  <a:srgbClr val="FF0000"/>
                </a:solidFill>
              </a:rPr>
              <a:t>Not statistically </a:t>
            </a:r>
            <a:r>
              <a:rPr lang="en-US" dirty="0" smtClean="0">
                <a:solidFill>
                  <a:srgbClr val="FF0000"/>
                </a:solidFill>
              </a:rPr>
              <a:t>supported</a:t>
            </a:r>
            <a:endParaRPr lang="en-US" dirty="0" smtClean="0"/>
          </a:p>
          <a:p>
            <a:pPr lvl="1"/>
            <a:r>
              <a:rPr lang="en-US" dirty="0" smtClean="0"/>
              <a:t>As job demands increases by 1 standard deviation, job satisfaction will decrease by 0.093 standard deviation.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Job autonomy positively associates </a:t>
            </a:r>
            <a:r>
              <a:rPr lang="en-US" dirty="0"/>
              <a:t>with job satisfaction (</a:t>
            </a:r>
            <a:r>
              <a:rPr lang="el-GR" dirty="0"/>
              <a:t>β</a:t>
            </a:r>
            <a:r>
              <a:rPr lang="en-US" dirty="0" smtClean="0"/>
              <a:t>=0.032; p=0.701). </a:t>
            </a:r>
            <a:r>
              <a:rPr lang="en-US" dirty="0">
                <a:solidFill>
                  <a:srgbClr val="FF0000"/>
                </a:solidFill>
              </a:rPr>
              <a:t>Not statistically </a:t>
            </a:r>
            <a:r>
              <a:rPr lang="en-US" dirty="0" smtClean="0">
                <a:solidFill>
                  <a:srgbClr val="FF0000"/>
                </a:solidFill>
              </a:rPr>
              <a:t>supported</a:t>
            </a:r>
            <a:endParaRPr lang="en-US" dirty="0" smtClean="0"/>
          </a:p>
          <a:p>
            <a:pPr marL="457200" lvl="2"/>
            <a:r>
              <a:rPr lang="en-US" sz="2000" dirty="0" smtClean="0"/>
              <a:t>As job autonomy increases by 1 standard deviation, job satisfaction will increase by 0.701 standard deviation.</a:t>
            </a:r>
          </a:p>
          <a:p>
            <a:pPr marL="274320" lvl="2" indent="0">
              <a:buNone/>
            </a:pPr>
            <a:endParaRPr lang="en-US" dirty="0" smtClean="0"/>
          </a:p>
          <a:p>
            <a:pPr marL="274320" lvl="2" indent="0">
              <a:buNone/>
            </a:pPr>
            <a:r>
              <a:rPr lang="en-US" sz="2400" b="1" dirty="0" smtClean="0"/>
              <a:t>Because the p-values of these two variables are higher than 0.05, the conclusion is that job </a:t>
            </a:r>
            <a:r>
              <a:rPr lang="en-US" sz="2400" b="1" dirty="0"/>
              <a:t>demands </a:t>
            </a:r>
            <a:r>
              <a:rPr lang="en-US" sz="2400" b="1" dirty="0" smtClean="0"/>
              <a:t>and job </a:t>
            </a:r>
            <a:r>
              <a:rPr lang="en-US" sz="2400" b="1" dirty="0"/>
              <a:t>autonomy </a:t>
            </a:r>
            <a:r>
              <a:rPr lang="en-US" sz="2400" b="1" u="sng" dirty="0" smtClean="0"/>
              <a:t>do not</a:t>
            </a:r>
            <a:r>
              <a:rPr lang="en-US" sz="2400" b="1" dirty="0" smtClean="0"/>
              <a:t> significantly relate to job satisfaction.</a:t>
            </a:r>
            <a:endParaRPr lang="en-US" sz="2400" b="1" dirty="0"/>
          </a:p>
          <a:p>
            <a:pPr marL="182880"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Male </a:t>
            </a:r>
            <a:r>
              <a:rPr lang="en-US" dirty="0"/>
              <a:t>employees </a:t>
            </a:r>
            <a:r>
              <a:rPr lang="en-US" dirty="0" smtClean="0"/>
              <a:t>has </a:t>
            </a:r>
            <a:r>
              <a:rPr lang="en-US" u="sng" dirty="0" smtClean="0"/>
              <a:t>lower</a:t>
            </a:r>
            <a:r>
              <a:rPr lang="en-US" dirty="0" smtClean="0"/>
              <a:t> job satisfaction than female employees (</a:t>
            </a:r>
            <a:r>
              <a:rPr lang="el-GR" dirty="0"/>
              <a:t>β</a:t>
            </a:r>
            <a:r>
              <a:rPr lang="en-US" dirty="0" smtClean="0"/>
              <a:t>=-0.196; </a:t>
            </a:r>
            <a:r>
              <a:rPr lang="en-US" dirty="0" smtClean="0"/>
              <a:t>p=0.01). </a:t>
            </a:r>
            <a:r>
              <a:rPr lang="en-US" dirty="0" smtClean="0">
                <a:solidFill>
                  <a:srgbClr val="FF0000"/>
                </a:solidFill>
              </a:rPr>
              <a:t>Statistically supported</a:t>
            </a:r>
          </a:p>
          <a:p>
            <a:endParaRPr lang="en-US" dirty="0" smtClean="0"/>
          </a:p>
          <a:p>
            <a:r>
              <a:rPr lang="en-US" dirty="0" smtClean="0"/>
              <a:t>Older employees have </a:t>
            </a:r>
            <a:r>
              <a:rPr lang="en-US" u="sng" dirty="0" smtClean="0"/>
              <a:t>lower</a:t>
            </a:r>
            <a:r>
              <a:rPr lang="en-US" dirty="0" smtClean="0"/>
              <a:t> job satisfaction than younger employees </a:t>
            </a:r>
            <a:r>
              <a:rPr lang="en-US" dirty="0"/>
              <a:t>(</a:t>
            </a:r>
            <a:r>
              <a:rPr lang="el-GR" dirty="0"/>
              <a:t>β</a:t>
            </a:r>
            <a:r>
              <a:rPr lang="en-US" dirty="0" smtClean="0"/>
              <a:t>=-0.003; p=0.966). </a:t>
            </a:r>
            <a:r>
              <a:rPr lang="en-US" dirty="0">
                <a:solidFill>
                  <a:srgbClr val="FF0000"/>
                </a:solidFill>
              </a:rPr>
              <a:t>Not statistically </a:t>
            </a:r>
            <a:r>
              <a:rPr lang="en-US" dirty="0" smtClean="0">
                <a:solidFill>
                  <a:srgbClr val="FF0000"/>
                </a:solidFill>
              </a:rPr>
              <a:t>supported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Employees with higher </a:t>
            </a:r>
            <a:r>
              <a:rPr lang="en-US" dirty="0" smtClean="0"/>
              <a:t>job position have </a:t>
            </a:r>
            <a:r>
              <a:rPr lang="en-US" u="sng" dirty="0" smtClean="0"/>
              <a:t>more</a:t>
            </a:r>
            <a:r>
              <a:rPr lang="en-US" dirty="0" smtClean="0"/>
              <a:t> job </a:t>
            </a:r>
            <a:r>
              <a:rPr lang="en-US" dirty="0"/>
              <a:t>satisfaction than employees with </a:t>
            </a:r>
            <a:r>
              <a:rPr lang="en-US" dirty="0" smtClean="0"/>
              <a:t>lower job </a:t>
            </a:r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(</a:t>
            </a:r>
            <a:r>
              <a:rPr lang="el-GR" dirty="0"/>
              <a:t>β</a:t>
            </a:r>
            <a:r>
              <a:rPr lang="en-US" dirty="0" smtClean="0"/>
              <a:t>=0.186; p=0.031). </a:t>
            </a:r>
            <a:r>
              <a:rPr lang="en-US" dirty="0" smtClean="0">
                <a:solidFill>
                  <a:srgbClr val="FF0000"/>
                </a:solidFill>
              </a:rPr>
              <a:t>Statistically supported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dirty="0" smtClean="0"/>
              <a:t>Compare job satisfaction among employees in 3 departments</a:t>
            </a:r>
          </a:p>
          <a:p>
            <a:endParaRPr lang="en-US" sz="2600" dirty="0" smtClean="0"/>
          </a:p>
          <a:p>
            <a:r>
              <a:rPr lang="en-US" sz="2600" dirty="0" smtClean="0"/>
              <a:t>Because </a:t>
            </a:r>
            <a:r>
              <a:rPr lang="en-US" sz="2600" dirty="0"/>
              <a:t>a dummy variable of HR </a:t>
            </a:r>
            <a:r>
              <a:rPr lang="en-US" sz="2600" dirty="0" smtClean="0"/>
              <a:t>department is omitted from the regression, </a:t>
            </a:r>
            <a:r>
              <a:rPr lang="en-US" sz="2600" dirty="0" smtClean="0"/>
              <a:t>this group will </a:t>
            </a:r>
            <a:r>
              <a:rPr lang="en-US" sz="2600" dirty="0" smtClean="0"/>
              <a:t>be used as a benchmark for comparison: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l-GR" sz="2600" dirty="0"/>
              <a:t>β </a:t>
            </a:r>
            <a:r>
              <a:rPr lang="en-US" sz="2600" dirty="0" smtClean="0"/>
              <a:t>of </a:t>
            </a:r>
            <a:r>
              <a:rPr lang="en-US" sz="2600" dirty="0" smtClean="0"/>
              <a:t>a dummy </a:t>
            </a:r>
            <a:r>
              <a:rPr lang="en-US" sz="2600" dirty="0" smtClean="0"/>
              <a:t>variable of </a:t>
            </a:r>
            <a:r>
              <a:rPr lang="en-US" sz="2600" dirty="0" smtClean="0">
                <a:solidFill>
                  <a:srgbClr val="0000FF"/>
                </a:solidFill>
              </a:rPr>
              <a:t>Sales </a:t>
            </a:r>
            <a:r>
              <a:rPr lang="en-US" sz="2600" dirty="0" smtClean="0">
                <a:solidFill>
                  <a:srgbClr val="0000FF"/>
                </a:solidFill>
              </a:rPr>
              <a:t>department</a:t>
            </a:r>
            <a:r>
              <a:rPr lang="en-US" sz="2600" dirty="0" smtClean="0"/>
              <a:t> </a:t>
            </a:r>
            <a:r>
              <a:rPr lang="en-US" sz="2600" dirty="0" smtClean="0"/>
              <a:t>employees </a:t>
            </a:r>
            <a:r>
              <a:rPr lang="en-US" sz="2600" dirty="0"/>
              <a:t>= </a:t>
            </a:r>
            <a:r>
              <a:rPr lang="en-US" sz="2600" dirty="0" smtClean="0"/>
              <a:t>.289 (positive)</a:t>
            </a:r>
          </a:p>
          <a:p>
            <a:pPr lvl="1"/>
            <a:r>
              <a:rPr lang="en-US" sz="2600" dirty="0" smtClean="0"/>
              <a:t>Their </a:t>
            </a:r>
            <a:r>
              <a:rPr lang="en-US" sz="2600" dirty="0" smtClean="0"/>
              <a:t>level of job satisfaction is </a:t>
            </a:r>
            <a:r>
              <a:rPr lang="en-US" sz="2600" u="sng" dirty="0" smtClean="0"/>
              <a:t>higher than HR employees by .289</a:t>
            </a:r>
          </a:p>
          <a:p>
            <a:pPr lvl="2"/>
            <a:r>
              <a:rPr lang="en-US" sz="2900" dirty="0" smtClean="0"/>
              <a:t>(p-value=.004) </a:t>
            </a:r>
            <a:r>
              <a:rPr lang="en-US" sz="2900" dirty="0">
                <a:solidFill>
                  <a:srgbClr val="FF0000"/>
                </a:solidFill>
              </a:rPr>
              <a:t>Statistically supported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l-GR" sz="2600" dirty="0"/>
              <a:t>β </a:t>
            </a:r>
            <a:r>
              <a:rPr lang="en-US" sz="2600" dirty="0" smtClean="0"/>
              <a:t>of a </a:t>
            </a:r>
            <a:r>
              <a:rPr lang="en-US" sz="2600" dirty="0" smtClean="0"/>
              <a:t>dummy </a:t>
            </a:r>
            <a:r>
              <a:rPr lang="en-US" sz="2600" dirty="0"/>
              <a:t>variable of </a:t>
            </a:r>
            <a:r>
              <a:rPr lang="en-US" sz="2600" dirty="0" smtClean="0">
                <a:solidFill>
                  <a:srgbClr val="0000FF"/>
                </a:solidFill>
              </a:rPr>
              <a:t>Accounting </a:t>
            </a:r>
            <a:r>
              <a:rPr lang="en-US" sz="2600" dirty="0" smtClean="0">
                <a:solidFill>
                  <a:srgbClr val="0000FF"/>
                </a:solidFill>
              </a:rPr>
              <a:t>department</a:t>
            </a:r>
            <a:r>
              <a:rPr lang="en-US" sz="2600" dirty="0" smtClean="0"/>
              <a:t> </a:t>
            </a:r>
            <a:r>
              <a:rPr lang="en-US" sz="2600" dirty="0" smtClean="0"/>
              <a:t>employees </a:t>
            </a:r>
            <a:r>
              <a:rPr lang="en-US" sz="2600" dirty="0"/>
              <a:t>= </a:t>
            </a:r>
            <a:r>
              <a:rPr lang="en-US" sz="2600" dirty="0" smtClean="0"/>
              <a:t>.205 </a:t>
            </a:r>
            <a:r>
              <a:rPr lang="en-US" sz="2600" dirty="0"/>
              <a:t>(positive</a:t>
            </a:r>
            <a:r>
              <a:rPr lang="en-US" sz="2600" dirty="0" smtClean="0"/>
              <a:t>)</a:t>
            </a:r>
            <a:endParaRPr lang="en-US" sz="2600" dirty="0"/>
          </a:p>
          <a:p>
            <a:pPr lvl="1"/>
            <a:r>
              <a:rPr lang="en-US" sz="2600" dirty="0"/>
              <a:t>Their level of job satisfaction is </a:t>
            </a:r>
            <a:r>
              <a:rPr lang="en-US" sz="2600" u="sng" dirty="0"/>
              <a:t>higher than HR employees by </a:t>
            </a:r>
            <a:r>
              <a:rPr lang="en-US" sz="2600" u="sng" dirty="0" smtClean="0"/>
              <a:t>.205</a:t>
            </a:r>
          </a:p>
          <a:p>
            <a:pPr lvl="2"/>
            <a:r>
              <a:rPr lang="en-US" sz="2900" dirty="0"/>
              <a:t>(p-value=.</a:t>
            </a:r>
            <a:r>
              <a:rPr lang="en-US" sz="2900" dirty="0" smtClean="0"/>
              <a:t>037) </a:t>
            </a:r>
            <a:r>
              <a:rPr lang="en-US" sz="2900" dirty="0">
                <a:solidFill>
                  <a:srgbClr val="FF0000"/>
                </a:solidFill>
              </a:rPr>
              <a:t>Statistically supported</a:t>
            </a:r>
          </a:p>
          <a:p>
            <a:pPr marL="0" indent="0">
              <a:buNone/>
            </a:pPr>
            <a:r>
              <a:rPr lang="en-US" sz="2600" dirty="0"/>
              <a:t/>
            </a:r>
            <a:br>
              <a:rPr lang="en-US" sz="2600" dirty="0"/>
            </a:br>
            <a:r>
              <a:rPr lang="en-US" sz="2600" b="1" dirty="0" smtClean="0"/>
              <a:t>Conclusion</a:t>
            </a:r>
            <a:r>
              <a:rPr lang="en-US" sz="2600" dirty="0" smtClean="0"/>
              <a:t>: Department matters.  </a:t>
            </a:r>
          </a:p>
          <a:p>
            <a:pPr marL="274320" lvl="1" indent="0">
              <a:buNone/>
            </a:pPr>
            <a:r>
              <a:rPr lang="en-US" sz="2600" b="1" dirty="0" smtClean="0"/>
              <a:t>Employee </a:t>
            </a:r>
            <a:r>
              <a:rPr lang="en-US" sz="2600" b="1" dirty="0" smtClean="0"/>
              <a:t>in </a:t>
            </a:r>
            <a:r>
              <a:rPr lang="en-US" sz="2600" b="1" dirty="0" smtClean="0">
                <a:solidFill>
                  <a:srgbClr val="C00000"/>
                </a:solidFill>
              </a:rPr>
              <a:t>sale department </a:t>
            </a:r>
            <a:r>
              <a:rPr lang="en-US" sz="2600" b="1" dirty="0" smtClean="0"/>
              <a:t>has the highest </a:t>
            </a:r>
            <a:r>
              <a:rPr lang="en-US" sz="2600" b="1" dirty="0" smtClean="0"/>
              <a:t>level of job </a:t>
            </a:r>
            <a:r>
              <a:rPr lang="en-US" sz="2600" b="1" dirty="0" smtClean="0"/>
              <a:t>satisfaction, following by </a:t>
            </a:r>
            <a:r>
              <a:rPr lang="en-US" sz="2600" b="1" dirty="0" smtClean="0">
                <a:solidFill>
                  <a:srgbClr val="C00000"/>
                </a:solidFill>
              </a:rPr>
              <a:t>accounting department</a:t>
            </a:r>
            <a:r>
              <a:rPr lang="en-US" sz="2600" b="1" dirty="0" smtClean="0"/>
              <a:t>, and </a:t>
            </a:r>
            <a:r>
              <a:rPr lang="en-US" sz="2600" b="1" dirty="0" smtClean="0">
                <a:solidFill>
                  <a:srgbClr val="C00000"/>
                </a:solidFill>
              </a:rPr>
              <a:t>HR department</a:t>
            </a:r>
            <a:r>
              <a:rPr lang="en-US" sz="2600" b="1" dirty="0" smtClean="0">
                <a:solidFill>
                  <a:srgbClr val="C00000"/>
                </a:solidFill>
              </a:rPr>
              <a:t>.</a:t>
            </a:r>
            <a:r>
              <a:rPr lang="en-US" sz="2600" dirty="0"/>
              <a:t> </a:t>
            </a:r>
            <a:r>
              <a:rPr lang="en-US" sz="2600" dirty="0" smtClean="0"/>
              <a:t> There findings are also statistically supported.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86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4194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86" y="2536372"/>
            <a:ext cx="46005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8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676400"/>
            <a:ext cx="864187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038600" y="2743200"/>
            <a:ext cx="4648200" cy="31242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38600" y="3505200"/>
            <a:ext cx="3429000" cy="23622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8600" y="4305300"/>
            <a:ext cx="2133600" cy="15621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8600" y="5086350"/>
            <a:ext cx="914400" cy="78105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4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4269</TotalTime>
  <Words>3245</Words>
  <Application>Microsoft Office PowerPoint</Application>
  <PresentationFormat>On-screen Show (4:3)</PresentationFormat>
  <Paragraphs>675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Cordia New</vt:lpstr>
      <vt:lpstr>Clarity</vt:lpstr>
      <vt:lpstr>Correlation and Regression analysis</vt:lpstr>
      <vt:lpstr>Example research and hypotheses</vt:lpstr>
      <vt:lpstr>Conceptual framework</vt:lpstr>
      <vt:lpstr>Correlation</vt:lpstr>
      <vt:lpstr>Correlation</vt:lpstr>
      <vt:lpstr>Correlation</vt:lpstr>
      <vt:lpstr>Correlation</vt:lpstr>
      <vt:lpstr>Correlation</vt:lpstr>
      <vt:lpstr>Correlation</vt:lpstr>
      <vt:lpstr>Correlation: Graphical representation</vt:lpstr>
      <vt:lpstr>Correlation: Graphical representation</vt:lpstr>
      <vt:lpstr>Correlation: Graphical representation</vt:lpstr>
      <vt:lpstr>Regression</vt:lpstr>
      <vt:lpstr>Regression</vt:lpstr>
      <vt:lpstr>Simple OLS regression</vt:lpstr>
      <vt:lpstr>Simple OLS regression</vt:lpstr>
      <vt:lpstr>Simple OLS regression: Intercept</vt:lpstr>
      <vt:lpstr>Simple OLS regression: Slope coefficient </vt:lpstr>
      <vt:lpstr>Simple OLS regression: Slope coefficient </vt:lpstr>
      <vt:lpstr>Calculate α and β</vt:lpstr>
      <vt:lpstr>Calculating α and β</vt:lpstr>
      <vt:lpstr>Calculate α and β</vt:lpstr>
      <vt:lpstr>Calculate α and β</vt:lpstr>
      <vt:lpstr>Calculating α and β</vt:lpstr>
      <vt:lpstr>Use simple regression for prediction</vt:lpstr>
      <vt:lpstr>Use simple regression for prediction</vt:lpstr>
      <vt:lpstr>Use simple regression for prediction</vt:lpstr>
      <vt:lpstr>Use simple regression for prediction</vt:lpstr>
      <vt:lpstr>Use simple regression for prediction</vt:lpstr>
      <vt:lpstr>Use simple regression for prediction</vt:lpstr>
      <vt:lpstr>Use simple regression for prediction</vt:lpstr>
      <vt:lpstr>Use simple regression for prediction</vt:lpstr>
      <vt:lpstr>Use simple regression for prediction</vt:lpstr>
      <vt:lpstr>Use simple regression for prediction</vt:lpstr>
      <vt:lpstr>Multiple OLS regression</vt:lpstr>
      <vt:lpstr>Multiple OLS regression</vt:lpstr>
      <vt:lpstr>Multiple OLS regression</vt:lpstr>
      <vt:lpstr>Multiple OLS regression</vt:lpstr>
      <vt:lpstr>Example research and hypotheses</vt:lpstr>
      <vt:lpstr>Multiple OLS regression: R squared</vt:lpstr>
      <vt:lpstr>Multiple regression: F Statistics</vt:lpstr>
      <vt:lpstr>Categorical variable: Dummy variable</vt:lpstr>
      <vt:lpstr>Categorical variable: Dummy variable</vt:lpstr>
      <vt:lpstr>Categorical variable: Dummy variable</vt:lpstr>
      <vt:lpstr>Categorical variable: Ranked variable</vt:lpstr>
      <vt:lpstr>Categorical variable: Ranked variable</vt:lpstr>
      <vt:lpstr>Categorical variable: Ranked variable</vt:lpstr>
      <vt:lpstr>Multiple OLS regression: R squared</vt:lpstr>
      <vt:lpstr>Report regression results</vt:lpstr>
      <vt:lpstr>Report regression results</vt:lpstr>
      <vt:lpstr>Report regression results</vt:lpstr>
      <vt:lpstr>Some assumptions for unbiased estimation</vt:lpstr>
      <vt:lpstr>Multicollinearity</vt:lpstr>
      <vt:lpstr>Multicollinearity</vt:lpstr>
      <vt:lpstr>Multicollinearity</vt:lpstr>
      <vt:lpstr>Multicollinearity</vt:lpstr>
      <vt:lpstr>Dummy variable regression</vt:lpstr>
      <vt:lpstr>Dummy variable regression</vt:lpstr>
      <vt:lpstr>Dummy variable regression</vt:lpstr>
      <vt:lpstr>Dummy variable regression</vt:lpstr>
      <vt:lpstr>Unstandardized VS Standardized Beta coefficient</vt:lpstr>
      <vt:lpstr>Unstandardized VS Standardized Beta coefficient</vt:lpstr>
      <vt:lpstr>Unstandardized VS Standardized Beta coefficient</vt:lpstr>
      <vt:lpstr>Research case practice</vt:lpstr>
      <vt:lpstr>Research case practice</vt:lpstr>
      <vt:lpstr>Conceptual model</vt:lpstr>
      <vt:lpstr>PowerPoint Presentation</vt:lpstr>
      <vt:lpstr>PowerPoint Presentation</vt:lpstr>
      <vt:lpstr>Results</vt:lpstr>
      <vt:lpstr>Results</vt:lpstr>
      <vt:lpstr>Results</vt:lpstr>
      <vt:lpstr>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peerayuth</dc:creator>
  <cp:lastModifiedBy>Peerayuth</cp:lastModifiedBy>
  <cp:revision>166</cp:revision>
  <dcterms:created xsi:type="dcterms:W3CDTF">2013-06-26T16:10:25Z</dcterms:created>
  <dcterms:modified xsi:type="dcterms:W3CDTF">2015-07-25T07:52:32Z</dcterms:modified>
</cp:coreProperties>
</file>