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8" r:id="rId3"/>
    <p:sldId id="290" r:id="rId4"/>
    <p:sldId id="291" r:id="rId5"/>
    <p:sldId id="269" r:id="rId6"/>
    <p:sldId id="258" r:id="rId7"/>
    <p:sldId id="259" r:id="rId8"/>
    <p:sldId id="301" r:id="rId9"/>
    <p:sldId id="302" r:id="rId10"/>
    <p:sldId id="303" r:id="rId11"/>
    <p:sldId id="304" r:id="rId12"/>
    <p:sldId id="300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48296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5088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60237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03400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45485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39792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55811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7505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5249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22861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5296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F83515-53AA-4075-98B8-C6F7569EB09E}" type="datetimeFigureOut">
              <a:rPr lang="en-US" smtClean="0"/>
              <a:t>11/9/2019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B711EB-6973-4BA8-A7CE-3187DEC7C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0904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cimagojr.com/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Guide for dissertation topic selection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by</a:t>
            </a:r>
          </a:p>
          <a:p>
            <a:r>
              <a:rPr lang="en-US" dirty="0"/>
              <a:t>Dr</a:t>
            </a:r>
            <a:r>
              <a:rPr lang="en-US" dirty="0" smtClean="0"/>
              <a:t>. </a:t>
            </a:r>
            <a:r>
              <a:rPr lang="en-US" dirty="0" err="1" smtClean="0"/>
              <a:t>Peerayuth</a:t>
            </a:r>
            <a:r>
              <a:rPr lang="en-US" dirty="0" smtClean="0"/>
              <a:t> </a:t>
            </a:r>
            <a:r>
              <a:rPr lang="en-US" dirty="0" err="1" smtClean="0"/>
              <a:t>Charoensukmongkol</a:t>
            </a:r>
            <a:endParaRPr lang="en-US" dirty="0" smtClean="0"/>
          </a:p>
          <a:p>
            <a:r>
              <a:rPr lang="en-US" smtClean="0"/>
              <a:t>ICO NIDA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0121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Theory</a:t>
            </a:r>
          </a:p>
        </p:txBody>
      </p:sp>
      <p:sp>
        <p:nvSpPr>
          <p:cNvPr id="12" name="Oval 11">
            <a:extLst>
              <a:ext uri="{FF2B5EF4-FFF2-40B4-BE49-F238E27FC236}">
                <a16:creationId xmlns="" xmlns:a16="http://schemas.microsoft.com/office/drawing/2014/main" id="{DF6EA792-C2AD-4B9D-9000-75E8479FD94D}"/>
              </a:ext>
            </a:extLst>
          </p:cNvPr>
          <p:cNvSpPr/>
          <p:nvPr/>
        </p:nvSpPr>
        <p:spPr>
          <a:xfrm>
            <a:off x="360680" y="1806268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X1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="" xmlns:a16="http://schemas.microsoft.com/office/drawing/2014/main" id="{77409B59-7910-437D-B054-A81070A6B064}"/>
              </a:ext>
            </a:extLst>
          </p:cNvPr>
          <p:cNvCxnSpPr>
            <a:cxnSpLocks/>
            <a:stCxn id="12" idx="6"/>
            <a:endCxn id="16" idx="1"/>
          </p:cNvCxnSpPr>
          <p:nvPr/>
        </p:nvCxnSpPr>
        <p:spPr>
          <a:xfrm>
            <a:off x="2494280" y="2339668"/>
            <a:ext cx="1461048" cy="954069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Oval 13">
            <a:extLst>
              <a:ext uri="{FF2B5EF4-FFF2-40B4-BE49-F238E27FC236}">
                <a16:creationId xmlns="" xmlns:a16="http://schemas.microsoft.com/office/drawing/2014/main" id="{FC1501EE-FD6B-4E28-8C38-052903E77A19}"/>
              </a:ext>
            </a:extLst>
          </p:cNvPr>
          <p:cNvSpPr/>
          <p:nvPr/>
        </p:nvSpPr>
        <p:spPr>
          <a:xfrm>
            <a:off x="360680" y="3137508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X2</a:t>
            </a:r>
          </a:p>
        </p:txBody>
      </p:sp>
      <p:sp>
        <p:nvSpPr>
          <p:cNvPr id="15" name="Oval 14">
            <a:extLst>
              <a:ext uri="{FF2B5EF4-FFF2-40B4-BE49-F238E27FC236}">
                <a16:creationId xmlns="" xmlns:a16="http://schemas.microsoft.com/office/drawing/2014/main" id="{0168E661-1306-44E3-A13F-E37D720B91AB}"/>
              </a:ext>
            </a:extLst>
          </p:cNvPr>
          <p:cNvSpPr/>
          <p:nvPr/>
        </p:nvSpPr>
        <p:spPr>
          <a:xfrm>
            <a:off x="386080" y="4421876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X3</a:t>
            </a:r>
          </a:p>
        </p:txBody>
      </p:sp>
      <p:sp>
        <p:nvSpPr>
          <p:cNvPr id="16" name="Oval 15">
            <a:extLst>
              <a:ext uri="{FF2B5EF4-FFF2-40B4-BE49-F238E27FC236}">
                <a16:creationId xmlns="" xmlns:a16="http://schemas.microsoft.com/office/drawing/2014/main" id="{75AEA86A-F87F-4EB0-B726-70451C473142}"/>
              </a:ext>
            </a:extLst>
          </p:cNvPr>
          <p:cNvSpPr/>
          <p:nvPr/>
        </p:nvSpPr>
        <p:spPr>
          <a:xfrm>
            <a:off x="3642870" y="3137508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X4</a:t>
            </a:r>
          </a:p>
        </p:txBody>
      </p:sp>
      <p:cxnSp>
        <p:nvCxnSpPr>
          <p:cNvPr id="17" name="Straight Arrow Connector 16">
            <a:extLst>
              <a:ext uri="{FF2B5EF4-FFF2-40B4-BE49-F238E27FC236}">
                <a16:creationId xmlns="" xmlns:a16="http://schemas.microsoft.com/office/drawing/2014/main" id="{71B7F90E-2D79-4F9B-BEE5-93194425D9C0}"/>
              </a:ext>
            </a:extLst>
          </p:cNvPr>
          <p:cNvCxnSpPr>
            <a:cxnSpLocks/>
            <a:stCxn id="14" idx="6"/>
            <a:endCxn id="16" idx="2"/>
          </p:cNvCxnSpPr>
          <p:nvPr/>
        </p:nvCxnSpPr>
        <p:spPr>
          <a:xfrm>
            <a:off x="2494280" y="3670908"/>
            <a:ext cx="1148590" cy="0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="" xmlns:a16="http://schemas.microsoft.com/office/drawing/2014/main" id="{94956FC4-8748-4524-B60F-523771801C10}"/>
              </a:ext>
            </a:extLst>
          </p:cNvPr>
          <p:cNvCxnSpPr>
            <a:cxnSpLocks/>
            <a:stCxn id="15" idx="6"/>
            <a:endCxn id="16" idx="3"/>
          </p:cNvCxnSpPr>
          <p:nvPr/>
        </p:nvCxnSpPr>
        <p:spPr>
          <a:xfrm flipV="1">
            <a:off x="2519680" y="4048079"/>
            <a:ext cx="1435648" cy="907197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="" xmlns:a16="http://schemas.microsoft.com/office/drawing/2014/main" id="{DBBEC47B-DF7B-4631-8BDA-2021ACA97667}"/>
              </a:ext>
            </a:extLst>
          </p:cNvPr>
          <p:cNvCxnSpPr>
            <a:cxnSpLocks/>
            <a:stCxn id="16" idx="6"/>
            <a:endCxn id="20" idx="2"/>
          </p:cNvCxnSpPr>
          <p:nvPr/>
        </p:nvCxnSpPr>
        <p:spPr>
          <a:xfrm>
            <a:off x="5776470" y="3670908"/>
            <a:ext cx="852930" cy="936612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0" name="Oval 19">
            <a:extLst>
              <a:ext uri="{FF2B5EF4-FFF2-40B4-BE49-F238E27FC236}">
                <a16:creationId xmlns="" xmlns:a16="http://schemas.microsoft.com/office/drawing/2014/main" id="{A4DC12A8-2094-442D-A952-E42C9D16F7BD}"/>
              </a:ext>
            </a:extLst>
          </p:cNvPr>
          <p:cNvSpPr/>
          <p:nvPr/>
        </p:nvSpPr>
        <p:spPr>
          <a:xfrm>
            <a:off x="6629400" y="4074120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X6</a:t>
            </a:r>
          </a:p>
        </p:txBody>
      </p:sp>
      <p:sp>
        <p:nvSpPr>
          <p:cNvPr id="22" name="Oval 21">
            <a:extLst>
              <a:ext uri="{FF2B5EF4-FFF2-40B4-BE49-F238E27FC236}">
                <a16:creationId xmlns="" xmlns:a16="http://schemas.microsoft.com/office/drawing/2014/main" id="{53D37D5C-C583-41E6-BC9E-E2B1EBA20E70}"/>
              </a:ext>
            </a:extLst>
          </p:cNvPr>
          <p:cNvSpPr/>
          <p:nvPr/>
        </p:nvSpPr>
        <p:spPr>
          <a:xfrm>
            <a:off x="6781800" y="1828800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X5</a:t>
            </a:r>
          </a:p>
        </p:txBody>
      </p:sp>
      <p:cxnSp>
        <p:nvCxnSpPr>
          <p:cNvPr id="24" name="Straight Arrow Connector 23">
            <a:extLst>
              <a:ext uri="{FF2B5EF4-FFF2-40B4-BE49-F238E27FC236}">
                <a16:creationId xmlns="" xmlns:a16="http://schemas.microsoft.com/office/drawing/2014/main" id="{3CA8C1AC-9C39-4363-83C6-142ED93D5E7F}"/>
              </a:ext>
            </a:extLst>
          </p:cNvPr>
          <p:cNvCxnSpPr>
            <a:cxnSpLocks/>
            <a:stCxn id="16" idx="6"/>
            <a:endCxn id="22" idx="2"/>
          </p:cNvCxnSpPr>
          <p:nvPr/>
        </p:nvCxnSpPr>
        <p:spPr>
          <a:xfrm flipV="1">
            <a:off x="5776470" y="2362200"/>
            <a:ext cx="1005330" cy="1308708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="" xmlns:a16="http://schemas.microsoft.com/office/drawing/2014/main" id="{53B6ED7E-CA29-4715-8D9F-0E8469C9C435}"/>
              </a:ext>
            </a:extLst>
          </p:cNvPr>
          <p:cNvSpPr txBox="1"/>
          <p:nvPr/>
        </p:nvSpPr>
        <p:spPr>
          <a:xfrm>
            <a:off x="3198750" y="2162803"/>
            <a:ext cx="53412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H1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="" xmlns:a16="http://schemas.microsoft.com/office/drawing/2014/main" id="{9CD01C47-706B-4BF9-A105-C698C1D71439}"/>
              </a:ext>
            </a:extLst>
          </p:cNvPr>
          <p:cNvSpPr txBox="1"/>
          <p:nvPr/>
        </p:nvSpPr>
        <p:spPr>
          <a:xfrm>
            <a:off x="2234201" y="3118108"/>
            <a:ext cx="1303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H2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="" xmlns:a16="http://schemas.microsoft.com/office/drawing/2014/main" id="{A66BF95B-CDC8-4751-8BEF-72E5A4C658A7}"/>
              </a:ext>
            </a:extLst>
          </p:cNvPr>
          <p:cNvSpPr txBox="1"/>
          <p:nvPr/>
        </p:nvSpPr>
        <p:spPr>
          <a:xfrm>
            <a:off x="2703383" y="4072177"/>
            <a:ext cx="53412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H3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E57215F-E08B-402A-A2F0-1DE9ABD15FDC}"/>
              </a:ext>
            </a:extLst>
          </p:cNvPr>
          <p:cNvSpPr txBox="1"/>
          <p:nvPr/>
        </p:nvSpPr>
        <p:spPr>
          <a:xfrm>
            <a:off x="5745014" y="2614653"/>
            <a:ext cx="53412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H4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="" xmlns:a16="http://schemas.microsoft.com/office/drawing/2014/main" id="{0BAC2686-6593-4020-AB89-59C1ADCD89F6}"/>
              </a:ext>
            </a:extLst>
          </p:cNvPr>
          <p:cNvSpPr txBox="1"/>
          <p:nvPr/>
        </p:nvSpPr>
        <p:spPr>
          <a:xfrm>
            <a:off x="5743022" y="4183948"/>
            <a:ext cx="53412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H5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="" xmlns:a16="http://schemas.microsoft.com/office/drawing/2014/main" id="{FF37B448-2E60-4DDD-8047-548D0F8B2F09}"/>
              </a:ext>
            </a:extLst>
          </p:cNvPr>
          <p:cNvSpPr/>
          <p:nvPr/>
        </p:nvSpPr>
        <p:spPr>
          <a:xfrm>
            <a:off x="881922" y="5730429"/>
            <a:ext cx="7655494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b="1" cap="none" spc="0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Core Theory explains the whole </a:t>
            </a:r>
            <a:r>
              <a:rPr lang="en-US" sz="3600" b="1" cap="none" spc="0" dirty="0" smtClean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model </a:t>
            </a:r>
            <a:endParaRPr lang="en-US" sz="3600" b="1" cap="none" spc="0" dirty="0">
              <a:ln w="13462">
                <a:solidFill>
                  <a:schemeClr val="bg1"/>
                </a:solidFill>
                <a:prstDash val="solid"/>
              </a:ln>
              <a:solidFill>
                <a:schemeClr val="tx1">
                  <a:lumMod val="85000"/>
                  <a:lumOff val="15000"/>
                </a:schemeClr>
              </a:solidFill>
              <a:effectLst>
                <a:outerShdw dist="38100" dir="2700000" algn="bl" rotWithShape="0">
                  <a:schemeClr val="accent5"/>
                </a:outerShdw>
              </a:effectLst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1AD3333A-1591-42F9-8C0E-3DC9DFCD3368}"/>
              </a:ext>
            </a:extLst>
          </p:cNvPr>
          <p:cNvSpPr/>
          <p:nvPr/>
        </p:nvSpPr>
        <p:spPr>
          <a:xfrm>
            <a:off x="76200" y="1292348"/>
            <a:ext cx="9067800" cy="5291014"/>
          </a:xfrm>
          <a:prstGeom prst="rect">
            <a:avLst/>
          </a:prstGeom>
          <a:noFill/>
          <a:ln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14562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Theory</a:t>
            </a:r>
          </a:p>
        </p:txBody>
      </p:sp>
      <p:sp>
        <p:nvSpPr>
          <p:cNvPr id="12" name="Oval 11">
            <a:extLst>
              <a:ext uri="{FF2B5EF4-FFF2-40B4-BE49-F238E27FC236}">
                <a16:creationId xmlns="" xmlns:a16="http://schemas.microsoft.com/office/drawing/2014/main" id="{DF6EA792-C2AD-4B9D-9000-75E8479FD94D}"/>
              </a:ext>
            </a:extLst>
          </p:cNvPr>
          <p:cNvSpPr/>
          <p:nvPr/>
        </p:nvSpPr>
        <p:spPr>
          <a:xfrm>
            <a:off x="360680" y="1806268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X1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="" xmlns:a16="http://schemas.microsoft.com/office/drawing/2014/main" id="{77409B59-7910-437D-B054-A81070A6B064}"/>
              </a:ext>
            </a:extLst>
          </p:cNvPr>
          <p:cNvCxnSpPr>
            <a:cxnSpLocks/>
            <a:stCxn id="12" idx="6"/>
            <a:endCxn id="16" idx="1"/>
          </p:cNvCxnSpPr>
          <p:nvPr/>
        </p:nvCxnSpPr>
        <p:spPr>
          <a:xfrm>
            <a:off x="2494280" y="2339668"/>
            <a:ext cx="1461048" cy="954069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Oval 13">
            <a:extLst>
              <a:ext uri="{FF2B5EF4-FFF2-40B4-BE49-F238E27FC236}">
                <a16:creationId xmlns="" xmlns:a16="http://schemas.microsoft.com/office/drawing/2014/main" id="{FC1501EE-FD6B-4E28-8C38-052903E77A19}"/>
              </a:ext>
            </a:extLst>
          </p:cNvPr>
          <p:cNvSpPr/>
          <p:nvPr/>
        </p:nvSpPr>
        <p:spPr>
          <a:xfrm>
            <a:off x="360680" y="3137508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X2</a:t>
            </a:r>
          </a:p>
        </p:txBody>
      </p:sp>
      <p:sp>
        <p:nvSpPr>
          <p:cNvPr id="15" name="Oval 14">
            <a:extLst>
              <a:ext uri="{FF2B5EF4-FFF2-40B4-BE49-F238E27FC236}">
                <a16:creationId xmlns="" xmlns:a16="http://schemas.microsoft.com/office/drawing/2014/main" id="{0168E661-1306-44E3-A13F-E37D720B91AB}"/>
              </a:ext>
            </a:extLst>
          </p:cNvPr>
          <p:cNvSpPr/>
          <p:nvPr/>
        </p:nvSpPr>
        <p:spPr>
          <a:xfrm>
            <a:off x="386080" y="4421876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X3</a:t>
            </a:r>
          </a:p>
        </p:txBody>
      </p:sp>
      <p:sp>
        <p:nvSpPr>
          <p:cNvPr id="16" name="Oval 15">
            <a:extLst>
              <a:ext uri="{FF2B5EF4-FFF2-40B4-BE49-F238E27FC236}">
                <a16:creationId xmlns="" xmlns:a16="http://schemas.microsoft.com/office/drawing/2014/main" id="{75AEA86A-F87F-4EB0-B726-70451C473142}"/>
              </a:ext>
            </a:extLst>
          </p:cNvPr>
          <p:cNvSpPr/>
          <p:nvPr/>
        </p:nvSpPr>
        <p:spPr>
          <a:xfrm>
            <a:off x="3642870" y="3137508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Y</a:t>
            </a:r>
            <a:endParaRPr lang="en-US" sz="2400" dirty="0">
              <a:solidFill>
                <a:schemeClr val="tx1"/>
              </a:solidFill>
            </a:endParaRPr>
          </a:p>
        </p:txBody>
      </p:sp>
      <p:cxnSp>
        <p:nvCxnSpPr>
          <p:cNvPr id="17" name="Straight Arrow Connector 16">
            <a:extLst>
              <a:ext uri="{FF2B5EF4-FFF2-40B4-BE49-F238E27FC236}">
                <a16:creationId xmlns="" xmlns:a16="http://schemas.microsoft.com/office/drawing/2014/main" id="{71B7F90E-2D79-4F9B-BEE5-93194425D9C0}"/>
              </a:ext>
            </a:extLst>
          </p:cNvPr>
          <p:cNvCxnSpPr>
            <a:cxnSpLocks/>
            <a:stCxn id="14" idx="6"/>
            <a:endCxn id="16" idx="2"/>
          </p:cNvCxnSpPr>
          <p:nvPr/>
        </p:nvCxnSpPr>
        <p:spPr>
          <a:xfrm>
            <a:off x="2494280" y="3670908"/>
            <a:ext cx="1148590" cy="0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="" xmlns:a16="http://schemas.microsoft.com/office/drawing/2014/main" id="{94956FC4-8748-4524-B60F-523771801C10}"/>
              </a:ext>
            </a:extLst>
          </p:cNvPr>
          <p:cNvCxnSpPr>
            <a:cxnSpLocks/>
            <a:stCxn id="15" idx="6"/>
            <a:endCxn id="16" idx="3"/>
          </p:cNvCxnSpPr>
          <p:nvPr/>
        </p:nvCxnSpPr>
        <p:spPr>
          <a:xfrm flipV="1">
            <a:off x="2519680" y="4048079"/>
            <a:ext cx="1435648" cy="907197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="" xmlns:a16="http://schemas.microsoft.com/office/drawing/2014/main" id="{DBBEC47B-DF7B-4631-8BDA-2021ACA97667}"/>
              </a:ext>
            </a:extLst>
          </p:cNvPr>
          <p:cNvCxnSpPr>
            <a:cxnSpLocks/>
            <a:stCxn id="20" idx="2"/>
            <a:endCxn id="16" idx="6"/>
          </p:cNvCxnSpPr>
          <p:nvPr/>
        </p:nvCxnSpPr>
        <p:spPr>
          <a:xfrm flipH="1" flipV="1">
            <a:off x="5776470" y="3670908"/>
            <a:ext cx="758039" cy="1325623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0" name="Oval 19">
            <a:extLst>
              <a:ext uri="{FF2B5EF4-FFF2-40B4-BE49-F238E27FC236}">
                <a16:creationId xmlns="" xmlns:a16="http://schemas.microsoft.com/office/drawing/2014/main" id="{A4DC12A8-2094-442D-A952-E42C9D16F7BD}"/>
              </a:ext>
            </a:extLst>
          </p:cNvPr>
          <p:cNvSpPr/>
          <p:nvPr/>
        </p:nvSpPr>
        <p:spPr>
          <a:xfrm>
            <a:off x="6534509" y="4463131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X6</a:t>
            </a:r>
            <a:endParaRPr lang="en-US" sz="2400" dirty="0">
              <a:solidFill>
                <a:schemeClr val="tx1"/>
              </a:solidFill>
            </a:endParaRPr>
          </a:p>
        </p:txBody>
      </p:sp>
      <p:sp>
        <p:nvSpPr>
          <p:cNvPr id="22" name="Oval 21">
            <a:extLst>
              <a:ext uri="{FF2B5EF4-FFF2-40B4-BE49-F238E27FC236}">
                <a16:creationId xmlns="" xmlns:a16="http://schemas.microsoft.com/office/drawing/2014/main" id="{53D37D5C-C583-41E6-BC9E-E2B1EBA20E70}"/>
              </a:ext>
            </a:extLst>
          </p:cNvPr>
          <p:cNvSpPr/>
          <p:nvPr/>
        </p:nvSpPr>
        <p:spPr>
          <a:xfrm>
            <a:off x="6534509" y="1806268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X4</a:t>
            </a:r>
            <a:endParaRPr lang="en-US" sz="2400" dirty="0">
              <a:solidFill>
                <a:schemeClr val="tx1"/>
              </a:solidFill>
            </a:endParaRPr>
          </a:p>
        </p:txBody>
      </p:sp>
      <p:cxnSp>
        <p:nvCxnSpPr>
          <p:cNvPr id="24" name="Straight Arrow Connector 23">
            <a:extLst>
              <a:ext uri="{FF2B5EF4-FFF2-40B4-BE49-F238E27FC236}">
                <a16:creationId xmlns="" xmlns:a16="http://schemas.microsoft.com/office/drawing/2014/main" id="{3CA8C1AC-9C39-4363-83C6-142ED93D5E7F}"/>
              </a:ext>
            </a:extLst>
          </p:cNvPr>
          <p:cNvCxnSpPr>
            <a:cxnSpLocks/>
            <a:stCxn id="22" idx="2"/>
            <a:endCxn id="16" idx="6"/>
          </p:cNvCxnSpPr>
          <p:nvPr/>
        </p:nvCxnSpPr>
        <p:spPr>
          <a:xfrm flipH="1">
            <a:off x="5776470" y="2339668"/>
            <a:ext cx="758039" cy="1331240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="" xmlns:a16="http://schemas.microsoft.com/office/drawing/2014/main" id="{53B6ED7E-CA29-4715-8D9F-0E8469C9C435}"/>
              </a:ext>
            </a:extLst>
          </p:cNvPr>
          <p:cNvSpPr txBox="1"/>
          <p:nvPr/>
        </p:nvSpPr>
        <p:spPr>
          <a:xfrm>
            <a:off x="2618793" y="1900535"/>
            <a:ext cx="53412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H1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="" xmlns:a16="http://schemas.microsoft.com/office/drawing/2014/main" id="{9CD01C47-706B-4BF9-A105-C698C1D71439}"/>
              </a:ext>
            </a:extLst>
          </p:cNvPr>
          <p:cNvSpPr txBox="1"/>
          <p:nvPr/>
        </p:nvSpPr>
        <p:spPr>
          <a:xfrm>
            <a:off x="2234201" y="3118108"/>
            <a:ext cx="130330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H2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="" xmlns:a16="http://schemas.microsoft.com/office/drawing/2014/main" id="{A66BF95B-CDC8-4751-8BEF-72E5A4C658A7}"/>
              </a:ext>
            </a:extLst>
          </p:cNvPr>
          <p:cNvSpPr txBox="1"/>
          <p:nvPr/>
        </p:nvSpPr>
        <p:spPr>
          <a:xfrm>
            <a:off x="2703383" y="4072177"/>
            <a:ext cx="53412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H3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E57215F-E08B-402A-A2F0-1DE9ABD15FDC}"/>
              </a:ext>
            </a:extLst>
          </p:cNvPr>
          <p:cNvSpPr txBox="1"/>
          <p:nvPr/>
        </p:nvSpPr>
        <p:spPr>
          <a:xfrm>
            <a:off x="5675106" y="2543623"/>
            <a:ext cx="53412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H4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="" xmlns:a16="http://schemas.microsoft.com/office/drawing/2014/main" id="{0BAC2686-6593-4020-AB89-59C1ADCD89F6}"/>
              </a:ext>
            </a:extLst>
          </p:cNvPr>
          <p:cNvSpPr txBox="1"/>
          <p:nvPr/>
        </p:nvSpPr>
        <p:spPr>
          <a:xfrm>
            <a:off x="5615617" y="4270844"/>
            <a:ext cx="53412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 smtClean="0">
                <a:solidFill>
                  <a:srgbClr val="0033CC"/>
                </a:solidFill>
              </a:rPr>
              <a:t>H6</a:t>
            </a:r>
            <a:endParaRPr lang="en-US" sz="2400" b="1" dirty="0">
              <a:solidFill>
                <a:srgbClr val="0033CC"/>
              </a:solidFill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="" xmlns:a16="http://schemas.microsoft.com/office/drawing/2014/main" id="{FF37B448-2E60-4DDD-8047-548D0F8B2F09}"/>
              </a:ext>
            </a:extLst>
          </p:cNvPr>
          <p:cNvSpPr/>
          <p:nvPr/>
        </p:nvSpPr>
        <p:spPr>
          <a:xfrm>
            <a:off x="974577" y="5568757"/>
            <a:ext cx="2262927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2800" b="1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Core </a:t>
            </a:r>
            <a:r>
              <a:rPr lang="en-US" sz="2800" b="1" dirty="0" smtClean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Theory 1</a:t>
            </a:r>
            <a:endParaRPr lang="en-US" sz="2800" b="1" dirty="0">
              <a:ln w="13462">
                <a:solidFill>
                  <a:schemeClr val="bg1"/>
                </a:solidFill>
                <a:prstDash val="solid"/>
              </a:ln>
              <a:solidFill>
                <a:schemeClr val="tx1">
                  <a:lumMod val="85000"/>
                  <a:lumOff val="15000"/>
                </a:schemeClr>
              </a:solidFill>
              <a:effectLst>
                <a:outerShdw dist="38100" dir="2700000" algn="bl" rotWithShape="0">
                  <a:schemeClr val="accent5"/>
                </a:outerShdw>
              </a:effectLst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1AD3333A-1591-42F9-8C0E-3DC9DFCD3368}"/>
              </a:ext>
            </a:extLst>
          </p:cNvPr>
          <p:cNvSpPr/>
          <p:nvPr/>
        </p:nvSpPr>
        <p:spPr>
          <a:xfrm>
            <a:off x="304800" y="1676400"/>
            <a:ext cx="4038600" cy="4724400"/>
          </a:xfrm>
          <a:prstGeom prst="rect">
            <a:avLst/>
          </a:prstGeom>
          <a:noFill/>
          <a:ln>
            <a:solidFill>
              <a:srgbClr val="0033CC"/>
            </a:solidFill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="" xmlns:a16="http://schemas.microsoft.com/office/drawing/2014/main" id="{11AB7D2F-3F01-49CB-AA25-0DBCEBA838FC}"/>
              </a:ext>
            </a:extLst>
          </p:cNvPr>
          <p:cNvSpPr/>
          <p:nvPr/>
        </p:nvSpPr>
        <p:spPr>
          <a:xfrm>
            <a:off x="6114542" y="5638800"/>
            <a:ext cx="2262927" cy="52322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2800" b="1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Core </a:t>
            </a:r>
            <a:r>
              <a:rPr lang="en-US" sz="2800" b="1" dirty="0" smtClean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Theory 2</a:t>
            </a:r>
            <a:endParaRPr lang="en-US" sz="2800" b="1" dirty="0">
              <a:ln w="13462">
                <a:solidFill>
                  <a:schemeClr val="bg1"/>
                </a:solidFill>
                <a:prstDash val="solid"/>
              </a:ln>
              <a:solidFill>
                <a:schemeClr val="tx1">
                  <a:lumMod val="85000"/>
                  <a:lumOff val="15000"/>
                </a:schemeClr>
              </a:solidFill>
              <a:effectLst>
                <a:outerShdw dist="38100" dir="2700000" algn="bl" rotWithShape="0">
                  <a:schemeClr val="accent5"/>
                </a:outerShdw>
              </a:effectLst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="" xmlns:a16="http://schemas.microsoft.com/office/drawing/2014/main" id="{9576A541-017F-4EB7-A155-F89F5E0BCA5B}"/>
              </a:ext>
            </a:extLst>
          </p:cNvPr>
          <p:cNvSpPr/>
          <p:nvPr/>
        </p:nvSpPr>
        <p:spPr>
          <a:xfrm>
            <a:off x="5181600" y="1676400"/>
            <a:ext cx="3657600" cy="4724400"/>
          </a:xfrm>
          <a:prstGeom prst="rect">
            <a:avLst/>
          </a:prstGeom>
          <a:noFill/>
          <a:ln>
            <a:solidFill>
              <a:srgbClr val="0033CC"/>
            </a:solidFill>
            <a:prstDash val="dash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Oval 36">
            <a:extLst>
              <a:ext uri="{FF2B5EF4-FFF2-40B4-BE49-F238E27FC236}">
                <a16:creationId xmlns="" xmlns:a16="http://schemas.microsoft.com/office/drawing/2014/main" id="{53D37D5C-C583-41E6-BC9E-E2B1EBA20E70}"/>
              </a:ext>
            </a:extLst>
          </p:cNvPr>
          <p:cNvSpPr/>
          <p:nvPr/>
        </p:nvSpPr>
        <p:spPr>
          <a:xfrm>
            <a:off x="6523007" y="3144507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solidFill>
                  <a:schemeClr val="tx1"/>
                </a:solidFill>
              </a:rPr>
              <a:t>X5</a:t>
            </a:r>
            <a:endParaRPr lang="en-US" sz="2400" dirty="0">
              <a:solidFill>
                <a:schemeClr val="tx1"/>
              </a:solidFill>
            </a:endParaRPr>
          </a:p>
        </p:txBody>
      </p:sp>
      <p:cxnSp>
        <p:nvCxnSpPr>
          <p:cNvPr id="38" name="Straight Arrow Connector 37">
            <a:extLst>
              <a:ext uri="{FF2B5EF4-FFF2-40B4-BE49-F238E27FC236}">
                <a16:creationId xmlns="" xmlns:a16="http://schemas.microsoft.com/office/drawing/2014/main" id="{3CA8C1AC-9C39-4363-83C6-142ED93D5E7F}"/>
              </a:ext>
            </a:extLst>
          </p:cNvPr>
          <p:cNvCxnSpPr>
            <a:cxnSpLocks/>
            <a:stCxn id="37" idx="2"/>
            <a:endCxn id="16" idx="6"/>
          </p:cNvCxnSpPr>
          <p:nvPr/>
        </p:nvCxnSpPr>
        <p:spPr>
          <a:xfrm flipH="1" flipV="1">
            <a:off x="5776470" y="3670908"/>
            <a:ext cx="746537" cy="6999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="" xmlns:a16="http://schemas.microsoft.com/office/drawing/2014/main" id="{0BAC2686-6593-4020-AB89-59C1ADCD89F6}"/>
              </a:ext>
            </a:extLst>
          </p:cNvPr>
          <p:cNvSpPr txBox="1"/>
          <p:nvPr/>
        </p:nvSpPr>
        <p:spPr>
          <a:xfrm>
            <a:off x="5981524" y="3282372"/>
            <a:ext cx="53412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H5</a:t>
            </a:r>
          </a:p>
        </p:txBody>
      </p:sp>
    </p:spTree>
    <p:extLst>
      <p:ext uri="{BB962C8B-B14F-4D97-AF65-F5344CB8AC3E}">
        <p14:creationId xmlns:p14="http://schemas.microsoft.com/office/powerpoint/2010/main" val="12309486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" grpId="0"/>
      <p:bldP spid="5" grpId="0" animBg="1"/>
      <p:bldP spid="23" grpId="0"/>
      <p:bldP spid="25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Something to consider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Style of the research writing and content depends on research areas.</a:t>
            </a:r>
          </a:p>
          <a:p>
            <a:pPr lvl="1"/>
            <a:r>
              <a:rPr lang="en-US" dirty="0"/>
              <a:t>Generally research in </a:t>
            </a:r>
            <a:r>
              <a:rPr lang="en-US" dirty="0" smtClean="0"/>
              <a:t>the field of economic, finance, and sciences </a:t>
            </a:r>
            <a:r>
              <a:rPr lang="en-US" dirty="0"/>
              <a:t>is different from research </a:t>
            </a:r>
            <a:r>
              <a:rPr lang="en-US" dirty="0" smtClean="0"/>
              <a:t>in the field of psychology</a:t>
            </a:r>
            <a:r>
              <a:rPr lang="en-US" dirty="0"/>
              <a:t>.</a:t>
            </a:r>
          </a:p>
          <a:p>
            <a:pPr lvl="1"/>
            <a:endParaRPr lang="en-US" dirty="0"/>
          </a:p>
          <a:p>
            <a:r>
              <a:rPr lang="en-US" dirty="0"/>
              <a:t>Advisors are different in their expectations</a:t>
            </a:r>
            <a:r>
              <a:rPr lang="en-US" dirty="0" smtClean="0"/>
              <a:t>.</a:t>
            </a:r>
            <a:endParaRPr lang="en-US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6755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Dissertation process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Dissertation topic approval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Dissertation proposal defense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Final dissertation defense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Dissertation publication</a:t>
            </a:r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4500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Dissertation topic selection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686800" cy="4525963"/>
          </a:xfrm>
        </p:spPr>
        <p:txBody>
          <a:bodyPr>
            <a:noAutofit/>
          </a:bodyPr>
          <a:lstStyle/>
          <a:p>
            <a:r>
              <a:rPr lang="en-US" sz="2400" dirty="0"/>
              <a:t>Must clearly shows significant research contributions.</a:t>
            </a:r>
          </a:p>
          <a:p>
            <a:pPr lvl="1"/>
            <a:r>
              <a:rPr lang="en-US" sz="2400" b="1" dirty="0"/>
              <a:t>Academic contributions</a:t>
            </a:r>
          </a:p>
          <a:p>
            <a:pPr lvl="2"/>
            <a:r>
              <a:rPr lang="en-US" dirty="0"/>
              <a:t>How your research advance knowledge in prior research</a:t>
            </a:r>
          </a:p>
          <a:p>
            <a:pPr lvl="2"/>
            <a:r>
              <a:rPr lang="en-US" dirty="0"/>
              <a:t>You have to clearly identify </a:t>
            </a:r>
            <a:r>
              <a:rPr lang="en-US" b="1" dirty="0"/>
              <a:t>a research gap </a:t>
            </a:r>
            <a:r>
              <a:rPr lang="en-US" dirty="0"/>
              <a:t>and how your research can fill this gap.</a:t>
            </a:r>
          </a:p>
          <a:p>
            <a:pPr lvl="2"/>
            <a:endParaRPr lang="en-US" dirty="0"/>
          </a:p>
          <a:p>
            <a:pPr lvl="1"/>
            <a:r>
              <a:rPr lang="en-US" sz="2400" b="1" dirty="0"/>
              <a:t>Practical/Social contributions</a:t>
            </a:r>
          </a:p>
          <a:p>
            <a:pPr lvl="2"/>
            <a:r>
              <a:rPr lang="en-US" dirty="0"/>
              <a:t>How organizations or a society will benefit from your study.</a:t>
            </a:r>
          </a:p>
          <a:p>
            <a:pPr lvl="2"/>
            <a:endParaRPr lang="en-US" dirty="0"/>
          </a:p>
          <a:p>
            <a:r>
              <a:rPr lang="en-US" sz="2400" dirty="0"/>
              <a:t>Has a </a:t>
            </a:r>
            <a:r>
              <a:rPr lang="en-US" sz="2400" b="1" dirty="0"/>
              <a:t>theory</a:t>
            </a:r>
            <a:r>
              <a:rPr lang="en-US" sz="2400" dirty="0"/>
              <a:t> or a </a:t>
            </a:r>
            <a:r>
              <a:rPr lang="en-US" sz="2400" b="1" dirty="0"/>
              <a:t>theoretical framework</a:t>
            </a:r>
            <a:r>
              <a:rPr lang="en-US" sz="2400" dirty="0"/>
              <a:t> to guide the development of the main hypotheses</a:t>
            </a:r>
            <a:r>
              <a:rPr lang="en-US" dirty="0"/>
              <a:t>.</a:t>
            </a:r>
          </a:p>
          <a:p>
            <a:pPr lvl="2"/>
            <a:endParaRPr lang="en-US" dirty="0"/>
          </a:p>
          <a:p>
            <a:pPr lvl="2"/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20909016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Dissertation topic selection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58200" cy="4525963"/>
          </a:xfrm>
        </p:spPr>
        <p:txBody>
          <a:bodyPr>
            <a:noAutofit/>
          </a:bodyPr>
          <a:lstStyle/>
          <a:p>
            <a:r>
              <a:rPr lang="en-US" sz="2800" dirty="0"/>
              <a:t>The scope of your research context has to be clear</a:t>
            </a:r>
          </a:p>
          <a:p>
            <a:pPr lvl="1"/>
            <a:r>
              <a:rPr lang="en-US" dirty="0"/>
              <a:t>Try to be specific on the type of job, industry, or organization (e.g., banks, manufacturers, airlines).</a:t>
            </a:r>
          </a:p>
          <a:p>
            <a:pPr lvl="1"/>
            <a:r>
              <a:rPr lang="en-US" dirty="0" smtClean="0"/>
              <a:t>Avoid using convenience sampling that collect data from everyone.</a:t>
            </a:r>
          </a:p>
          <a:p>
            <a:pPr lvl="1"/>
            <a:endParaRPr lang="en-US" dirty="0" smtClean="0"/>
          </a:p>
          <a:p>
            <a:r>
              <a:rPr lang="en-US" sz="2800" dirty="0" smtClean="0"/>
              <a:t>You </a:t>
            </a:r>
            <a:r>
              <a:rPr lang="en-US" sz="2800" dirty="0"/>
              <a:t>can also focus on </a:t>
            </a:r>
            <a:r>
              <a:rPr lang="en-US" sz="2800" b="1" dirty="0"/>
              <a:t>a case of a single organization </a:t>
            </a:r>
            <a:r>
              <a:rPr lang="en-US" sz="2800" dirty="0"/>
              <a:t>where you can obtain a large sample of </a:t>
            </a:r>
            <a:r>
              <a:rPr lang="en-US" sz="2800" dirty="0" smtClean="0"/>
              <a:t>respondents.</a:t>
            </a:r>
            <a:endParaRPr lang="en-US" sz="2800" dirty="0"/>
          </a:p>
          <a:p>
            <a:pPr lvl="1"/>
            <a:r>
              <a:rPr lang="en-US" sz="2400" dirty="0" smtClean="0"/>
              <a:t>In </a:t>
            </a:r>
            <a:r>
              <a:rPr lang="en-US" sz="2400" dirty="0"/>
              <a:t>this case, you can have a </a:t>
            </a:r>
            <a:r>
              <a:rPr lang="en-US" sz="2400" b="1" dirty="0"/>
              <a:t>background story </a:t>
            </a:r>
            <a:r>
              <a:rPr lang="en-US" sz="2400" dirty="0"/>
              <a:t>of the organization and the problem that organization is facing to guide the development of your research.</a:t>
            </a:r>
          </a:p>
          <a:p>
            <a:pPr marL="914400" lvl="2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37368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Dissertation topic selection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sz="2800" dirty="0"/>
              <a:t>If you do a </a:t>
            </a:r>
            <a:r>
              <a:rPr lang="en-US" sz="2800" b="1" dirty="0"/>
              <a:t>replication study</a:t>
            </a:r>
            <a:r>
              <a:rPr lang="en-US" sz="2800" dirty="0"/>
              <a:t>, just mentioning that there is no research conducted in Thailand (or your country) in not enough to make a contribution.</a:t>
            </a:r>
          </a:p>
          <a:p>
            <a:endParaRPr lang="en-US" sz="2800" dirty="0"/>
          </a:p>
          <a:p>
            <a:r>
              <a:rPr lang="en-US" sz="2800" dirty="0"/>
              <a:t>You have to </a:t>
            </a:r>
            <a:r>
              <a:rPr lang="en-US" sz="2800" dirty="0" smtClean="0"/>
              <a:t>explain the </a:t>
            </a:r>
            <a:r>
              <a:rPr lang="en-US" sz="2800" dirty="0"/>
              <a:t>unique characteristics of </a:t>
            </a:r>
            <a:r>
              <a:rPr lang="en-US" sz="2800" dirty="0" smtClean="0"/>
              <a:t>your </a:t>
            </a:r>
            <a:r>
              <a:rPr lang="en-US" sz="2800" dirty="0"/>
              <a:t>sample that </a:t>
            </a:r>
            <a:r>
              <a:rPr lang="en-US" sz="2800" dirty="0" smtClean="0"/>
              <a:t>are different </a:t>
            </a:r>
            <a:r>
              <a:rPr lang="en-US" sz="2800" dirty="0"/>
              <a:t>from </a:t>
            </a:r>
            <a:r>
              <a:rPr lang="en-US" sz="2800" dirty="0" smtClean="0"/>
              <a:t>sample in prior </a:t>
            </a:r>
            <a:r>
              <a:rPr lang="en-US" sz="2800" dirty="0"/>
              <a:t>research.</a:t>
            </a:r>
          </a:p>
          <a:p>
            <a:endParaRPr lang="en-US" sz="2800" dirty="0"/>
          </a:p>
          <a:p>
            <a:r>
              <a:rPr lang="en-US" sz="2800" dirty="0"/>
              <a:t>The conceptual model need to be modified (add or change variables) to reflect the characteristics of Thai context.</a:t>
            </a:r>
          </a:p>
          <a:p>
            <a:endParaRPr lang="en-US" sz="2800" dirty="0"/>
          </a:p>
          <a:p>
            <a:endParaRPr lang="en-US" sz="2800" dirty="0"/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1975911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Dissertation topic selection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800" b="1" dirty="0" smtClean="0"/>
              <a:t>How to get the potential dissertation topic?</a:t>
            </a:r>
          </a:p>
          <a:p>
            <a:r>
              <a:rPr lang="en-US" sz="2800" dirty="0" smtClean="0"/>
              <a:t>Review </a:t>
            </a:r>
            <a:r>
              <a:rPr lang="en-US" sz="2800" dirty="0"/>
              <a:t>literature </a:t>
            </a:r>
            <a:r>
              <a:rPr lang="en-US" sz="2800" i="1" dirty="0"/>
              <a:t>extensively and regularly…</a:t>
            </a:r>
          </a:p>
          <a:p>
            <a:pPr lvl="2"/>
            <a:r>
              <a:rPr lang="en-US" i="1" dirty="0"/>
              <a:t>..to know the emerging research themes/concepts.</a:t>
            </a:r>
          </a:p>
          <a:p>
            <a:pPr lvl="2"/>
            <a:r>
              <a:rPr lang="en-US" i="1" dirty="0"/>
              <a:t>..to identify the research gaps.</a:t>
            </a:r>
          </a:p>
          <a:p>
            <a:pPr lvl="1"/>
            <a:endParaRPr lang="en-US" sz="2600" i="1" dirty="0"/>
          </a:p>
          <a:p>
            <a:r>
              <a:rPr lang="en-US" sz="2600" i="1" dirty="0"/>
              <a:t>Focus mainly on the </a:t>
            </a:r>
            <a:r>
              <a:rPr lang="en-US" sz="2600" b="1" i="1" dirty="0"/>
              <a:t>recent articles</a:t>
            </a:r>
            <a:r>
              <a:rPr lang="en-US" sz="2600" i="1" dirty="0"/>
              <a:t> in </a:t>
            </a:r>
            <a:r>
              <a:rPr lang="en-US" sz="2600" b="1" i="1" dirty="0"/>
              <a:t>high-ranked journals (Q1 and Q2) </a:t>
            </a:r>
            <a:r>
              <a:rPr lang="en-US" sz="2600" dirty="0"/>
              <a:t>listed </a:t>
            </a:r>
            <a:r>
              <a:rPr lang="en-US" sz="2600" i="1" dirty="0"/>
              <a:t>in </a:t>
            </a:r>
            <a:r>
              <a:rPr lang="en-US" sz="2600" i="1" dirty="0" err="1"/>
              <a:t>SCImago</a:t>
            </a:r>
            <a:r>
              <a:rPr lang="en-US" sz="2600" i="1" dirty="0"/>
              <a:t> database</a:t>
            </a:r>
            <a:r>
              <a:rPr lang="en-US" sz="2600" dirty="0"/>
              <a:t> to guide your research ideas</a:t>
            </a:r>
            <a:r>
              <a:rPr lang="en-US" sz="2600" i="1" dirty="0"/>
              <a:t> </a:t>
            </a:r>
            <a:r>
              <a:rPr lang="en-US" sz="2600" i="1" dirty="0">
                <a:hlinkClick r:id="rId2"/>
              </a:rPr>
              <a:t>http://www.scimagojr.com/</a:t>
            </a:r>
            <a:endParaRPr lang="en-US" sz="2600" i="1" dirty="0"/>
          </a:p>
          <a:p>
            <a:pPr marL="569913" lvl="2" indent="0">
              <a:buNone/>
            </a:pPr>
            <a:endParaRPr lang="en-US" sz="2200" i="1" dirty="0"/>
          </a:p>
          <a:p>
            <a:r>
              <a:rPr lang="en-US" sz="2800" dirty="0"/>
              <a:t>Try to</a:t>
            </a:r>
            <a:r>
              <a:rPr lang="en-US" sz="2800" b="1" dirty="0"/>
              <a:t> </a:t>
            </a:r>
            <a:r>
              <a:rPr lang="en-US" sz="2800" b="1" dirty="0">
                <a:solidFill>
                  <a:srgbClr val="0070C0"/>
                </a:solidFill>
              </a:rPr>
              <a:t>question and criticize </a:t>
            </a:r>
            <a:r>
              <a:rPr lang="en-US" sz="2800" dirty="0"/>
              <a:t>what you read ***</a:t>
            </a:r>
          </a:p>
          <a:p>
            <a:endParaRPr lang="en-US" sz="2800" dirty="0"/>
          </a:p>
          <a:p>
            <a:endParaRPr lang="en-US" sz="2800" dirty="0"/>
          </a:p>
          <a:p>
            <a:pPr marL="0" indent="0">
              <a:buNone/>
            </a:pPr>
            <a:endParaRPr lang="en-US" sz="2800" dirty="0"/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857318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Dissertation topic selection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05800" cy="4525963"/>
          </a:xfrm>
        </p:spPr>
        <p:txBody>
          <a:bodyPr>
            <a:noAutofit/>
          </a:bodyPr>
          <a:lstStyle/>
          <a:p>
            <a:pPr marL="52388" indent="0">
              <a:buNone/>
            </a:pPr>
            <a:r>
              <a:rPr lang="en-US" sz="2800" b="1" dirty="0"/>
              <a:t>Cautions:</a:t>
            </a:r>
            <a:endParaRPr lang="en-US" sz="2800" dirty="0"/>
          </a:p>
          <a:p>
            <a:pPr marL="509588" indent="-457200"/>
            <a:r>
              <a:rPr lang="en-US" sz="2800" dirty="0"/>
              <a:t>Don’t quickly claim that no study is conducted on your topic. </a:t>
            </a:r>
            <a:r>
              <a:rPr lang="en-US" sz="2800" i="1" dirty="0"/>
              <a:t>Because you don’t find the paper does not mean that paper does not exist</a:t>
            </a:r>
            <a:r>
              <a:rPr lang="en-US" sz="2800" i="1" dirty="0" smtClean="0"/>
              <a:t>.</a:t>
            </a:r>
          </a:p>
          <a:p>
            <a:pPr marL="509588" indent="-457200"/>
            <a:endParaRPr lang="en-US" sz="2800" i="1" dirty="0"/>
          </a:p>
          <a:p>
            <a:pPr marL="509588" indent="-457200"/>
            <a:r>
              <a:rPr lang="en-US" sz="2800" i="1" dirty="0"/>
              <a:t>Try to use different keywords to search the paper</a:t>
            </a:r>
            <a:r>
              <a:rPr lang="en-US" sz="2800" i="1" dirty="0" smtClean="0"/>
              <a:t>.</a:t>
            </a:r>
          </a:p>
          <a:p>
            <a:pPr marL="509588" indent="-457200"/>
            <a:endParaRPr lang="en-US" sz="2800" i="1" dirty="0"/>
          </a:p>
          <a:p>
            <a:pPr marL="509588" indent="-457200"/>
            <a:r>
              <a:rPr lang="en-US" sz="2800" i="1" dirty="0"/>
              <a:t>Google Scholar is a good database to search the paper.</a:t>
            </a:r>
          </a:p>
          <a:p>
            <a:pPr marL="509588" indent="-457200"/>
            <a:endParaRPr lang="en-US" sz="2400" i="1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2131360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Theory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The dissertation must have </a:t>
            </a:r>
            <a:r>
              <a:rPr lang="en-US" sz="2800" b="1" dirty="0"/>
              <a:t>a theory </a:t>
            </a:r>
            <a:r>
              <a:rPr lang="en-US" sz="2800" dirty="0"/>
              <a:t>to support the main hypotheses.</a:t>
            </a:r>
          </a:p>
          <a:p>
            <a:endParaRPr lang="en-US" sz="2800" dirty="0"/>
          </a:p>
          <a:p>
            <a:r>
              <a:rPr lang="en-US" sz="2800" dirty="0"/>
              <a:t>Don’t need to have too many theories, but try to focus on “</a:t>
            </a:r>
            <a:r>
              <a:rPr lang="en-US" sz="2800" b="1" dirty="0"/>
              <a:t>Core theory</a:t>
            </a:r>
            <a:r>
              <a:rPr lang="en-US" sz="2800" dirty="0"/>
              <a:t>” that can explain the whole or major parts of conceptual model.</a:t>
            </a:r>
          </a:p>
          <a:p>
            <a:endParaRPr lang="en-US" sz="2800" dirty="0"/>
          </a:p>
          <a:p>
            <a:r>
              <a:rPr lang="en-US" sz="2800" dirty="0" smtClean="0"/>
              <a:t>Then additional </a:t>
            </a:r>
            <a:r>
              <a:rPr lang="en-US" sz="2800" dirty="0"/>
              <a:t>theories can be used to supplement the </a:t>
            </a:r>
            <a:r>
              <a:rPr lang="en-US" sz="2800" b="1" dirty="0"/>
              <a:t>core theory</a:t>
            </a:r>
            <a:r>
              <a:rPr lang="en-US" sz="2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343285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Theory</a:t>
            </a:r>
          </a:p>
        </p:txBody>
      </p:sp>
      <p:sp>
        <p:nvSpPr>
          <p:cNvPr id="12" name="Oval 11">
            <a:extLst>
              <a:ext uri="{FF2B5EF4-FFF2-40B4-BE49-F238E27FC236}">
                <a16:creationId xmlns="" xmlns:a16="http://schemas.microsoft.com/office/drawing/2014/main" id="{DF6EA792-C2AD-4B9D-9000-75E8479FD94D}"/>
              </a:ext>
            </a:extLst>
          </p:cNvPr>
          <p:cNvSpPr/>
          <p:nvPr/>
        </p:nvSpPr>
        <p:spPr>
          <a:xfrm>
            <a:off x="193040" y="2133600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X1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="" xmlns:a16="http://schemas.microsoft.com/office/drawing/2014/main" id="{77409B59-7910-437D-B054-A81070A6B064}"/>
              </a:ext>
            </a:extLst>
          </p:cNvPr>
          <p:cNvCxnSpPr>
            <a:cxnSpLocks/>
            <a:stCxn id="12" idx="6"/>
            <a:endCxn id="16" idx="1"/>
          </p:cNvCxnSpPr>
          <p:nvPr/>
        </p:nvCxnSpPr>
        <p:spPr>
          <a:xfrm>
            <a:off x="2326640" y="2667000"/>
            <a:ext cx="1400088" cy="1429417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Oval 13">
            <a:extLst>
              <a:ext uri="{FF2B5EF4-FFF2-40B4-BE49-F238E27FC236}">
                <a16:creationId xmlns="" xmlns:a16="http://schemas.microsoft.com/office/drawing/2014/main" id="{FC1501EE-FD6B-4E28-8C38-052903E77A19}"/>
              </a:ext>
            </a:extLst>
          </p:cNvPr>
          <p:cNvSpPr/>
          <p:nvPr/>
        </p:nvSpPr>
        <p:spPr>
          <a:xfrm>
            <a:off x="132080" y="3940188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X2</a:t>
            </a:r>
          </a:p>
        </p:txBody>
      </p:sp>
      <p:sp>
        <p:nvSpPr>
          <p:cNvPr id="15" name="Oval 14">
            <a:extLst>
              <a:ext uri="{FF2B5EF4-FFF2-40B4-BE49-F238E27FC236}">
                <a16:creationId xmlns="" xmlns:a16="http://schemas.microsoft.com/office/drawing/2014/main" id="{0168E661-1306-44E3-A13F-E37D720B91AB}"/>
              </a:ext>
            </a:extLst>
          </p:cNvPr>
          <p:cNvSpPr/>
          <p:nvPr/>
        </p:nvSpPr>
        <p:spPr>
          <a:xfrm>
            <a:off x="214265" y="5410200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X3</a:t>
            </a:r>
          </a:p>
        </p:txBody>
      </p:sp>
      <p:sp>
        <p:nvSpPr>
          <p:cNvPr id="16" name="Oval 15">
            <a:extLst>
              <a:ext uri="{FF2B5EF4-FFF2-40B4-BE49-F238E27FC236}">
                <a16:creationId xmlns="" xmlns:a16="http://schemas.microsoft.com/office/drawing/2014/main" id="{75AEA86A-F87F-4EB0-B726-70451C473142}"/>
              </a:ext>
            </a:extLst>
          </p:cNvPr>
          <p:cNvSpPr/>
          <p:nvPr/>
        </p:nvSpPr>
        <p:spPr>
          <a:xfrm>
            <a:off x="3414270" y="3940188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X4</a:t>
            </a:r>
          </a:p>
        </p:txBody>
      </p:sp>
      <p:cxnSp>
        <p:nvCxnSpPr>
          <p:cNvPr id="17" name="Straight Arrow Connector 16">
            <a:extLst>
              <a:ext uri="{FF2B5EF4-FFF2-40B4-BE49-F238E27FC236}">
                <a16:creationId xmlns="" xmlns:a16="http://schemas.microsoft.com/office/drawing/2014/main" id="{71B7F90E-2D79-4F9B-BEE5-93194425D9C0}"/>
              </a:ext>
            </a:extLst>
          </p:cNvPr>
          <p:cNvCxnSpPr>
            <a:cxnSpLocks/>
            <a:stCxn id="14" idx="6"/>
            <a:endCxn id="16" idx="2"/>
          </p:cNvCxnSpPr>
          <p:nvPr/>
        </p:nvCxnSpPr>
        <p:spPr>
          <a:xfrm>
            <a:off x="2265680" y="4473588"/>
            <a:ext cx="1148590" cy="0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" name="Straight Arrow Connector 17">
            <a:extLst>
              <a:ext uri="{FF2B5EF4-FFF2-40B4-BE49-F238E27FC236}">
                <a16:creationId xmlns="" xmlns:a16="http://schemas.microsoft.com/office/drawing/2014/main" id="{94956FC4-8748-4524-B60F-523771801C10}"/>
              </a:ext>
            </a:extLst>
          </p:cNvPr>
          <p:cNvCxnSpPr>
            <a:cxnSpLocks/>
            <a:stCxn id="15" idx="6"/>
            <a:endCxn id="16" idx="3"/>
          </p:cNvCxnSpPr>
          <p:nvPr/>
        </p:nvCxnSpPr>
        <p:spPr>
          <a:xfrm flipV="1">
            <a:off x="2347865" y="4850759"/>
            <a:ext cx="1378863" cy="1092841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="" xmlns:a16="http://schemas.microsoft.com/office/drawing/2014/main" id="{DBBEC47B-DF7B-4631-8BDA-2021ACA97667}"/>
              </a:ext>
            </a:extLst>
          </p:cNvPr>
          <p:cNvCxnSpPr>
            <a:cxnSpLocks/>
            <a:stCxn id="16" idx="6"/>
            <a:endCxn id="20" idx="2"/>
          </p:cNvCxnSpPr>
          <p:nvPr/>
        </p:nvCxnSpPr>
        <p:spPr>
          <a:xfrm>
            <a:off x="5547870" y="4473588"/>
            <a:ext cx="1005330" cy="936612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0" name="Oval 19">
            <a:extLst>
              <a:ext uri="{FF2B5EF4-FFF2-40B4-BE49-F238E27FC236}">
                <a16:creationId xmlns="" xmlns:a16="http://schemas.microsoft.com/office/drawing/2014/main" id="{A4DC12A8-2094-442D-A952-E42C9D16F7BD}"/>
              </a:ext>
            </a:extLst>
          </p:cNvPr>
          <p:cNvSpPr/>
          <p:nvPr/>
        </p:nvSpPr>
        <p:spPr>
          <a:xfrm>
            <a:off x="6553200" y="4876800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X6</a:t>
            </a:r>
          </a:p>
        </p:txBody>
      </p:sp>
      <p:sp>
        <p:nvSpPr>
          <p:cNvPr id="22" name="Oval 21">
            <a:extLst>
              <a:ext uri="{FF2B5EF4-FFF2-40B4-BE49-F238E27FC236}">
                <a16:creationId xmlns="" xmlns:a16="http://schemas.microsoft.com/office/drawing/2014/main" id="{53D37D5C-C583-41E6-BC9E-E2B1EBA20E70}"/>
              </a:ext>
            </a:extLst>
          </p:cNvPr>
          <p:cNvSpPr/>
          <p:nvPr/>
        </p:nvSpPr>
        <p:spPr>
          <a:xfrm>
            <a:off x="6705600" y="2631480"/>
            <a:ext cx="2133600" cy="1066800"/>
          </a:xfrm>
          <a:prstGeom prst="ellipse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X5</a:t>
            </a:r>
          </a:p>
        </p:txBody>
      </p:sp>
      <p:cxnSp>
        <p:nvCxnSpPr>
          <p:cNvPr id="24" name="Straight Arrow Connector 23">
            <a:extLst>
              <a:ext uri="{FF2B5EF4-FFF2-40B4-BE49-F238E27FC236}">
                <a16:creationId xmlns="" xmlns:a16="http://schemas.microsoft.com/office/drawing/2014/main" id="{3CA8C1AC-9C39-4363-83C6-142ED93D5E7F}"/>
              </a:ext>
            </a:extLst>
          </p:cNvPr>
          <p:cNvCxnSpPr>
            <a:cxnSpLocks/>
            <a:stCxn id="16" idx="6"/>
            <a:endCxn id="22" idx="2"/>
          </p:cNvCxnSpPr>
          <p:nvPr/>
        </p:nvCxnSpPr>
        <p:spPr>
          <a:xfrm flipV="1">
            <a:off x="5547870" y="3164880"/>
            <a:ext cx="1157730" cy="1308708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="" xmlns:a16="http://schemas.microsoft.com/office/drawing/2014/main" id="{53B6ED7E-CA29-4715-8D9F-0E8469C9C435}"/>
              </a:ext>
            </a:extLst>
          </p:cNvPr>
          <p:cNvSpPr txBox="1"/>
          <p:nvPr/>
        </p:nvSpPr>
        <p:spPr>
          <a:xfrm>
            <a:off x="2784936" y="2301253"/>
            <a:ext cx="130330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H1</a:t>
            </a:r>
          </a:p>
          <a:p>
            <a:pPr algn="ctr"/>
            <a:r>
              <a:rPr lang="en-US" sz="2400" b="1" dirty="0">
                <a:solidFill>
                  <a:srgbClr val="0033CC"/>
                </a:solidFill>
              </a:rPr>
              <a:t>Theory 1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="" xmlns:a16="http://schemas.microsoft.com/office/drawing/2014/main" id="{9CD01C47-706B-4BF9-A105-C698C1D71439}"/>
              </a:ext>
            </a:extLst>
          </p:cNvPr>
          <p:cNvSpPr txBox="1"/>
          <p:nvPr/>
        </p:nvSpPr>
        <p:spPr>
          <a:xfrm>
            <a:off x="2185165" y="3566147"/>
            <a:ext cx="130330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H2</a:t>
            </a:r>
          </a:p>
          <a:p>
            <a:pPr algn="ctr"/>
            <a:r>
              <a:rPr lang="en-US" sz="2400" b="1" dirty="0">
                <a:solidFill>
                  <a:srgbClr val="0033CC"/>
                </a:solidFill>
              </a:rPr>
              <a:t>Theory 2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="" xmlns:a16="http://schemas.microsoft.com/office/drawing/2014/main" id="{A66BF95B-CDC8-4751-8BEF-72E5A4C658A7}"/>
              </a:ext>
            </a:extLst>
          </p:cNvPr>
          <p:cNvSpPr txBox="1"/>
          <p:nvPr/>
        </p:nvSpPr>
        <p:spPr>
          <a:xfrm>
            <a:off x="2752464" y="5296291"/>
            <a:ext cx="130330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H3</a:t>
            </a:r>
          </a:p>
          <a:p>
            <a:pPr algn="ctr"/>
            <a:r>
              <a:rPr lang="en-US" sz="2400" b="1" dirty="0">
                <a:solidFill>
                  <a:srgbClr val="0033CC"/>
                </a:solidFill>
              </a:rPr>
              <a:t>Theory 3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="" xmlns:a16="http://schemas.microsoft.com/office/drawing/2014/main" id="{1E57215F-E08B-402A-A2F0-1DE9ABD15FDC}"/>
              </a:ext>
            </a:extLst>
          </p:cNvPr>
          <p:cNvSpPr txBox="1"/>
          <p:nvPr/>
        </p:nvSpPr>
        <p:spPr>
          <a:xfrm>
            <a:off x="5055760" y="2761668"/>
            <a:ext cx="130330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H4</a:t>
            </a:r>
          </a:p>
          <a:p>
            <a:pPr algn="ctr"/>
            <a:r>
              <a:rPr lang="en-US" sz="2400" b="1" dirty="0">
                <a:solidFill>
                  <a:srgbClr val="0033CC"/>
                </a:solidFill>
              </a:rPr>
              <a:t>Theory 4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="" xmlns:a16="http://schemas.microsoft.com/office/drawing/2014/main" id="{0BAC2686-6593-4020-AB89-59C1ADCD89F6}"/>
              </a:ext>
            </a:extLst>
          </p:cNvPr>
          <p:cNvSpPr txBox="1"/>
          <p:nvPr/>
        </p:nvSpPr>
        <p:spPr>
          <a:xfrm>
            <a:off x="5055760" y="5250709"/>
            <a:ext cx="130330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400" b="1" dirty="0">
                <a:solidFill>
                  <a:srgbClr val="0033CC"/>
                </a:solidFill>
              </a:rPr>
              <a:t>H5</a:t>
            </a:r>
          </a:p>
          <a:p>
            <a:pPr algn="ctr"/>
            <a:r>
              <a:rPr lang="en-US" sz="2400" b="1" dirty="0">
                <a:solidFill>
                  <a:srgbClr val="0033CC"/>
                </a:solidFill>
              </a:rPr>
              <a:t>Theory 5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="" xmlns:a16="http://schemas.microsoft.com/office/drawing/2014/main" id="{FF37B448-2E60-4DDD-8047-548D0F8B2F09}"/>
              </a:ext>
            </a:extLst>
          </p:cNvPr>
          <p:cNvSpPr/>
          <p:nvPr/>
        </p:nvSpPr>
        <p:spPr>
          <a:xfrm>
            <a:off x="701036" y="1219200"/>
            <a:ext cx="7741927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b="1" cap="none" spc="0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Don’t have </a:t>
            </a:r>
            <a:r>
              <a:rPr lang="en-US" sz="3600" b="1" cap="none" spc="0" dirty="0" smtClean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unfocus</a:t>
            </a:r>
            <a:r>
              <a:rPr lang="en-US" sz="3600" b="1" dirty="0" smtClean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ed </a:t>
            </a:r>
            <a:r>
              <a:rPr lang="en-US" sz="3600" b="1" cap="none" spc="0" dirty="0" smtClean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theories </a:t>
            </a:r>
            <a:r>
              <a:rPr lang="en-US" sz="3600" b="1" cap="none" spc="0" dirty="0">
                <a:ln w="13462">
                  <a:solidFill>
                    <a:schemeClr val="bg1"/>
                  </a:solidFill>
                  <a:prstDash val="solid"/>
                </a:ln>
                <a:solidFill>
                  <a:schemeClr val="tx1">
                    <a:lumMod val="85000"/>
                    <a:lumOff val="15000"/>
                  </a:schemeClr>
                </a:solidFill>
                <a:effectLst>
                  <a:outerShdw dist="38100" dir="2700000" algn="bl" rotWithShape="0">
                    <a:schemeClr val="accent5"/>
                  </a:outerShdw>
                </a:effectLst>
              </a:rPr>
              <a:t>like this </a:t>
            </a:r>
          </a:p>
        </p:txBody>
      </p:sp>
    </p:spTree>
    <p:extLst>
      <p:ext uri="{BB962C8B-B14F-4D97-AF65-F5344CB8AC3E}">
        <p14:creationId xmlns:p14="http://schemas.microsoft.com/office/powerpoint/2010/main" val="13973224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343</TotalTime>
  <Words>544</Words>
  <Application>Microsoft Office PowerPoint</Application>
  <PresentationFormat>On-screen Show (4:3)</PresentationFormat>
  <Paragraphs>109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Guide for dissertation topic selection</vt:lpstr>
      <vt:lpstr>Dissertation process</vt:lpstr>
      <vt:lpstr>Dissertation topic selection</vt:lpstr>
      <vt:lpstr>Dissertation topic selection</vt:lpstr>
      <vt:lpstr>Dissertation topic selection</vt:lpstr>
      <vt:lpstr>Dissertation topic selection</vt:lpstr>
      <vt:lpstr>Dissertation topic selection</vt:lpstr>
      <vt:lpstr>Theory</vt:lpstr>
      <vt:lpstr>Theory</vt:lpstr>
      <vt:lpstr>Theory</vt:lpstr>
      <vt:lpstr>Theory</vt:lpstr>
      <vt:lpstr>Something to consider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peerayuth</dc:creator>
  <cp:lastModifiedBy>Peerayuth Charoensukmongkol</cp:lastModifiedBy>
  <cp:revision>109</cp:revision>
  <dcterms:created xsi:type="dcterms:W3CDTF">2016-08-26T14:49:06Z</dcterms:created>
  <dcterms:modified xsi:type="dcterms:W3CDTF">2019-11-09T11:07:52Z</dcterms:modified>
</cp:coreProperties>
</file>

<file path=docProps/thumbnail.jpeg>
</file>